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99" r:id="rId2"/>
    <p:sldId id="278" r:id="rId3"/>
    <p:sldId id="289" r:id="rId4"/>
    <p:sldId id="285" r:id="rId5"/>
    <p:sldId id="290" r:id="rId6"/>
    <p:sldId id="287" r:id="rId7"/>
    <p:sldId id="273" r:id="rId8"/>
    <p:sldId id="292" r:id="rId9"/>
    <p:sldId id="298" r:id="rId10"/>
    <p:sldId id="297" r:id="rId11"/>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99FFCC"/>
    <a:srgbClr val="FFFF99"/>
    <a:srgbClr val="F6D616"/>
    <a:srgbClr val="FFFF66"/>
    <a:srgbClr val="B4C7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56" autoAdjust="0"/>
    <p:restoredTop sz="98953" autoAdjust="0"/>
  </p:normalViewPr>
  <p:slideViewPr>
    <p:cSldViewPr>
      <p:cViewPr>
        <p:scale>
          <a:sx n="80" d="100"/>
          <a:sy n="80" d="100"/>
        </p:scale>
        <p:origin x="2556" y="23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ioas_user\Desktop\&#33258;&#23398;.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ioas_user\Desktop\&#33258;&#2339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3602794133985243E-2"/>
          <c:y val="2.7600125524322307E-3"/>
          <c:w val="0.82130341969106324"/>
          <c:h val="0.79406821451802401"/>
        </c:manualLayout>
      </c:layout>
      <c:barChart>
        <c:barDir val="col"/>
        <c:grouping val="clustered"/>
        <c:varyColors val="0"/>
        <c:ser>
          <c:idx val="0"/>
          <c:order val="0"/>
          <c:invertIfNegative val="0"/>
          <c:cat>
            <c:strRef>
              <c:f>PP!$A$67:$A$68</c:f>
              <c:strCache>
                <c:ptCount val="2"/>
                <c:pt idx="0">
                  <c:v>全国</c:v>
                </c:pt>
                <c:pt idx="1">
                  <c:v>県全体</c:v>
                </c:pt>
              </c:strCache>
            </c:strRef>
          </c:cat>
          <c:val>
            <c:numRef>
              <c:f>PP!$B$67:$B$68</c:f>
              <c:numCache>
                <c:formatCode>General</c:formatCode>
                <c:ptCount val="2"/>
                <c:pt idx="0">
                  <c:v>47.1</c:v>
                </c:pt>
                <c:pt idx="1">
                  <c:v>42.9</c:v>
                </c:pt>
              </c:numCache>
            </c:numRef>
          </c:val>
        </c:ser>
        <c:dLbls>
          <c:showLegendKey val="0"/>
          <c:showVal val="0"/>
          <c:showCatName val="0"/>
          <c:showSerName val="0"/>
          <c:showPercent val="0"/>
          <c:showBubbleSize val="0"/>
        </c:dLbls>
        <c:gapWidth val="150"/>
        <c:axId val="337245400"/>
        <c:axId val="337244616"/>
      </c:barChart>
      <c:catAx>
        <c:axId val="337245400"/>
        <c:scaling>
          <c:orientation val="minMax"/>
        </c:scaling>
        <c:delete val="0"/>
        <c:axPos val="b"/>
        <c:numFmt formatCode="General" sourceLinked="0"/>
        <c:majorTickMark val="out"/>
        <c:minorTickMark val="none"/>
        <c:tickLblPos val="nextTo"/>
        <c:txPr>
          <a:bodyPr/>
          <a:lstStyle/>
          <a:p>
            <a:pPr>
              <a:defRPr sz="900" b="1"/>
            </a:pPr>
            <a:endParaRPr lang="ja-JP"/>
          </a:p>
        </c:txPr>
        <c:crossAx val="337244616"/>
        <c:crosses val="autoZero"/>
        <c:auto val="1"/>
        <c:lblAlgn val="ctr"/>
        <c:lblOffset val="100"/>
        <c:noMultiLvlLbl val="0"/>
      </c:catAx>
      <c:valAx>
        <c:axId val="337244616"/>
        <c:scaling>
          <c:orientation val="minMax"/>
          <c:max val="100"/>
          <c:min val="0"/>
        </c:scaling>
        <c:delete val="1"/>
        <c:axPos val="l"/>
        <c:numFmt formatCode="General" sourceLinked="1"/>
        <c:majorTickMark val="out"/>
        <c:minorTickMark val="none"/>
        <c:tickLblPos val="none"/>
        <c:crossAx val="337245400"/>
        <c:crosses val="autoZero"/>
        <c:crossBetween val="between"/>
        <c:majorUnit val="20"/>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719598672400245"/>
          <c:y val="3.9690328074308496E-3"/>
          <c:w val="0.79578292470427259"/>
          <c:h val="0.67394547124862614"/>
        </c:manualLayout>
      </c:layout>
      <c:barChart>
        <c:barDir val="col"/>
        <c:grouping val="clustered"/>
        <c:varyColors val="0"/>
        <c:ser>
          <c:idx val="0"/>
          <c:order val="0"/>
          <c:invertIfNegative val="0"/>
          <c:cat>
            <c:strRef>
              <c:f>Sheet2!$A$75:$A$76</c:f>
              <c:strCache>
                <c:ptCount val="2"/>
                <c:pt idx="0">
                  <c:v>被保険者</c:v>
                </c:pt>
                <c:pt idx="1">
                  <c:v>被扶養者</c:v>
                </c:pt>
              </c:strCache>
            </c:strRef>
          </c:cat>
          <c:val>
            <c:numRef>
              <c:f>Sheet2!$B$75:$B$76</c:f>
              <c:numCache>
                <c:formatCode>General</c:formatCode>
                <c:ptCount val="2"/>
                <c:pt idx="0">
                  <c:v>66.099999999999994</c:v>
                </c:pt>
                <c:pt idx="1">
                  <c:v>22.9</c:v>
                </c:pt>
              </c:numCache>
            </c:numRef>
          </c:val>
        </c:ser>
        <c:dLbls>
          <c:showLegendKey val="0"/>
          <c:showVal val="0"/>
          <c:showCatName val="0"/>
          <c:showSerName val="0"/>
          <c:showPercent val="0"/>
          <c:showBubbleSize val="0"/>
        </c:dLbls>
        <c:gapWidth val="150"/>
        <c:axId val="337246968"/>
        <c:axId val="337244224"/>
      </c:barChart>
      <c:catAx>
        <c:axId val="337246968"/>
        <c:scaling>
          <c:orientation val="minMax"/>
        </c:scaling>
        <c:delete val="0"/>
        <c:axPos val="b"/>
        <c:numFmt formatCode="General" sourceLinked="0"/>
        <c:majorTickMark val="out"/>
        <c:minorTickMark val="none"/>
        <c:tickLblPos val="nextTo"/>
        <c:txPr>
          <a:bodyPr rot="0" vert="horz"/>
          <a:lstStyle/>
          <a:p>
            <a:pPr>
              <a:defRPr b="1"/>
            </a:pPr>
            <a:endParaRPr lang="ja-JP"/>
          </a:p>
        </c:txPr>
        <c:crossAx val="337244224"/>
        <c:crosses val="autoZero"/>
        <c:auto val="1"/>
        <c:lblAlgn val="ctr"/>
        <c:lblOffset val="100"/>
        <c:noMultiLvlLbl val="0"/>
      </c:catAx>
      <c:valAx>
        <c:axId val="337244224"/>
        <c:scaling>
          <c:orientation val="minMax"/>
        </c:scaling>
        <c:delete val="1"/>
        <c:axPos val="l"/>
        <c:numFmt formatCode="General" sourceLinked="1"/>
        <c:majorTickMark val="out"/>
        <c:minorTickMark val="none"/>
        <c:tickLblPos val="none"/>
        <c:crossAx val="337246968"/>
        <c:crosses val="autoZero"/>
        <c:crossBetween val="between"/>
      </c:valAx>
    </c:plotArea>
    <c:plotVisOnly val="1"/>
    <c:dispBlanksAs val="gap"/>
    <c:showDLblsOverMax val="0"/>
  </c:chart>
  <c:txPr>
    <a:bodyPr/>
    <a:lstStyle/>
    <a:p>
      <a:pPr>
        <a:defRPr sz="8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5572" y="0"/>
            <a:ext cx="2918621" cy="493237"/>
          </a:xfrm>
          <a:prstGeom prst="rect">
            <a:avLst/>
          </a:prstGeom>
        </p:spPr>
        <p:txBody>
          <a:bodyPr vert="horz" lIns="90644" tIns="45322" rIns="90644" bIns="45322" rtlCol="0"/>
          <a:lstStyle>
            <a:lvl1pPr algn="r">
              <a:defRPr sz="1200"/>
            </a:lvl1pPr>
          </a:lstStyle>
          <a:p>
            <a:fld id="{1D87F1BA-C639-477E-BECC-B16F6BC91CFC}" type="datetimeFigureOut">
              <a:rPr kumimoji="1" lang="ja-JP" altLang="en-US" smtClean="0"/>
              <a:pPr/>
              <a:t>2016/10/25</a:t>
            </a:fld>
            <a:endParaRPr kumimoji="1" lang="ja-JP" altLang="en-US"/>
          </a:p>
        </p:txBody>
      </p:sp>
      <p:sp>
        <p:nvSpPr>
          <p:cNvPr id="4" name="フッター プレースホルダ 3"/>
          <p:cNvSpPr>
            <a:spLocks noGrp="1"/>
          </p:cNvSpPr>
          <p:nvPr>
            <p:ph type="ftr" sz="quarter" idx="2"/>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5572" y="9371501"/>
            <a:ext cx="2918621" cy="493236"/>
          </a:xfrm>
          <a:prstGeom prst="rect">
            <a:avLst/>
          </a:prstGeom>
        </p:spPr>
        <p:txBody>
          <a:bodyPr vert="horz" lIns="90644" tIns="45322" rIns="90644" bIns="45322" rtlCol="0" anchor="b"/>
          <a:lstStyle>
            <a:lvl1pPr algn="r">
              <a:defRPr sz="1200"/>
            </a:lvl1pPr>
          </a:lstStyle>
          <a:p>
            <a:fld id="{0EC242F9-8610-4A64-BA2F-60892E1BA427}" type="slidenum">
              <a:rPr kumimoji="1" lang="ja-JP" altLang="en-US" smtClean="0"/>
              <a:pPr/>
              <a:t>‹#›</a:t>
            </a:fld>
            <a:endParaRPr kumimoji="1" lang="ja-JP" altLang="en-US"/>
          </a:p>
        </p:txBody>
      </p:sp>
    </p:spTree>
    <p:extLst>
      <p:ext uri="{BB962C8B-B14F-4D97-AF65-F5344CB8AC3E}">
        <p14:creationId xmlns:p14="http://schemas.microsoft.com/office/powerpoint/2010/main" val="773274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4" y="0"/>
            <a:ext cx="2918831" cy="493316"/>
          </a:xfrm>
          <a:prstGeom prst="rect">
            <a:avLst/>
          </a:prstGeom>
        </p:spPr>
        <p:txBody>
          <a:bodyPr vert="horz" lIns="90644" tIns="45322" rIns="90644" bIns="45322" rtlCol="0"/>
          <a:lstStyle>
            <a:lvl1pPr algn="r">
              <a:defRPr sz="1200"/>
            </a:lvl1pPr>
          </a:lstStyle>
          <a:p>
            <a:fld id="{8FD2AF56-99E1-4B04-BD2E-A927D7E150CF}" type="datetimeFigureOut">
              <a:rPr kumimoji="1" lang="ja-JP" altLang="en-US" smtClean="0"/>
              <a:pPr/>
              <a:t>2016/10/25</a:t>
            </a:fld>
            <a:endParaRPr kumimoji="1" lang="ja-JP" altLang="en-US"/>
          </a:p>
        </p:txBody>
      </p:sp>
      <p:sp>
        <p:nvSpPr>
          <p:cNvPr id="4" name="スライド イメージ プレースホルダ 3"/>
          <p:cNvSpPr>
            <a:spLocks noGrp="1" noRot="1" noChangeAspect="1"/>
          </p:cNvSpPr>
          <p:nvPr>
            <p:ph type="sldImg" idx="2"/>
          </p:nvPr>
        </p:nvSpPr>
        <p:spPr>
          <a:xfrm>
            <a:off x="1982788" y="741363"/>
            <a:ext cx="2770187"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0644" tIns="45322" rIns="90644" bIns="4532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4" y="9371285"/>
            <a:ext cx="2918831" cy="493316"/>
          </a:xfrm>
          <a:prstGeom prst="rect">
            <a:avLst/>
          </a:prstGeom>
        </p:spPr>
        <p:txBody>
          <a:bodyPr vert="horz" lIns="90644" tIns="45322" rIns="90644" bIns="45322" rtlCol="0" anchor="b"/>
          <a:lstStyle>
            <a:lvl1pPr algn="r">
              <a:defRPr sz="1200"/>
            </a:lvl1pPr>
          </a:lstStyle>
          <a:p>
            <a:fld id="{9F380C7B-074B-42F6-8B00-D4202B0C4F1E}" type="slidenum">
              <a:rPr kumimoji="1" lang="ja-JP" altLang="en-US" smtClean="0"/>
              <a:pPr/>
              <a:t>‹#›</a:t>
            </a:fld>
            <a:endParaRPr kumimoji="1" lang="ja-JP" altLang="en-US"/>
          </a:p>
        </p:txBody>
      </p:sp>
    </p:spTree>
    <p:extLst>
      <p:ext uri="{BB962C8B-B14F-4D97-AF65-F5344CB8AC3E}">
        <p14:creationId xmlns:p14="http://schemas.microsoft.com/office/powerpoint/2010/main" val="4892884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F380C7B-074B-42F6-8B00-D4202B0C4F1E}" type="slidenum">
              <a:rPr kumimoji="1" lang="ja-JP" altLang="en-US" smtClean="0"/>
              <a:pPr/>
              <a:t>1</a:t>
            </a:fld>
            <a:endParaRPr kumimoji="1" lang="ja-JP" altLang="en-US"/>
          </a:p>
        </p:txBody>
      </p:sp>
    </p:spTree>
    <p:extLst>
      <p:ext uri="{BB962C8B-B14F-4D97-AF65-F5344CB8AC3E}">
        <p14:creationId xmlns:p14="http://schemas.microsoft.com/office/powerpoint/2010/main" val="2898435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982788" y="741363"/>
            <a:ext cx="2770187" cy="36972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F380C7B-074B-42F6-8B00-D4202B0C4F1E}" type="slidenum">
              <a:rPr kumimoji="1" lang="ja-JP" altLang="en-US" smtClean="0"/>
              <a:pPr/>
              <a:t>10</a:t>
            </a:fld>
            <a:endParaRPr kumimoji="1" lang="ja-JP" altLang="en-US"/>
          </a:p>
        </p:txBody>
      </p:sp>
    </p:spTree>
    <p:extLst>
      <p:ext uri="{BB962C8B-B14F-4D97-AF65-F5344CB8AC3E}">
        <p14:creationId xmlns:p14="http://schemas.microsoft.com/office/powerpoint/2010/main" val="2017729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982788" y="741363"/>
            <a:ext cx="2770187" cy="36972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F380C7B-074B-42F6-8B00-D4202B0C4F1E}" type="slidenum">
              <a:rPr kumimoji="1" lang="ja-JP" altLang="en-US" smtClean="0"/>
              <a:pPr/>
              <a:t>2</a:t>
            </a:fld>
            <a:endParaRPr kumimoji="1" lang="ja-JP" altLang="en-US"/>
          </a:p>
        </p:txBody>
      </p:sp>
    </p:spTree>
    <p:extLst>
      <p:ext uri="{BB962C8B-B14F-4D97-AF65-F5344CB8AC3E}">
        <p14:creationId xmlns:p14="http://schemas.microsoft.com/office/powerpoint/2010/main" val="2749974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982788" y="741363"/>
            <a:ext cx="2770187" cy="36972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F380C7B-074B-42F6-8B00-D4202B0C4F1E}" type="slidenum">
              <a:rPr kumimoji="1" lang="ja-JP" altLang="en-US" smtClean="0"/>
              <a:pPr/>
              <a:t>3</a:t>
            </a:fld>
            <a:endParaRPr kumimoji="1" lang="ja-JP" altLang="en-US"/>
          </a:p>
        </p:txBody>
      </p:sp>
    </p:spTree>
    <p:extLst>
      <p:ext uri="{BB962C8B-B14F-4D97-AF65-F5344CB8AC3E}">
        <p14:creationId xmlns:p14="http://schemas.microsoft.com/office/powerpoint/2010/main" val="2856053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982788" y="741363"/>
            <a:ext cx="2770187" cy="36972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F380C7B-074B-42F6-8B00-D4202B0C4F1E}" type="slidenum">
              <a:rPr kumimoji="1" lang="ja-JP" altLang="en-US" smtClean="0"/>
              <a:pPr/>
              <a:t>4</a:t>
            </a:fld>
            <a:endParaRPr kumimoji="1" lang="ja-JP" altLang="en-US"/>
          </a:p>
        </p:txBody>
      </p:sp>
    </p:spTree>
    <p:extLst>
      <p:ext uri="{BB962C8B-B14F-4D97-AF65-F5344CB8AC3E}">
        <p14:creationId xmlns:p14="http://schemas.microsoft.com/office/powerpoint/2010/main" val="4024622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982788" y="741363"/>
            <a:ext cx="2770187" cy="36972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F380C7B-074B-42F6-8B00-D4202B0C4F1E}" type="slidenum">
              <a:rPr kumimoji="1" lang="ja-JP" altLang="en-US" smtClean="0"/>
              <a:pPr/>
              <a:t>5</a:t>
            </a:fld>
            <a:endParaRPr kumimoji="1" lang="ja-JP" altLang="en-US"/>
          </a:p>
        </p:txBody>
      </p:sp>
    </p:spTree>
    <p:extLst>
      <p:ext uri="{BB962C8B-B14F-4D97-AF65-F5344CB8AC3E}">
        <p14:creationId xmlns:p14="http://schemas.microsoft.com/office/powerpoint/2010/main" val="4254765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982788" y="741363"/>
            <a:ext cx="2770187" cy="36972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F380C7B-074B-42F6-8B00-D4202B0C4F1E}" type="slidenum">
              <a:rPr kumimoji="1" lang="ja-JP" altLang="en-US" smtClean="0"/>
              <a:pPr/>
              <a:t>6</a:t>
            </a:fld>
            <a:endParaRPr kumimoji="1" lang="ja-JP" altLang="en-US"/>
          </a:p>
        </p:txBody>
      </p:sp>
    </p:spTree>
    <p:extLst>
      <p:ext uri="{BB962C8B-B14F-4D97-AF65-F5344CB8AC3E}">
        <p14:creationId xmlns:p14="http://schemas.microsoft.com/office/powerpoint/2010/main" val="1824453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982788" y="741363"/>
            <a:ext cx="2770187" cy="36972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F380C7B-074B-42F6-8B00-D4202B0C4F1E}" type="slidenum">
              <a:rPr kumimoji="1" lang="ja-JP" altLang="en-US" smtClean="0"/>
              <a:pPr/>
              <a:t>7</a:t>
            </a:fld>
            <a:endParaRPr kumimoji="1" lang="ja-JP" altLang="en-US"/>
          </a:p>
        </p:txBody>
      </p:sp>
    </p:spTree>
    <p:extLst>
      <p:ext uri="{BB962C8B-B14F-4D97-AF65-F5344CB8AC3E}">
        <p14:creationId xmlns:p14="http://schemas.microsoft.com/office/powerpoint/2010/main" val="983178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982788" y="741363"/>
            <a:ext cx="2770187" cy="36972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F380C7B-074B-42F6-8B00-D4202B0C4F1E}" type="slidenum">
              <a:rPr kumimoji="1" lang="ja-JP" altLang="en-US" smtClean="0"/>
              <a:pPr/>
              <a:t>8</a:t>
            </a:fld>
            <a:endParaRPr kumimoji="1" lang="ja-JP" altLang="en-US"/>
          </a:p>
        </p:txBody>
      </p:sp>
    </p:spTree>
    <p:extLst>
      <p:ext uri="{BB962C8B-B14F-4D97-AF65-F5344CB8AC3E}">
        <p14:creationId xmlns:p14="http://schemas.microsoft.com/office/powerpoint/2010/main" val="1719633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982788" y="741363"/>
            <a:ext cx="2770187" cy="36972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F380C7B-074B-42F6-8B00-D4202B0C4F1E}" type="slidenum">
              <a:rPr kumimoji="1" lang="ja-JP" altLang="en-US" smtClean="0"/>
              <a:pPr/>
              <a:t>9</a:t>
            </a:fld>
            <a:endParaRPr kumimoji="1" lang="ja-JP" altLang="en-US"/>
          </a:p>
        </p:txBody>
      </p:sp>
    </p:spTree>
    <p:extLst>
      <p:ext uri="{BB962C8B-B14F-4D97-AF65-F5344CB8AC3E}">
        <p14:creationId xmlns:p14="http://schemas.microsoft.com/office/powerpoint/2010/main" val="3700873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167E560-D557-4C14-8E0A-5A95C0174A43}" type="datetimeFigureOut">
              <a:rPr kumimoji="1" lang="ja-JP" altLang="en-US" smtClean="0"/>
              <a:pPr/>
              <a:t>2016/10/25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6F3745-A614-4F3B-8878-487D44825A77}"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167E560-D557-4C14-8E0A-5A95C0174A43}" type="datetimeFigureOut">
              <a:rPr kumimoji="1" lang="ja-JP" altLang="en-US" smtClean="0"/>
              <a:pPr/>
              <a:t>2016/10/25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6F3745-A614-4F3B-8878-487D44825A77}"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167E560-D557-4C14-8E0A-5A95C0174A43}" type="datetimeFigureOut">
              <a:rPr kumimoji="1" lang="ja-JP" altLang="en-US" smtClean="0"/>
              <a:pPr/>
              <a:t>2016/10/25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6F3745-A614-4F3B-8878-487D44825A77}"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167E560-D557-4C14-8E0A-5A95C0174A43}" type="datetimeFigureOut">
              <a:rPr kumimoji="1" lang="ja-JP" altLang="en-US" smtClean="0"/>
              <a:pPr/>
              <a:t>2016/10/25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6F3745-A614-4F3B-8878-487D44825A77}"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167E560-D557-4C14-8E0A-5A95C0174A43}" type="datetimeFigureOut">
              <a:rPr kumimoji="1" lang="ja-JP" altLang="en-US" smtClean="0"/>
              <a:pPr/>
              <a:t>2016/10/25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6F3745-A614-4F3B-8878-487D44825A77}"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167E560-D557-4C14-8E0A-5A95C0174A43}" type="datetimeFigureOut">
              <a:rPr kumimoji="1" lang="ja-JP" altLang="en-US" smtClean="0"/>
              <a:pPr/>
              <a:t>2016/10/25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F6F3745-A614-4F3B-8878-487D44825A77}"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167E560-D557-4C14-8E0A-5A95C0174A43}" type="datetimeFigureOut">
              <a:rPr kumimoji="1" lang="ja-JP" altLang="en-US" smtClean="0"/>
              <a:pPr/>
              <a:t>2016/10/25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EF6F3745-A614-4F3B-8878-487D44825A77}"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F167E560-D557-4C14-8E0A-5A95C0174A43}" type="datetimeFigureOut">
              <a:rPr kumimoji="1" lang="ja-JP" altLang="en-US" smtClean="0"/>
              <a:pPr/>
              <a:t>2016/10/25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EF6F3745-A614-4F3B-8878-487D44825A77}"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F167E560-D557-4C14-8E0A-5A95C0174A43}" type="datetimeFigureOut">
              <a:rPr kumimoji="1" lang="ja-JP" altLang="en-US" smtClean="0"/>
              <a:pPr/>
              <a:t>2016/10/25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EF6F3745-A614-4F3B-8878-487D44825A77}"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167E560-D557-4C14-8E0A-5A95C0174A43}" type="datetimeFigureOut">
              <a:rPr kumimoji="1" lang="ja-JP" altLang="en-US" smtClean="0"/>
              <a:pPr/>
              <a:t>2016/10/25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F6F3745-A614-4F3B-8878-487D44825A77}"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167E560-D557-4C14-8E0A-5A95C0174A43}" type="datetimeFigureOut">
              <a:rPr kumimoji="1" lang="ja-JP" altLang="en-US" smtClean="0"/>
              <a:pPr/>
              <a:t>2016/10/25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F6F3745-A614-4F3B-8878-487D44825A77}"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F167E560-D557-4C14-8E0A-5A95C0174A43}" type="datetimeFigureOut">
              <a:rPr kumimoji="1" lang="ja-JP" altLang="en-US" smtClean="0"/>
              <a:pPr/>
              <a:t>2016/10/25</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F6F3745-A614-4F3B-8878-487D44825A77}"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8" Type="http://schemas.openxmlformats.org/officeDocument/2006/relationships/hyperlink" Target="http://www.kochi-kokuhoren.or.jp/kyogikai/ky02.htm" TargetMode="External"/><Relationship Id="rId3" Type="http://schemas.openxmlformats.org/officeDocument/2006/relationships/image" Target="../media/image11.png"/><Relationship Id="rId7"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10.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hyperlink" Target="http://www.kochi-kokuhoren.or.jp/kyogikai/ky02.htm" TargetMode="External"/><Relationship Id="rId5" Type="http://schemas.openxmlformats.org/officeDocument/2006/relationships/image" Target="../media/image3.pn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hyperlink" Target="http://www.kochi-kokuhoren.or.jp/kyogikai/ky02.htm" TargetMode="External"/><Relationship Id="rId5" Type="http://schemas.openxmlformats.org/officeDocument/2006/relationships/image" Target="../media/image3.pn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hyperlink" Target="http://www.kochi-kokuhoren.or.jp/kyogikai/ky02.htm" TargetMode="External"/><Relationship Id="rId5" Type="http://schemas.openxmlformats.org/officeDocument/2006/relationships/image" Target="../media/image3.pn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hyperlink" Target="http://www.kochi-kokuhoren.or.jp/kyogikai/ky02.htm" TargetMode="External"/><Relationship Id="rId5" Type="http://schemas.openxmlformats.org/officeDocument/2006/relationships/image" Target="../media/image3.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hyperlink" Target="http://www.kochi-kokuhoren.or.jp/kyogikai/ky02.htm" TargetMode="External"/><Relationship Id="rId5" Type="http://schemas.openxmlformats.org/officeDocument/2006/relationships/image" Target="../media/image3.pn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8" Type="http://schemas.openxmlformats.org/officeDocument/2006/relationships/hyperlink" Target="http://www.kochi-kokuhoren.or.jp/kyogikai/ky02.htm" TargetMode="External"/><Relationship Id="rId3" Type="http://schemas.openxmlformats.org/officeDocument/2006/relationships/image" Target="../media/image10.png"/><Relationship Id="rId7"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8" Type="http://schemas.openxmlformats.org/officeDocument/2006/relationships/hyperlink" Target="http://www.kochi-kokuhoren.or.jp/kyogikai/ky02.htm" TargetMode="External"/><Relationship Id="rId3" Type="http://schemas.openxmlformats.org/officeDocument/2006/relationships/image" Target="../media/image10.png"/><Relationship Id="rId7"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8" Type="http://schemas.openxmlformats.org/officeDocument/2006/relationships/hyperlink" Target="http://www.kochi-kokuhoren.or.jp/kyogikai/ky02.htm" TargetMode="External"/><Relationship Id="rId3" Type="http://schemas.openxmlformats.org/officeDocument/2006/relationships/image" Target="../media/image11.png"/><Relationship Id="rId7"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10.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0" name="グラフ 89"/>
          <p:cNvGraphicFramePr/>
          <p:nvPr/>
        </p:nvGraphicFramePr>
        <p:xfrm>
          <a:off x="124580" y="5453467"/>
          <a:ext cx="1440160" cy="1452460"/>
        </p:xfrm>
        <a:graphic>
          <a:graphicData uri="http://schemas.openxmlformats.org/drawingml/2006/chart">
            <c:chart xmlns:c="http://schemas.openxmlformats.org/drawingml/2006/chart" xmlns:r="http://schemas.openxmlformats.org/officeDocument/2006/relationships" r:id="rId3"/>
          </a:graphicData>
        </a:graphic>
      </p:graphicFrame>
      <p:grpSp>
        <p:nvGrpSpPr>
          <p:cNvPr id="75" name="グループ化 74"/>
          <p:cNvGrpSpPr/>
          <p:nvPr/>
        </p:nvGrpSpPr>
        <p:grpSpPr>
          <a:xfrm>
            <a:off x="4134538" y="4860032"/>
            <a:ext cx="2457918" cy="2970488"/>
            <a:chOff x="1168306" y="5861208"/>
            <a:chExt cx="2404433" cy="2559054"/>
          </a:xfrm>
        </p:grpSpPr>
        <p:pic>
          <p:nvPicPr>
            <p:cNvPr id="76" name="図 75" descr="koekake01.jpg"/>
            <p:cNvPicPr>
              <a:picLocks noChangeAspect="1"/>
            </p:cNvPicPr>
            <p:nvPr/>
          </p:nvPicPr>
          <p:blipFill>
            <a:blip r:embed="rId4" cstate="print"/>
            <a:stretch>
              <a:fillRect/>
            </a:stretch>
          </p:blipFill>
          <p:spPr>
            <a:xfrm>
              <a:off x="2291087" y="5861208"/>
              <a:ext cx="1281652" cy="2559054"/>
            </a:xfrm>
            <a:prstGeom prst="rect">
              <a:avLst/>
            </a:prstGeom>
          </p:spPr>
        </p:pic>
        <p:sp>
          <p:nvSpPr>
            <p:cNvPr id="77" name="テキスト ボックス 76"/>
            <p:cNvSpPr txBox="1"/>
            <p:nvPr/>
          </p:nvSpPr>
          <p:spPr>
            <a:xfrm>
              <a:off x="1168306" y="6643550"/>
              <a:ext cx="1338381" cy="485963"/>
            </a:xfrm>
            <a:prstGeom prst="rect">
              <a:avLst/>
            </a:prstGeom>
            <a:noFill/>
          </p:spPr>
          <p:txBody>
            <a:bodyPr wrap="square" rtlCol="0">
              <a:spAutoFit/>
            </a:bodyPr>
            <a:lstStyle/>
            <a:p>
              <a:r>
                <a:rPr kumimoji="1" lang="ja-JP" altLang="en-US" sz="800" dirty="0" smtClean="0"/>
                <a:t>健康づくり声かけ隊長　　　　</a:t>
              </a:r>
              <a:endParaRPr kumimoji="1" lang="en-US" altLang="ja-JP" sz="800" dirty="0" smtClean="0"/>
            </a:p>
            <a:p>
              <a:endParaRPr lang="en-US" altLang="ja-JP" sz="800" dirty="0" smtClean="0"/>
            </a:p>
            <a:p>
              <a:r>
                <a:rPr kumimoji="1" lang="ja-JP" altLang="en-US" sz="800" dirty="0" smtClean="0"/>
                <a:t>　　　　古江掛　増代</a:t>
              </a:r>
              <a:endParaRPr kumimoji="1" lang="en-US" altLang="ja-JP" sz="800" dirty="0" smtClean="0"/>
            </a:p>
          </p:txBody>
        </p:sp>
        <p:sp>
          <p:nvSpPr>
            <p:cNvPr id="78" name="テキスト ボックス 77"/>
            <p:cNvSpPr txBox="1"/>
            <p:nvPr/>
          </p:nvSpPr>
          <p:spPr>
            <a:xfrm>
              <a:off x="1416664" y="6763654"/>
              <a:ext cx="751348" cy="139328"/>
            </a:xfrm>
            <a:prstGeom prst="rect">
              <a:avLst/>
            </a:prstGeom>
            <a:noFill/>
          </p:spPr>
          <p:txBody>
            <a:bodyPr wrap="square" rtlCol="0">
              <a:spAutoFit/>
            </a:bodyPr>
            <a:lstStyle/>
            <a:p>
              <a:r>
                <a:rPr kumimoji="1" lang="ja-JP" altLang="en-US" sz="400" dirty="0" smtClean="0"/>
                <a:t>こえかけ　　　　　　ますよ</a:t>
              </a:r>
              <a:endParaRPr kumimoji="1" lang="ja-JP" altLang="en-US" sz="400" dirty="0"/>
            </a:p>
          </p:txBody>
        </p:sp>
      </p:grpSp>
      <p:grpSp>
        <p:nvGrpSpPr>
          <p:cNvPr id="2" name="グループ化 81"/>
          <p:cNvGrpSpPr/>
          <p:nvPr/>
        </p:nvGrpSpPr>
        <p:grpSpPr>
          <a:xfrm>
            <a:off x="255661" y="1979712"/>
            <a:ext cx="6569506" cy="3672408"/>
            <a:chOff x="255661" y="1825056"/>
            <a:chExt cx="6569506" cy="3672408"/>
          </a:xfrm>
        </p:grpSpPr>
        <p:pic>
          <p:nvPicPr>
            <p:cNvPr id="5" name="図 4" descr="高知県.png"/>
            <p:cNvPicPr>
              <a:picLocks noChangeAspect="1"/>
            </p:cNvPicPr>
            <p:nvPr/>
          </p:nvPicPr>
          <p:blipFill>
            <a:blip r:embed="rId5" cstate="print"/>
            <a:stretch>
              <a:fillRect/>
            </a:stretch>
          </p:blipFill>
          <p:spPr>
            <a:xfrm>
              <a:off x="1628800" y="2833168"/>
              <a:ext cx="3744416" cy="2664296"/>
            </a:xfrm>
            <a:prstGeom prst="rect">
              <a:avLst/>
            </a:prstGeom>
            <a:scene3d>
              <a:camera prst="orthographicFront">
                <a:rot lat="0" lon="0" rev="21299999"/>
              </a:camera>
              <a:lightRig rig="threePt" dir="t"/>
            </a:scene3d>
          </p:spPr>
        </p:pic>
        <p:grpSp>
          <p:nvGrpSpPr>
            <p:cNvPr id="3" name="グループ化 76"/>
            <p:cNvGrpSpPr/>
            <p:nvPr/>
          </p:nvGrpSpPr>
          <p:grpSpPr>
            <a:xfrm>
              <a:off x="5366129" y="3481240"/>
              <a:ext cx="1459038" cy="1032418"/>
              <a:chOff x="5366129" y="3481240"/>
              <a:chExt cx="1459038" cy="1032418"/>
            </a:xfrm>
          </p:grpSpPr>
          <p:sp>
            <p:nvSpPr>
              <p:cNvPr id="25" name="片側の 2 つの角を丸めた四角形 24"/>
              <p:cNvSpPr/>
              <p:nvPr/>
            </p:nvSpPr>
            <p:spPr>
              <a:xfrm>
                <a:off x="5445224" y="3481240"/>
                <a:ext cx="1199255" cy="504055"/>
              </a:xfrm>
              <a:prstGeom prst="round2SameRect">
                <a:avLst>
                  <a:gd name="adj1" fmla="val 16667"/>
                  <a:gd name="adj2" fmla="val 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200" dirty="0" smtClean="0"/>
                  <a:t>安芸</a:t>
                </a:r>
                <a:r>
                  <a:rPr kumimoji="1" lang="ja-JP" altLang="en-US" sz="1200" dirty="0" smtClean="0"/>
                  <a:t>地域</a:t>
                </a:r>
                <a:endParaRPr kumimoji="1" lang="en-US" altLang="ja-JP" sz="1200" dirty="0" smtClean="0"/>
              </a:p>
              <a:p>
                <a:pPr algn="ctr"/>
                <a:r>
                  <a:rPr lang="en-US" altLang="ja-JP" dirty="0" smtClean="0"/>
                  <a:t>27</a:t>
                </a:r>
                <a:r>
                  <a:rPr kumimoji="1" lang="ja-JP" altLang="en-US" sz="1400" dirty="0" smtClean="0"/>
                  <a:t>機関</a:t>
                </a:r>
                <a:endParaRPr kumimoji="1" lang="ja-JP" altLang="en-US" sz="1400" dirty="0"/>
              </a:p>
            </p:txBody>
          </p:sp>
          <p:sp>
            <p:nvSpPr>
              <p:cNvPr id="26" name="片側の 2 つの角を丸めた四角形 25"/>
              <p:cNvSpPr/>
              <p:nvPr/>
            </p:nvSpPr>
            <p:spPr>
              <a:xfrm rot="10800000">
                <a:off x="5445224" y="3985295"/>
                <a:ext cx="1201881" cy="528363"/>
              </a:xfrm>
              <a:prstGeom prst="round2SameRect">
                <a:avLst>
                  <a:gd name="adj1" fmla="val 16667"/>
                  <a:gd name="adj2" fmla="val 0"/>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a:p>
            </p:txBody>
          </p:sp>
          <p:sp>
            <p:nvSpPr>
              <p:cNvPr id="27" name="テキスト ボックス 26"/>
              <p:cNvSpPr txBox="1"/>
              <p:nvPr/>
            </p:nvSpPr>
            <p:spPr>
              <a:xfrm>
                <a:off x="5366129" y="4021251"/>
                <a:ext cx="1459038" cy="461664"/>
              </a:xfrm>
              <a:prstGeom prst="rect">
                <a:avLst/>
              </a:prstGeom>
              <a:noFill/>
            </p:spPr>
            <p:txBody>
              <a:bodyPr wrap="square" rtlCol="0">
                <a:noAutofit/>
              </a:bodyPr>
              <a:lstStyle/>
              <a:p>
                <a:r>
                  <a:rPr kumimoji="1" lang="ja-JP" altLang="en-US" sz="800" b="1" dirty="0" smtClean="0"/>
                  <a:t>室戸市・安芸市・東洋町・</a:t>
                </a:r>
                <a:endParaRPr kumimoji="1" lang="en-US" altLang="ja-JP" sz="800" b="1" dirty="0" smtClean="0"/>
              </a:p>
              <a:p>
                <a:r>
                  <a:rPr lang="ja-JP" altLang="en-US" sz="800" b="1" dirty="0" smtClean="0"/>
                  <a:t>奈半利町・田野町・安田町・</a:t>
                </a:r>
                <a:endParaRPr lang="en-US" altLang="ja-JP" sz="800" b="1" dirty="0" smtClean="0"/>
              </a:p>
              <a:p>
                <a:r>
                  <a:rPr kumimoji="1" lang="ja-JP" altLang="en-US" sz="800" b="1" dirty="0" smtClean="0"/>
                  <a:t>北川村・馬路村・芸西村</a:t>
                </a:r>
                <a:endParaRPr kumimoji="1" lang="ja-JP" altLang="en-US" sz="800" b="1" dirty="0"/>
              </a:p>
            </p:txBody>
          </p:sp>
        </p:grpSp>
        <p:grpSp>
          <p:nvGrpSpPr>
            <p:cNvPr id="4" name="グループ化 77"/>
            <p:cNvGrpSpPr/>
            <p:nvPr/>
          </p:nvGrpSpPr>
          <p:grpSpPr>
            <a:xfrm>
              <a:off x="3429000" y="4381151"/>
              <a:ext cx="1238797" cy="1069449"/>
              <a:chOff x="3429000" y="4381151"/>
              <a:chExt cx="1238797" cy="1069449"/>
            </a:xfrm>
          </p:grpSpPr>
          <p:sp>
            <p:nvSpPr>
              <p:cNvPr id="29" name="片側の 2 つの角を丸めた四角形 28"/>
              <p:cNvSpPr/>
              <p:nvPr/>
            </p:nvSpPr>
            <p:spPr>
              <a:xfrm>
                <a:off x="3429397" y="4381151"/>
                <a:ext cx="1238400" cy="541060"/>
              </a:xfrm>
              <a:prstGeom prst="round2SameRect">
                <a:avLst>
                  <a:gd name="adj1" fmla="val 16667"/>
                  <a:gd name="adj2" fmla="val 0"/>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200" dirty="0" smtClean="0"/>
                  <a:t>須崎</a:t>
                </a:r>
                <a:r>
                  <a:rPr kumimoji="1" lang="ja-JP" altLang="en-US" sz="1200" dirty="0" smtClean="0"/>
                  <a:t>地域</a:t>
                </a:r>
                <a:endParaRPr kumimoji="1" lang="en-US" altLang="ja-JP" sz="1200" dirty="0" smtClean="0"/>
              </a:p>
              <a:p>
                <a:pPr algn="ctr"/>
                <a:r>
                  <a:rPr lang="en-US" altLang="ja-JP" dirty="0" smtClean="0"/>
                  <a:t>29</a:t>
                </a:r>
                <a:r>
                  <a:rPr kumimoji="1" lang="ja-JP" altLang="en-US" sz="1400" dirty="0" smtClean="0"/>
                  <a:t>機関</a:t>
                </a:r>
                <a:endParaRPr kumimoji="1" lang="ja-JP" altLang="en-US" sz="1400" dirty="0"/>
              </a:p>
            </p:txBody>
          </p:sp>
          <p:sp>
            <p:nvSpPr>
              <p:cNvPr id="30" name="片側の 2 つの角を丸めた四角形 29"/>
              <p:cNvSpPr/>
              <p:nvPr/>
            </p:nvSpPr>
            <p:spPr>
              <a:xfrm rot="10800000">
                <a:off x="3429000" y="4921400"/>
                <a:ext cx="1238400" cy="529200"/>
              </a:xfrm>
              <a:prstGeom prst="round2SameRect">
                <a:avLst>
                  <a:gd name="adj1" fmla="val 16667"/>
                  <a:gd name="adj2" fmla="val 0"/>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a:p>
            </p:txBody>
          </p:sp>
          <p:sp>
            <p:nvSpPr>
              <p:cNvPr id="31" name="テキスト ボックス 30"/>
              <p:cNvSpPr txBox="1"/>
              <p:nvPr/>
            </p:nvSpPr>
            <p:spPr>
              <a:xfrm>
                <a:off x="3519667" y="4963088"/>
                <a:ext cx="1061462" cy="461665"/>
              </a:xfrm>
              <a:prstGeom prst="rect">
                <a:avLst/>
              </a:prstGeom>
              <a:noFill/>
            </p:spPr>
            <p:txBody>
              <a:bodyPr wrap="square" rtlCol="0">
                <a:noAutofit/>
              </a:bodyPr>
              <a:lstStyle/>
              <a:p>
                <a:r>
                  <a:rPr kumimoji="1" lang="ja-JP" altLang="en-US" sz="800" b="1" dirty="0" smtClean="0"/>
                  <a:t>須崎市・中土佐町・</a:t>
                </a:r>
                <a:r>
                  <a:rPr lang="ja-JP" altLang="en-US" sz="800" b="1" dirty="0" smtClean="0"/>
                  <a:t>梼原町・津野町・　</a:t>
                </a:r>
                <a:endParaRPr lang="en-US" altLang="ja-JP" sz="800" b="1" dirty="0" smtClean="0"/>
              </a:p>
              <a:p>
                <a:r>
                  <a:rPr kumimoji="1" lang="ja-JP" altLang="en-US" sz="800" b="1" dirty="0" smtClean="0"/>
                  <a:t>四万十町</a:t>
                </a:r>
                <a:endParaRPr kumimoji="1" lang="ja-JP" altLang="en-US" sz="800" b="1" dirty="0"/>
              </a:p>
            </p:txBody>
          </p:sp>
        </p:grpSp>
        <p:grpSp>
          <p:nvGrpSpPr>
            <p:cNvPr id="6" name="グループ化 78"/>
            <p:cNvGrpSpPr/>
            <p:nvPr/>
          </p:nvGrpSpPr>
          <p:grpSpPr>
            <a:xfrm>
              <a:off x="255661" y="3409232"/>
              <a:ext cx="1167975" cy="1000770"/>
              <a:chOff x="255661" y="3409232"/>
              <a:chExt cx="1167975" cy="1000770"/>
            </a:xfrm>
          </p:grpSpPr>
          <p:sp>
            <p:nvSpPr>
              <p:cNvPr id="33" name="片側の 2 つの角を丸めた四角形 32"/>
              <p:cNvSpPr/>
              <p:nvPr/>
            </p:nvSpPr>
            <p:spPr>
              <a:xfrm>
                <a:off x="260648" y="3409232"/>
                <a:ext cx="1123199" cy="527344"/>
              </a:xfrm>
              <a:prstGeom prst="round2SameRect">
                <a:avLst>
                  <a:gd name="adj1" fmla="val 16667"/>
                  <a:gd name="adj2" fmla="val 0"/>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200" dirty="0" smtClean="0"/>
                  <a:t>幡多</a:t>
                </a:r>
                <a:r>
                  <a:rPr kumimoji="1" lang="ja-JP" altLang="en-US" sz="1200" dirty="0" smtClean="0"/>
                  <a:t>地域</a:t>
                </a:r>
                <a:endParaRPr kumimoji="1" lang="en-US" altLang="ja-JP" sz="1200" dirty="0" smtClean="0"/>
              </a:p>
              <a:p>
                <a:pPr algn="ctr"/>
                <a:r>
                  <a:rPr kumimoji="1" lang="en-US" altLang="ja-JP" dirty="0" smtClean="0"/>
                  <a:t>35</a:t>
                </a:r>
                <a:r>
                  <a:rPr kumimoji="1" lang="ja-JP" altLang="en-US" sz="1400" dirty="0" smtClean="0"/>
                  <a:t>機関</a:t>
                </a:r>
                <a:endParaRPr kumimoji="1" lang="ja-JP" altLang="en-US" sz="1400" dirty="0"/>
              </a:p>
            </p:txBody>
          </p:sp>
          <p:sp>
            <p:nvSpPr>
              <p:cNvPr id="34" name="片側の 2 つの角を丸めた四角形 33"/>
              <p:cNvSpPr/>
              <p:nvPr/>
            </p:nvSpPr>
            <p:spPr>
              <a:xfrm rot="10800000">
                <a:off x="260646" y="3936573"/>
                <a:ext cx="1123199" cy="473382"/>
              </a:xfrm>
              <a:prstGeom prst="round2SameRect">
                <a:avLst>
                  <a:gd name="adj1" fmla="val 14472"/>
                  <a:gd name="adj2" fmla="val 0"/>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a:p>
            </p:txBody>
          </p:sp>
          <p:sp>
            <p:nvSpPr>
              <p:cNvPr id="35" name="テキスト ボックス 34"/>
              <p:cNvSpPr txBox="1"/>
              <p:nvPr/>
            </p:nvSpPr>
            <p:spPr>
              <a:xfrm>
                <a:off x="255661" y="3948337"/>
                <a:ext cx="1167975" cy="461665"/>
              </a:xfrm>
              <a:prstGeom prst="rect">
                <a:avLst/>
              </a:prstGeom>
              <a:noFill/>
            </p:spPr>
            <p:txBody>
              <a:bodyPr wrap="square" rtlCol="0">
                <a:noAutofit/>
              </a:bodyPr>
              <a:lstStyle/>
              <a:p>
                <a:r>
                  <a:rPr lang="ja-JP" altLang="en-US" sz="800" b="1" dirty="0" smtClean="0"/>
                  <a:t>宿毛</a:t>
                </a:r>
                <a:r>
                  <a:rPr kumimoji="1" lang="ja-JP" altLang="en-US" sz="800" b="1" dirty="0" smtClean="0"/>
                  <a:t>市・土佐清水市・</a:t>
                </a:r>
                <a:endParaRPr kumimoji="1" lang="en-US" altLang="ja-JP" sz="800" b="1" dirty="0" smtClean="0"/>
              </a:p>
              <a:p>
                <a:r>
                  <a:rPr lang="ja-JP" altLang="en-US" sz="800" b="1" dirty="0" smtClean="0"/>
                  <a:t>四万十市・大月町・</a:t>
                </a:r>
                <a:endParaRPr lang="en-US" altLang="ja-JP" sz="800" b="1" dirty="0" smtClean="0"/>
              </a:p>
              <a:p>
                <a:r>
                  <a:rPr kumimoji="1" lang="ja-JP" altLang="en-US" sz="800" b="1" dirty="0" smtClean="0"/>
                  <a:t>三原村・黒潮町</a:t>
                </a:r>
                <a:endParaRPr kumimoji="1" lang="ja-JP" altLang="en-US" sz="800" b="1" dirty="0"/>
              </a:p>
            </p:txBody>
          </p:sp>
        </p:grpSp>
        <p:cxnSp>
          <p:nvCxnSpPr>
            <p:cNvPr id="48" name="直線コネクタ 47"/>
            <p:cNvCxnSpPr/>
            <p:nvPr/>
          </p:nvCxnSpPr>
          <p:spPr>
            <a:xfrm flipV="1">
              <a:off x="4941168" y="3625256"/>
              <a:ext cx="504056" cy="72008"/>
            </a:xfrm>
            <a:prstGeom prst="line">
              <a:avLst/>
            </a:prstGeom>
            <a:ln w="38100" cap="rnd">
              <a:solidFill>
                <a:schemeClr val="accent6">
                  <a:lumMod val="75000"/>
                </a:schemeClr>
              </a:solidFill>
              <a:prstDash val="sysDot"/>
              <a:headEnd type="oval"/>
            </a:ln>
          </p:spPr>
          <p:style>
            <a:lnRef idx="1">
              <a:schemeClr val="accent1"/>
            </a:lnRef>
            <a:fillRef idx="0">
              <a:schemeClr val="accent1"/>
            </a:fillRef>
            <a:effectRef idx="0">
              <a:schemeClr val="accent1"/>
            </a:effectRef>
            <a:fontRef idx="minor">
              <a:schemeClr val="tx1"/>
            </a:fontRef>
          </p:style>
        </p:cxnSp>
        <p:grpSp>
          <p:nvGrpSpPr>
            <p:cNvPr id="7" name="グループ化 79"/>
            <p:cNvGrpSpPr/>
            <p:nvPr/>
          </p:nvGrpSpPr>
          <p:grpSpPr>
            <a:xfrm>
              <a:off x="4149080" y="2542060"/>
              <a:ext cx="845443" cy="920682"/>
              <a:chOff x="4149080" y="2542060"/>
              <a:chExt cx="845443" cy="920682"/>
            </a:xfrm>
          </p:grpSpPr>
          <p:cxnSp>
            <p:nvCxnSpPr>
              <p:cNvPr id="52" name="直線コネクタ 51"/>
              <p:cNvCxnSpPr/>
              <p:nvPr/>
            </p:nvCxnSpPr>
            <p:spPr>
              <a:xfrm flipV="1">
                <a:off x="4149080" y="2545136"/>
                <a:ext cx="0" cy="917606"/>
              </a:xfrm>
              <a:prstGeom prst="line">
                <a:avLst/>
              </a:prstGeom>
              <a:ln w="38100" cap="rnd">
                <a:solidFill>
                  <a:srgbClr val="7030A0"/>
                </a:solidFill>
                <a:prstDash val="sysDot"/>
                <a:headEnd type="ova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flipH="1">
                <a:off x="4202435" y="2542060"/>
                <a:ext cx="792088" cy="0"/>
              </a:xfrm>
              <a:prstGeom prst="line">
                <a:avLst/>
              </a:prstGeom>
              <a:ln w="38100" cap="rnd">
                <a:solidFill>
                  <a:srgbClr val="7030A0"/>
                </a:solidFill>
                <a:prstDash val="sysDot"/>
                <a:headEnd type="oval"/>
              </a:ln>
            </p:spPr>
            <p:style>
              <a:lnRef idx="1">
                <a:schemeClr val="accent1"/>
              </a:lnRef>
              <a:fillRef idx="0">
                <a:schemeClr val="accent1"/>
              </a:fillRef>
              <a:effectRef idx="0">
                <a:schemeClr val="accent1"/>
              </a:effectRef>
              <a:fontRef idx="minor">
                <a:schemeClr val="tx1"/>
              </a:fontRef>
            </p:style>
          </p:cxnSp>
        </p:grpSp>
        <p:cxnSp>
          <p:nvCxnSpPr>
            <p:cNvPr id="45" name="直線コネクタ 44"/>
            <p:cNvCxnSpPr/>
            <p:nvPr/>
          </p:nvCxnSpPr>
          <p:spPr>
            <a:xfrm flipH="1" flipV="1">
              <a:off x="2276872" y="2473128"/>
              <a:ext cx="864096" cy="864096"/>
            </a:xfrm>
            <a:prstGeom prst="line">
              <a:avLst/>
            </a:prstGeom>
            <a:ln w="38100" cap="rnd">
              <a:solidFill>
                <a:srgbClr val="92D050"/>
              </a:solidFill>
              <a:prstDash val="sysDot"/>
              <a:headEnd type="ova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flipH="1" flipV="1">
              <a:off x="1340768" y="3841280"/>
              <a:ext cx="918102" cy="672075"/>
            </a:xfrm>
            <a:prstGeom prst="line">
              <a:avLst/>
            </a:prstGeom>
            <a:ln w="38100" cap="rnd">
              <a:solidFill>
                <a:schemeClr val="accent2">
                  <a:lumMod val="60000"/>
                  <a:lumOff val="40000"/>
                </a:schemeClr>
              </a:solidFill>
              <a:prstDash val="sysDot"/>
              <a:headEnd type="ova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flipH="1" flipV="1">
              <a:off x="3717032" y="2401120"/>
              <a:ext cx="18002" cy="1074254"/>
            </a:xfrm>
            <a:prstGeom prst="line">
              <a:avLst/>
            </a:prstGeom>
            <a:ln w="38100" cap="rnd">
              <a:solidFill>
                <a:schemeClr val="accent2"/>
              </a:solidFill>
              <a:prstDash val="sysDot"/>
              <a:headEnd type="oval"/>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4894337" y="2614318"/>
              <a:ext cx="1269133" cy="461665"/>
            </a:xfrm>
            <a:prstGeom prst="rect">
              <a:avLst/>
            </a:prstGeom>
            <a:noFill/>
          </p:spPr>
          <p:txBody>
            <a:bodyPr wrap="square" rtlCol="0">
              <a:noAutofit/>
            </a:bodyPr>
            <a:lstStyle/>
            <a:p>
              <a:r>
                <a:rPr kumimoji="1" lang="ja-JP" altLang="en-US" sz="800" b="1" dirty="0" smtClean="0"/>
                <a:t>南国市・香南市・香美市・本山町・大豊町・土佐町・大川村</a:t>
              </a:r>
              <a:endParaRPr kumimoji="1" lang="ja-JP" altLang="en-US" sz="800" b="1" dirty="0"/>
            </a:p>
          </p:txBody>
        </p:sp>
        <p:sp>
          <p:nvSpPr>
            <p:cNvPr id="16" name="角丸四角形 15"/>
            <p:cNvSpPr/>
            <p:nvPr/>
          </p:nvSpPr>
          <p:spPr>
            <a:xfrm>
              <a:off x="2780928" y="1825056"/>
              <a:ext cx="1350150" cy="612934"/>
            </a:xfrm>
            <a:prstGeom prst="roundRect">
              <a:avLst>
                <a:gd name="adj" fmla="val 16667"/>
              </a:avLst>
            </a:prstGeom>
            <a:solidFill>
              <a:schemeClr val="accent2"/>
            </a:solidFill>
          </p:spPr>
          <p:style>
            <a:lnRef idx="2">
              <a:schemeClr val="accent6"/>
            </a:lnRef>
            <a:fillRef idx="1">
              <a:schemeClr val="lt1"/>
            </a:fillRef>
            <a:effectRef idx="0">
              <a:schemeClr val="accent6"/>
            </a:effectRef>
            <a:fontRef idx="minor">
              <a:schemeClr val="dk1"/>
            </a:fontRef>
          </p:style>
          <p:txBody>
            <a:bodyPr wrap="square" rtlCol="0" anchor="ctr" anchorCtr="1">
              <a:noAutofit/>
            </a:bodyPr>
            <a:lstStyle/>
            <a:p>
              <a:pPr algn="ctr"/>
              <a:r>
                <a:rPr kumimoji="1" lang="ja-JP" altLang="en-US" sz="1200" dirty="0" smtClean="0"/>
                <a:t>高知市</a:t>
              </a:r>
              <a:endParaRPr kumimoji="1" lang="en-US" altLang="ja-JP" sz="1200" dirty="0" smtClean="0"/>
            </a:p>
            <a:p>
              <a:pPr algn="ctr"/>
              <a:r>
                <a:rPr lang="ja-JP" altLang="en-US" sz="1400" dirty="0" smtClean="0"/>
                <a:t>　</a:t>
              </a:r>
              <a:r>
                <a:rPr lang="en-US" altLang="ja-JP" dirty="0" smtClean="0"/>
                <a:t>158</a:t>
              </a:r>
              <a:r>
                <a:rPr lang="ja-JP" altLang="en-US" sz="1400" dirty="0" smtClean="0"/>
                <a:t>機関</a:t>
              </a:r>
              <a:endParaRPr kumimoji="1" lang="ja-JP" altLang="en-US" sz="1400" dirty="0"/>
            </a:p>
          </p:txBody>
        </p:sp>
      </p:grpSp>
      <p:sp>
        <p:nvSpPr>
          <p:cNvPr id="9" name="正方形/長方形 8"/>
          <p:cNvSpPr/>
          <p:nvPr/>
        </p:nvSpPr>
        <p:spPr>
          <a:xfrm>
            <a:off x="0" y="0"/>
            <a:ext cx="4941168" cy="1323439"/>
          </a:xfrm>
          <a:prstGeom prst="rect">
            <a:avLst/>
          </a:prstGeom>
          <a:solidFill>
            <a:srgbClr val="F6D616"/>
          </a:solidFill>
          <a:ln>
            <a:solidFill>
              <a:schemeClr val="accent1"/>
            </a:solidFill>
          </a:ln>
          <a:effectLst/>
        </p:spPr>
        <p:txBody>
          <a:bodyPr wrap="square" lIns="91440" tIns="45720" rIns="91440" bIns="45720" anchor="ctr" anchorCtr="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kumimoji="1" lang="ja-JP" altLang="en-US"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scaled="0"/>
                </a:gradFill>
                <a:effectLst/>
              </a:rPr>
              <a:t>どこで受けられる？</a:t>
            </a:r>
            <a:r>
              <a:rPr kumimoji="1" lang="ja-JP" altLang="en-US"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kumimoji="1" lang="ja-JP" altLang="en-US" sz="4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特定健診</a:t>
            </a:r>
            <a:endParaRPr kumimoji="1" lang="en-US" altLang="ja-JP"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高知家の皆さんへ</a:t>
            </a:r>
            <a:endPar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2" name="テキスト ボックス 11"/>
          <p:cNvSpPr txBox="1"/>
          <p:nvPr/>
        </p:nvSpPr>
        <p:spPr>
          <a:xfrm>
            <a:off x="1556792" y="6660232"/>
            <a:ext cx="3816424" cy="923330"/>
          </a:xfrm>
          <a:prstGeom prst="rect">
            <a:avLst/>
          </a:prstGeom>
          <a:noFill/>
        </p:spPr>
        <p:txBody>
          <a:bodyPr wrap="square" numCol="1" spcCol="1368000" rtlCol="0">
            <a:spAutoFit/>
          </a:bodyPr>
          <a:lstStyle/>
          <a:p>
            <a:r>
              <a:rPr kumimoji="1" lang="ja-JP" altLang="en-US" b="1" dirty="0" smtClean="0"/>
              <a:t>大切な家族のためにも自分の健康を気にかけて周りと声をかけあって、</a:t>
            </a:r>
            <a:endParaRPr kumimoji="1" lang="en-US" altLang="ja-JP" b="1" dirty="0" smtClean="0"/>
          </a:p>
          <a:p>
            <a:r>
              <a:rPr kumimoji="1" lang="ja-JP" altLang="en-US" b="1" dirty="0" smtClean="0"/>
              <a:t>ぜひ</a:t>
            </a:r>
            <a:r>
              <a:rPr lang="ja-JP" altLang="en-US" b="1" dirty="0" smtClean="0"/>
              <a:t>、</a:t>
            </a:r>
            <a:r>
              <a:rPr kumimoji="1" lang="ja-JP" altLang="en-US" b="1" dirty="0" smtClean="0"/>
              <a:t>特定健診を受診してください</a:t>
            </a:r>
            <a:endParaRPr kumimoji="1" lang="ja-JP" altLang="en-US" b="1" dirty="0"/>
          </a:p>
        </p:txBody>
      </p:sp>
      <p:grpSp>
        <p:nvGrpSpPr>
          <p:cNvPr id="14" name="グループ化 41"/>
          <p:cNvGrpSpPr/>
          <p:nvPr/>
        </p:nvGrpSpPr>
        <p:grpSpPr>
          <a:xfrm>
            <a:off x="4993917" y="0"/>
            <a:ext cx="1864083" cy="1761483"/>
            <a:chOff x="6804248" y="332656"/>
            <a:chExt cx="2088232" cy="2060848"/>
          </a:xfrm>
        </p:grpSpPr>
        <p:sp>
          <p:nvSpPr>
            <p:cNvPr id="41" name="フローチャート : 結合子 40"/>
            <p:cNvSpPr/>
            <p:nvPr/>
          </p:nvSpPr>
          <p:spPr>
            <a:xfrm>
              <a:off x="6804248" y="332656"/>
              <a:ext cx="2088232" cy="2060848"/>
            </a:xfrm>
            <a:prstGeom prst="flowChartConnector">
              <a:avLst/>
            </a:prstGeom>
            <a:solidFill>
              <a:schemeClr val="tx2">
                <a:lumMod val="20000"/>
                <a:lumOff val="80000"/>
              </a:schemeClr>
            </a:solidFill>
            <a:ln>
              <a:noFill/>
              <a:prstDash val="sysDot"/>
            </a:ln>
            <a:scene3d>
              <a:camera prst="orthographicFront">
                <a:rot lat="0" lon="0" rev="21594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200" dirty="0" smtClean="0">
                <a:solidFill>
                  <a:srgbClr val="FF0000"/>
                </a:solidFill>
              </a:endParaRPr>
            </a:p>
            <a:p>
              <a:pPr algn="ctr"/>
              <a:r>
                <a:rPr lang="ja-JP" altLang="en-US" sz="2200" dirty="0" smtClean="0">
                  <a:solidFill>
                    <a:srgbClr val="FF0000"/>
                  </a:solidFill>
                </a:rPr>
                <a:t>医療機関</a:t>
              </a:r>
              <a:endParaRPr lang="en-US" altLang="ja-JP" sz="2200" dirty="0" smtClean="0">
                <a:solidFill>
                  <a:srgbClr val="FF0000"/>
                </a:solidFill>
              </a:endParaRPr>
            </a:p>
            <a:p>
              <a:pPr algn="ctr"/>
              <a:r>
                <a:rPr kumimoji="1" lang="ja-JP" altLang="en-US" sz="700" b="1" dirty="0" smtClean="0">
                  <a:solidFill>
                    <a:schemeClr val="tx1"/>
                  </a:solidFill>
                </a:rPr>
                <a:t>特定健診が受診できます</a:t>
              </a:r>
              <a:endParaRPr kumimoji="1" lang="en-US" altLang="ja-JP" sz="700" b="1" dirty="0" smtClean="0">
                <a:solidFill>
                  <a:schemeClr val="tx1"/>
                </a:solidFill>
              </a:endParaRPr>
            </a:p>
            <a:p>
              <a:pPr algn="ctr"/>
              <a:r>
                <a:rPr kumimoji="1" lang="ja-JP" altLang="en-US" sz="700" b="1" dirty="0" smtClean="0">
                  <a:solidFill>
                    <a:schemeClr val="tx1"/>
                  </a:solidFill>
                </a:rPr>
                <a:t>高知県　施設一覧</a:t>
              </a:r>
              <a:endParaRPr kumimoji="1" lang="en-US" altLang="ja-JP" sz="700" b="1" dirty="0" smtClean="0">
                <a:solidFill>
                  <a:schemeClr val="tx1"/>
                </a:solidFill>
              </a:endParaRPr>
            </a:p>
            <a:p>
              <a:pPr algn="ctr"/>
              <a:r>
                <a:rPr lang="en-US" altLang="ja-JP" sz="700" b="1" dirty="0" smtClean="0">
                  <a:solidFill>
                    <a:schemeClr val="tx1"/>
                  </a:solidFill>
                </a:rPr>
                <a:t>(</a:t>
              </a:r>
              <a:r>
                <a:rPr lang="ja-JP" altLang="en-US" sz="700" b="1" dirty="0" smtClean="0">
                  <a:solidFill>
                    <a:schemeClr val="tx1"/>
                  </a:solidFill>
                </a:rPr>
                <a:t>平成</a:t>
              </a:r>
              <a:r>
                <a:rPr lang="en-US" altLang="ja-JP" sz="700" b="1" dirty="0" smtClean="0">
                  <a:solidFill>
                    <a:schemeClr val="tx1"/>
                  </a:solidFill>
                </a:rPr>
                <a:t>28</a:t>
              </a:r>
              <a:r>
                <a:rPr lang="ja-JP" altLang="en-US" sz="700" b="1" dirty="0" smtClean="0">
                  <a:solidFill>
                    <a:schemeClr val="tx1"/>
                  </a:solidFill>
                </a:rPr>
                <a:t>年</a:t>
              </a:r>
              <a:r>
                <a:rPr lang="en-US" altLang="ja-JP" sz="700" b="1" dirty="0" smtClean="0">
                  <a:solidFill>
                    <a:schemeClr val="tx1"/>
                  </a:solidFill>
                </a:rPr>
                <a:t>4</a:t>
              </a:r>
              <a:r>
                <a:rPr lang="ja-JP" altLang="en-US" sz="700" b="1" dirty="0" smtClean="0">
                  <a:solidFill>
                    <a:schemeClr val="tx1"/>
                  </a:solidFill>
                </a:rPr>
                <a:t>月</a:t>
              </a:r>
              <a:r>
                <a:rPr lang="en-US" altLang="ja-JP" sz="700" b="1" dirty="0" smtClean="0">
                  <a:solidFill>
                    <a:schemeClr val="tx1"/>
                  </a:solidFill>
                </a:rPr>
                <a:t>1</a:t>
              </a:r>
              <a:r>
                <a:rPr lang="ja-JP" altLang="en-US" sz="700" b="1" dirty="0" smtClean="0">
                  <a:solidFill>
                    <a:schemeClr val="tx1"/>
                  </a:solidFill>
                </a:rPr>
                <a:t>日現在</a:t>
              </a:r>
              <a:r>
                <a:rPr lang="en-US" altLang="ja-JP" sz="700" b="1" dirty="0" smtClean="0">
                  <a:solidFill>
                    <a:schemeClr val="tx1"/>
                  </a:solidFill>
                </a:rPr>
                <a:t>)</a:t>
              </a:r>
              <a:endParaRPr kumimoji="1" lang="ja-JP" altLang="en-US" sz="700" b="1" dirty="0">
                <a:solidFill>
                  <a:schemeClr val="tx1"/>
                </a:solidFill>
              </a:endParaRPr>
            </a:p>
          </p:txBody>
        </p:sp>
        <p:sp>
          <p:nvSpPr>
            <p:cNvPr id="40" name="フローチャート : 結合子 39"/>
            <p:cNvSpPr/>
            <p:nvPr/>
          </p:nvSpPr>
          <p:spPr>
            <a:xfrm>
              <a:off x="6876256" y="404664"/>
              <a:ext cx="1944216" cy="1910463"/>
            </a:xfrm>
            <a:prstGeom prst="flowChartConnector">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54" name="直線コネクタ 53"/>
          <p:cNvCxnSpPr/>
          <p:nvPr/>
        </p:nvCxnSpPr>
        <p:spPr>
          <a:xfrm>
            <a:off x="2925341" y="4112518"/>
            <a:ext cx="575667" cy="387474"/>
          </a:xfrm>
          <a:prstGeom prst="line">
            <a:avLst/>
          </a:prstGeom>
          <a:ln w="38100" cap="rnd">
            <a:solidFill>
              <a:schemeClr val="tx2">
                <a:lumMod val="40000"/>
                <a:lumOff val="60000"/>
              </a:schemeClr>
            </a:solidFill>
            <a:prstDash val="sysDot"/>
            <a:headEnd type="oval"/>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0" y="1259632"/>
            <a:ext cx="4824536" cy="432048"/>
          </a:xfrm>
          <a:prstGeom prst="rect">
            <a:avLst/>
          </a:prstGeom>
        </p:spPr>
        <p:txBody>
          <a:bodyPr vert="horz" wrap="square" lIns="91440" tIns="45720" rIns="91440" bIns="45720" rtlCol="0">
            <a:normAutofit/>
          </a:bodyPr>
          <a:lstStyle/>
          <a:p>
            <a:pPr marL="342900" indent="-342900">
              <a:spcBef>
                <a:spcPct val="20000"/>
              </a:spcBef>
            </a:pPr>
            <a:r>
              <a:rPr kumimoji="1" lang="ja-JP" altLang="en-US" sz="1400" b="1" i="0" u="none" strike="noStrike" kern="1200" cap="none" spc="0" normalizeH="0" baseline="0" noProof="0" dirty="0" smtClean="0">
                <a:ln>
                  <a:noFill/>
                </a:ln>
                <a:solidFill>
                  <a:schemeClr val="tx1"/>
                </a:solidFill>
                <a:effectLst/>
                <a:uLnTx/>
                <a:uFillTx/>
                <a:latin typeface="+mn-lt"/>
                <a:ea typeface="+mn-ea"/>
                <a:cs typeface="+mn-cs"/>
              </a:rPr>
              <a:t>高知県内の</a:t>
            </a:r>
            <a:r>
              <a:rPr lang="en-US" altLang="ja-JP" b="1" dirty="0" smtClean="0"/>
              <a:t>338</a:t>
            </a:r>
            <a:r>
              <a:rPr lang="ja-JP" altLang="en-US" sz="1400" b="1" dirty="0" smtClean="0"/>
              <a:t>の＊医療機関で特定</a:t>
            </a:r>
            <a:r>
              <a:rPr kumimoji="1" lang="ja-JP" altLang="en-US" sz="1400" b="1" i="0" u="none" strike="noStrike" kern="1200" cap="none" spc="0" normalizeH="0" baseline="0" noProof="0" dirty="0" smtClean="0">
                <a:ln>
                  <a:noFill/>
                </a:ln>
                <a:solidFill>
                  <a:schemeClr val="tx1"/>
                </a:solidFill>
                <a:effectLst/>
                <a:uLnTx/>
                <a:uFillTx/>
                <a:latin typeface="+mn-lt"/>
                <a:ea typeface="+mn-ea"/>
                <a:cs typeface="+mn-cs"/>
              </a:rPr>
              <a:t>健診が受診できます。</a:t>
            </a:r>
            <a:endParaRPr kumimoji="1" lang="en-US" altLang="ja-JP" sz="1400" b="1" i="0" u="none" strike="noStrike" kern="1200" cap="none" spc="0" normalizeH="0" baseline="0" noProof="0" dirty="0" smtClean="0">
              <a:ln>
                <a:noFill/>
              </a:ln>
              <a:solidFill>
                <a:schemeClr val="tx1"/>
              </a:solidFill>
              <a:effectLst/>
              <a:uLnTx/>
              <a:uFillTx/>
              <a:latin typeface="+mn-lt"/>
              <a:ea typeface="+mn-ea"/>
              <a:cs typeface="+mn-cs"/>
            </a:endParaRPr>
          </a:p>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endParaRPr kumimoji="1" lang="ja-JP" altLang="en-US" sz="14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7" name="テキスト ボックス 56"/>
          <p:cNvSpPr txBox="1"/>
          <p:nvPr/>
        </p:nvSpPr>
        <p:spPr>
          <a:xfrm>
            <a:off x="1368152" y="1547664"/>
            <a:ext cx="1656184" cy="288032"/>
          </a:xfrm>
          <a:prstGeom prst="rect">
            <a:avLst/>
          </a:prstGeom>
        </p:spPr>
        <p:txBody>
          <a:bodyPr vert="horz" wrap="square" lIns="91440" tIns="45720" rIns="91440" bIns="45720" rtlCol="0">
            <a:normAutofit/>
          </a:bodyPr>
          <a:lstStyle/>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（＊特定健診実施機関</a:t>
            </a:r>
            <a:r>
              <a:rPr kumimoji="1" lang="en-US" altLang="ja-JP" sz="1100" b="0" i="0" u="none" strike="noStrike" kern="1200" cap="none" spc="0" normalizeH="0" baseline="0" noProof="0" dirty="0" smtClean="0">
                <a:ln>
                  <a:noFill/>
                </a:ln>
                <a:solidFill>
                  <a:schemeClr val="tx1"/>
                </a:solidFill>
                <a:effectLst/>
                <a:uLnTx/>
                <a:uFillTx/>
                <a:latin typeface="+mn-lt"/>
                <a:ea typeface="+mn-ea"/>
                <a:cs typeface="+mn-cs"/>
              </a:rPr>
              <a:t>)</a:t>
            </a:r>
            <a:endParaRPr kumimoji="1" lang="ja-JP" altLang="en-US" sz="11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58" name="図 9" descr="図2.png"/>
          <p:cNvPicPr>
            <a:picLocks noChangeAspect="1"/>
          </p:cNvPicPr>
          <p:nvPr/>
        </p:nvPicPr>
        <p:blipFill>
          <a:blip r:embed="rId6" cstate="print"/>
          <a:srcRect/>
          <a:stretch>
            <a:fillRect/>
          </a:stretch>
        </p:blipFill>
        <p:spPr bwMode="auto">
          <a:xfrm>
            <a:off x="3905209" y="7869521"/>
            <a:ext cx="2854524" cy="720080"/>
          </a:xfrm>
          <a:prstGeom prst="rect">
            <a:avLst/>
          </a:prstGeom>
          <a:noFill/>
          <a:ln w="9525">
            <a:noFill/>
            <a:miter lim="800000"/>
            <a:headEnd/>
            <a:tailEnd/>
          </a:ln>
        </p:spPr>
      </p:pic>
      <p:sp>
        <p:nvSpPr>
          <p:cNvPr id="63" name="正方形/長方形 62"/>
          <p:cNvSpPr/>
          <p:nvPr/>
        </p:nvSpPr>
        <p:spPr>
          <a:xfrm>
            <a:off x="5324872" y="86494"/>
            <a:ext cx="1152128" cy="830997"/>
          </a:xfrm>
          <a:prstGeom prst="rect">
            <a:avLst/>
          </a:prstGeom>
        </p:spPr>
        <p:txBody>
          <a:bodyPr wrap="square">
            <a:spAutoFit/>
          </a:bodyPr>
          <a:lstStyle/>
          <a:p>
            <a:pPr algn="ctr"/>
            <a:r>
              <a:rPr lang="en-US" altLang="ja-JP" sz="4800" b="1" dirty="0" smtClean="0">
                <a:solidFill>
                  <a:srgbClr val="FF0000"/>
                </a:solidFill>
              </a:rPr>
              <a:t>338</a:t>
            </a:r>
          </a:p>
        </p:txBody>
      </p:sp>
      <p:grpSp>
        <p:nvGrpSpPr>
          <p:cNvPr id="17" name="グループ化 74"/>
          <p:cNvGrpSpPr/>
          <p:nvPr/>
        </p:nvGrpSpPr>
        <p:grpSpPr>
          <a:xfrm>
            <a:off x="1196752" y="2267744"/>
            <a:ext cx="1173730" cy="1067476"/>
            <a:chOff x="1196752" y="2123728"/>
            <a:chExt cx="1173730" cy="1067476"/>
          </a:xfrm>
        </p:grpSpPr>
        <p:sp>
          <p:nvSpPr>
            <p:cNvPr id="37" name="片側の 2 つの角を丸めた四角形 36"/>
            <p:cNvSpPr/>
            <p:nvPr/>
          </p:nvSpPr>
          <p:spPr>
            <a:xfrm>
              <a:off x="1200151" y="2123728"/>
              <a:ext cx="1159554" cy="565423"/>
            </a:xfrm>
            <a:prstGeom prst="round2SameRect">
              <a:avLst>
                <a:gd name="adj1" fmla="val 16667"/>
                <a:gd name="adj2" fmla="val 0"/>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中央</a:t>
              </a:r>
              <a:r>
                <a:rPr lang="ja-JP" altLang="en-US" sz="1200" dirty="0" smtClean="0"/>
                <a:t>西</a:t>
              </a:r>
              <a:r>
                <a:rPr kumimoji="1" lang="ja-JP" altLang="en-US" sz="1200" dirty="0" smtClean="0"/>
                <a:t>地域</a:t>
              </a:r>
              <a:endParaRPr kumimoji="1" lang="en-US" altLang="ja-JP" sz="1200" dirty="0" smtClean="0"/>
            </a:p>
            <a:p>
              <a:pPr algn="ctr"/>
              <a:r>
                <a:rPr kumimoji="1" lang="en-US" altLang="ja-JP" dirty="0" smtClean="0"/>
                <a:t>37</a:t>
              </a:r>
              <a:r>
                <a:rPr kumimoji="1" lang="ja-JP" altLang="en-US" sz="1400" dirty="0" smtClean="0"/>
                <a:t>機関</a:t>
              </a:r>
              <a:endParaRPr kumimoji="1" lang="ja-JP" altLang="en-US" sz="1400" dirty="0"/>
            </a:p>
          </p:txBody>
        </p:sp>
        <p:sp>
          <p:nvSpPr>
            <p:cNvPr id="38" name="片側の 2 つの角を丸めた四角形 37"/>
            <p:cNvSpPr/>
            <p:nvPr/>
          </p:nvSpPr>
          <p:spPr>
            <a:xfrm rot="10800000">
              <a:off x="1196752" y="2689152"/>
              <a:ext cx="1166400" cy="502052"/>
            </a:xfrm>
            <a:prstGeom prst="round2Same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1268760" y="2689152"/>
              <a:ext cx="1101722" cy="461665"/>
            </a:xfrm>
            <a:prstGeom prst="rect">
              <a:avLst/>
            </a:prstGeom>
            <a:noFill/>
          </p:spPr>
          <p:txBody>
            <a:bodyPr wrap="square" rtlCol="0">
              <a:spAutoFit/>
            </a:bodyPr>
            <a:lstStyle/>
            <a:p>
              <a:r>
                <a:rPr kumimoji="1" lang="ja-JP" altLang="en-US" sz="800" b="1" dirty="0" smtClean="0"/>
                <a:t>土佐市・いの町・</a:t>
              </a:r>
              <a:endParaRPr kumimoji="1" lang="en-US" altLang="ja-JP" sz="800" b="1" dirty="0" smtClean="0"/>
            </a:p>
            <a:p>
              <a:r>
                <a:rPr kumimoji="1" lang="ja-JP" altLang="en-US" sz="800" b="1" dirty="0" smtClean="0"/>
                <a:t>仁淀川町・佐川町・</a:t>
              </a:r>
              <a:endParaRPr kumimoji="1" lang="en-US" altLang="ja-JP" sz="800" b="1" dirty="0" smtClean="0"/>
            </a:p>
            <a:p>
              <a:r>
                <a:rPr lang="ja-JP" altLang="en-US" sz="800" b="1" dirty="0" smtClean="0"/>
                <a:t>越知町・日高村</a:t>
              </a:r>
              <a:endParaRPr kumimoji="1" lang="ja-JP" altLang="en-US" sz="800" b="1" dirty="0"/>
            </a:p>
          </p:txBody>
        </p:sp>
      </p:grpSp>
      <p:grpSp>
        <p:nvGrpSpPr>
          <p:cNvPr id="18" name="グループ化 63"/>
          <p:cNvGrpSpPr/>
          <p:nvPr/>
        </p:nvGrpSpPr>
        <p:grpSpPr>
          <a:xfrm>
            <a:off x="4950693" y="2167161"/>
            <a:ext cx="1157114" cy="1070570"/>
            <a:chOff x="1196751" y="2267744"/>
            <a:chExt cx="1157114" cy="1070570"/>
          </a:xfrm>
          <a:noFill/>
        </p:grpSpPr>
        <p:sp>
          <p:nvSpPr>
            <p:cNvPr id="65" name="片側の 2 つの角を丸めた四角形 64"/>
            <p:cNvSpPr/>
            <p:nvPr/>
          </p:nvSpPr>
          <p:spPr>
            <a:xfrm>
              <a:off x="1196751" y="2267744"/>
              <a:ext cx="1152129" cy="565200"/>
            </a:xfrm>
            <a:prstGeom prst="round2SameRect">
              <a:avLst>
                <a:gd name="adj1" fmla="val 16667"/>
                <a:gd name="adj2" fmla="val 0"/>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dirty="0" smtClean="0"/>
            </a:p>
            <a:p>
              <a:pPr algn="ctr"/>
              <a:endParaRPr lang="en-US" altLang="ja-JP" sz="1200" dirty="0" smtClean="0"/>
            </a:p>
            <a:p>
              <a:pPr algn="ctr"/>
              <a:endParaRPr kumimoji="1" lang="en-US" altLang="ja-JP" sz="1200" dirty="0" smtClean="0"/>
            </a:p>
            <a:p>
              <a:pPr algn="ctr"/>
              <a:endParaRPr lang="en-US" altLang="ja-JP" sz="1200" dirty="0" smtClean="0"/>
            </a:p>
            <a:p>
              <a:pPr algn="ctr"/>
              <a:endParaRPr kumimoji="1" lang="en-US" altLang="ja-JP" sz="1200" dirty="0" smtClean="0"/>
            </a:p>
            <a:p>
              <a:pPr algn="ctr"/>
              <a:endParaRPr lang="en-US" altLang="ja-JP" sz="1200" dirty="0" smtClean="0"/>
            </a:p>
            <a:p>
              <a:pPr algn="ctr"/>
              <a:endParaRPr kumimoji="1" lang="en-US" altLang="ja-JP" sz="1200" dirty="0" smtClean="0"/>
            </a:p>
            <a:p>
              <a:pPr algn="ctr"/>
              <a:endParaRPr lang="en-US" altLang="ja-JP" sz="1200" dirty="0" smtClean="0"/>
            </a:p>
            <a:p>
              <a:pPr algn="ctr"/>
              <a:endParaRPr kumimoji="1" lang="en-US" altLang="ja-JP" sz="1200" dirty="0" smtClean="0"/>
            </a:p>
            <a:p>
              <a:pPr algn="ctr"/>
              <a:endParaRPr lang="en-US" altLang="ja-JP" sz="1200" dirty="0" smtClean="0"/>
            </a:p>
            <a:p>
              <a:pPr algn="ctr"/>
              <a:endParaRPr kumimoji="1" lang="en-US" altLang="ja-JP" sz="1200" dirty="0" smtClean="0"/>
            </a:p>
            <a:p>
              <a:pPr algn="ctr"/>
              <a:endParaRPr lang="en-US" altLang="ja-JP" sz="1200" dirty="0" smtClean="0"/>
            </a:p>
            <a:p>
              <a:pPr algn="ctr"/>
              <a:endParaRPr kumimoji="1" lang="en-US" altLang="ja-JP" sz="1200" dirty="0" smtClean="0"/>
            </a:p>
            <a:p>
              <a:pPr algn="ctr"/>
              <a:endParaRPr lang="en-US" altLang="ja-JP" sz="1200" dirty="0" smtClean="0"/>
            </a:p>
            <a:p>
              <a:pPr algn="ctr"/>
              <a:endParaRPr kumimoji="1" lang="en-US" altLang="ja-JP" sz="1200" dirty="0" smtClean="0"/>
            </a:p>
            <a:p>
              <a:pPr algn="ctr"/>
              <a:endParaRPr lang="en-US" altLang="ja-JP" sz="1200" dirty="0" smtClean="0"/>
            </a:p>
            <a:p>
              <a:pPr algn="ctr"/>
              <a:endParaRPr kumimoji="1" lang="en-US" altLang="ja-JP" sz="1200" dirty="0" smtClean="0"/>
            </a:p>
            <a:p>
              <a:pPr algn="ctr"/>
              <a:endParaRPr lang="en-US" altLang="ja-JP" sz="1200" dirty="0" smtClean="0"/>
            </a:p>
            <a:p>
              <a:pPr algn="ctr"/>
              <a:endParaRPr kumimoji="1" lang="en-US" altLang="ja-JP" sz="1200" dirty="0" smtClean="0"/>
            </a:p>
            <a:p>
              <a:pPr algn="ctr"/>
              <a:r>
                <a:rPr lang="ja-JP" altLang="en-US" sz="1200" dirty="0" smtClean="0"/>
                <a:t>中央東地域</a:t>
              </a:r>
              <a:endParaRPr lang="en-US" altLang="ja-JP" sz="1200" dirty="0" smtClean="0"/>
            </a:p>
            <a:p>
              <a:pPr algn="ctr"/>
              <a:r>
                <a:rPr lang="en-US" altLang="ja-JP" dirty="0" smtClean="0"/>
                <a:t>52</a:t>
              </a:r>
              <a:r>
                <a:rPr lang="ja-JP" altLang="en-US" sz="1200" dirty="0" smtClean="0"/>
                <a:t>機関</a:t>
              </a:r>
              <a:endParaRPr lang="en-US" altLang="ja-JP" sz="1200" dirty="0" smtClean="0"/>
            </a:p>
            <a:p>
              <a:pPr algn="ctr"/>
              <a:endParaRPr lang="en-US" altLang="ja-JP" sz="1200" dirty="0" smtClean="0"/>
            </a:p>
            <a:p>
              <a:pPr algn="ctr"/>
              <a:endParaRPr kumimoji="1" lang="en-US" altLang="ja-JP" sz="1200" dirty="0" smtClean="0"/>
            </a:p>
            <a:p>
              <a:pPr algn="ctr"/>
              <a:endParaRPr lang="en-US" altLang="ja-JP" sz="1200" dirty="0" smtClean="0"/>
            </a:p>
            <a:p>
              <a:pPr algn="ctr"/>
              <a:endParaRPr kumimoji="1" lang="en-US" altLang="ja-JP" sz="1200" dirty="0" smtClean="0"/>
            </a:p>
            <a:p>
              <a:pPr algn="ctr"/>
              <a:endParaRPr lang="en-US" altLang="ja-JP" sz="1200" dirty="0" smtClean="0"/>
            </a:p>
            <a:p>
              <a:pPr algn="ctr"/>
              <a:endParaRPr kumimoji="1" lang="en-US" altLang="ja-JP" sz="1200" dirty="0" smtClean="0"/>
            </a:p>
            <a:p>
              <a:pPr algn="ctr"/>
              <a:endParaRPr lang="en-US" altLang="ja-JP" sz="1200" dirty="0" smtClean="0"/>
            </a:p>
            <a:p>
              <a:pPr algn="ctr"/>
              <a:endParaRPr kumimoji="1" lang="en-US" altLang="ja-JP" sz="1200" dirty="0" smtClean="0"/>
            </a:p>
            <a:p>
              <a:pPr algn="ctr"/>
              <a:endParaRPr lang="en-US" altLang="ja-JP" sz="1200" dirty="0" smtClean="0"/>
            </a:p>
            <a:p>
              <a:pPr algn="ctr"/>
              <a:endParaRPr kumimoji="1" lang="en-US" altLang="ja-JP" sz="1200" dirty="0" smtClean="0"/>
            </a:p>
            <a:p>
              <a:pPr algn="ctr"/>
              <a:endParaRPr lang="en-US" altLang="ja-JP" sz="1200" dirty="0" smtClean="0"/>
            </a:p>
            <a:p>
              <a:pPr algn="ctr"/>
              <a:endParaRPr kumimoji="1" lang="en-US" altLang="ja-JP" sz="1200" dirty="0" smtClean="0"/>
            </a:p>
            <a:p>
              <a:pPr algn="ctr"/>
              <a:endParaRPr lang="en-US" altLang="ja-JP" sz="1200" dirty="0" smtClean="0"/>
            </a:p>
            <a:p>
              <a:pPr algn="ctr"/>
              <a:endParaRPr kumimoji="1" lang="en-US" altLang="ja-JP" sz="1200" dirty="0" smtClean="0"/>
            </a:p>
            <a:p>
              <a:pPr algn="ctr"/>
              <a:endParaRPr lang="en-US" altLang="ja-JP" sz="1200" dirty="0" smtClean="0"/>
            </a:p>
            <a:p>
              <a:pPr algn="ctr"/>
              <a:endParaRPr kumimoji="1" lang="en-US" altLang="ja-JP" sz="1200" dirty="0" smtClean="0"/>
            </a:p>
            <a:p>
              <a:pPr algn="ctr"/>
              <a:endParaRPr lang="en-US" altLang="ja-JP" sz="1200" dirty="0" smtClean="0"/>
            </a:p>
            <a:p>
              <a:pPr algn="ctr"/>
              <a:endParaRPr kumimoji="1" lang="en-US" altLang="ja-JP" sz="1200" dirty="0" smtClean="0"/>
            </a:p>
            <a:p>
              <a:pPr algn="ctr"/>
              <a:endParaRPr kumimoji="1" lang="ja-JP" altLang="en-US" sz="1400" dirty="0"/>
            </a:p>
          </p:txBody>
        </p:sp>
        <p:sp>
          <p:nvSpPr>
            <p:cNvPr id="66" name="片側の 2 つの角を丸めた四角形 65"/>
            <p:cNvSpPr/>
            <p:nvPr/>
          </p:nvSpPr>
          <p:spPr>
            <a:xfrm rot="10800000">
              <a:off x="1201737" y="2834258"/>
              <a:ext cx="1152128" cy="504056"/>
            </a:xfrm>
            <a:prstGeom prst="round2SameRect">
              <a:avLst>
                <a:gd name="adj1" fmla="val 16667"/>
                <a:gd name="adj2" fmla="val 3794"/>
              </a:avLst>
            </a:prstGeom>
            <a:grp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1" name="グループ化 70"/>
          <p:cNvGrpSpPr/>
          <p:nvPr/>
        </p:nvGrpSpPr>
        <p:grpSpPr>
          <a:xfrm>
            <a:off x="-6949" y="7087923"/>
            <a:ext cx="2374046" cy="2112495"/>
            <a:chOff x="5029992" y="6307724"/>
            <a:chExt cx="2367724" cy="1930346"/>
          </a:xfrm>
        </p:grpSpPr>
        <p:sp>
          <p:nvSpPr>
            <p:cNvPr id="50" name="テキスト ボックス 49"/>
            <p:cNvSpPr txBox="1"/>
            <p:nvPr/>
          </p:nvSpPr>
          <p:spPr>
            <a:xfrm>
              <a:off x="5093460" y="7905746"/>
              <a:ext cx="2304256" cy="288032"/>
            </a:xfrm>
            <a:prstGeom prst="rect">
              <a:avLst/>
            </a:prstGeom>
          </p:spPr>
          <p:txBody>
            <a:bodyPr vert="horz" wrap="square" lIns="91440" tIns="45720" rIns="91440" bIns="45720" rtlCol="0">
              <a:normAutofit/>
            </a:bodyPr>
            <a:lstStyle/>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平成</a:t>
              </a:r>
              <a:r>
                <a:rPr kumimoji="1" lang="en-US" altLang="ja-JP" sz="900" b="0" i="0" u="none" strike="noStrike" kern="1200" cap="none" spc="0" normalizeH="0" baseline="0" noProof="0" dirty="0" smtClean="0">
                  <a:ln>
                    <a:noFill/>
                  </a:ln>
                  <a:solidFill>
                    <a:schemeClr val="tx1"/>
                  </a:solidFill>
                  <a:effectLst/>
                  <a:uLnTx/>
                  <a:uFillTx/>
                  <a:latin typeface="+mn-lt"/>
                  <a:ea typeface="+mn-ea"/>
                  <a:cs typeface="+mn-cs"/>
                </a:rPr>
                <a:t>25</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年度被用者保険受診率（確定値</a:t>
              </a:r>
              <a:r>
                <a:rPr kumimoji="1" lang="en-US" altLang="ja-JP" sz="800" b="0" i="0" u="none" strike="noStrike" kern="1200" cap="none" spc="0" normalizeH="0" baseline="0" noProof="0" dirty="0" smtClean="0">
                  <a:ln>
                    <a:noFill/>
                  </a:ln>
                  <a:solidFill>
                    <a:schemeClr val="tx1"/>
                  </a:solidFill>
                  <a:effectLst/>
                  <a:uLnTx/>
                  <a:uFillTx/>
                  <a:latin typeface="+mn-lt"/>
                  <a:ea typeface="+mn-ea"/>
                  <a:cs typeface="+mn-cs"/>
                </a:rPr>
                <a:t>)</a:t>
              </a:r>
            </a:p>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endParaRPr kumimoji="1" lang="ja-JP" altLang="en-US" sz="1000" b="0" i="0" u="none" strike="noStrike" kern="1200" cap="none" spc="0" normalizeH="0" baseline="0" noProof="0" dirty="0" smtClean="0">
                <a:ln>
                  <a:noFill/>
                </a:ln>
                <a:solidFill>
                  <a:schemeClr val="tx1"/>
                </a:solidFill>
                <a:effectLst/>
                <a:uLnTx/>
                <a:uFillTx/>
                <a:latin typeface="+mn-lt"/>
                <a:ea typeface="+mn-ea"/>
                <a:cs typeface="+mn-cs"/>
              </a:endParaRPr>
            </a:p>
          </p:txBody>
        </p:sp>
        <p:grpSp>
          <p:nvGrpSpPr>
            <p:cNvPr id="70" name="グループ化 69"/>
            <p:cNvGrpSpPr/>
            <p:nvPr/>
          </p:nvGrpSpPr>
          <p:grpSpPr>
            <a:xfrm>
              <a:off x="5029992" y="6307724"/>
              <a:ext cx="1540578" cy="1930346"/>
              <a:chOff x="5265934" y="6235716"/>
              <a:chExt cx="1540578" cy="1930346"/>
            </a:xfrm>
          </p:grpSpPr>
          <p:graphicFrame>
            <p:nvGraphicFramePr>
              <p:cNvPr id="60" name="グラフ 59"/>
              <p:cNvGraphicFramePr/>
              <p:nvPr/>
            </p:nvGraphicFramePr>
            <p:xfrm>
              <a:off x="5265934" y="6680873"/>
              <a:ext cx="1492250" cy="1485189"/>
            </p:xfrm>
            <a:graphic>
              <a:graphicData uri="http://schemas.openxmlformats.org/drawingml/2006/chart">
                <c:chart xmlns:c="http://schemas.openxmlformats.org/drawingml/2006/chart" xmlns:r="http://schemas.openxmlformats.org/officeDocument/2006/relationships" r:id="rId7"/>
              </a:graphicData>
            </a:graphic>
          </p:graphicFrame>
          <p:sp>
            <p:nvSpPr>
              <p:cNvPr id="68" name="円形吹き出し 67"/>
              <p:cNvSpPr/>
              <p:nvPr/>
            </p:nvSpPr>
            <p:spPr>
              <a:xfrm>
                <a:off x="5486692" y="6235716"/>
                <a:ext cx="732444" cy="421068"/>
              </a:xfrm>
              <a:prstGeom prst="wedgeEllipseCallout">
                <a:avLst>
                  <a:gd name="adj1" fmla="val -867"/>
                  <a:gd name="adj2" fmla="val 5983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smtClean="0">
                    <a:solidFill>
                      <a:srgbClr val="0070C0"/>
                    </a:solidFill>
                  </a:rPr>
                  <a:t>受診率</a:t>
                </a:r>
                <a:r>
                  <a:rPr lang="en-US" altLang="ja-JP" sz="1050" b="1" dirty="0" smtClean="0">
                    <a:solidFill>
                      <a:srgbClr val="0070C0"/>
                    </a:solidFill>
                  </a:rPr>
                  <a:t>66</a:t>
                </a:r>
                <a:r>
                  <a:rPr lang="en-US" altLang="ja-JP" sz="1100" b="1" dirty="0" smtClean="0">
                    <a:solidFill>
                      <a:srgbClr val="0070C0"/>
                    </a:solidFill>
                  </a:rPr>
                  <a:t>.1</a:t>
                </a:r>
                <a:r>
                  <a:rPr kumimoji="1" lang="en-US" altLang="ja-JP" sz="800" b="1" dirty="0" smtClean="0">
                    <a:solidFill>
                      <a:srgbClr val="0070C0"/>
                    </a:solidFill>
                  </a:rPr>
                  <a:t>%</a:t>
                </a:r>
                <a:endParaRPr kumimoji="1" lang="ja-JP" altLang="en-US" sz="1050" b="1" dirty="0">
                  <a:solidFill>
                    <a:srgbClr val="0070C0"/>
                  </a:solidFill>
                </a:endParaRPr>
              </a:p>
            </p:txBody>
          </p:sp>
          <p:sp>
            <p:nvSpPr>
              <p:cNvPr id="69" name="円形吹き出し 68"/>
              <p:cNvSpPr/>
              <p:nvPr/>
            </p:nvSpPr>
            <p:spPr>
              <a:xfrm>
                <a:off x="6074068" y="6847248"/>
                <a:ext cx="732444" cy="421068"/>
              </a:xfrm>
              <a:prstGeom prst="wedgeEllipseCallout">
                <a:avLst>
                  <a:gd name="adj1" fmla="val -867"/>
                  <a:gd name="adj2" fmla="val 5983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smtClean="0">
                    <a:solidFill>
                      <a:schemeClr val="bg1"/>
                    </a:solidFill>
                  </a:rPr>
                  <a:t>受診率</a:t>
                </a:r>
                <a:r>
                  <a:rPr lang="en-US" altLang="ja-JP" sz="1050" b="1" dirty="0" smtClean="0">
                    <a:solidFill>
                      <a:schemeClr val="bg1"/>
                    </a:solidFill>
                  </a:rPr>
                  <a:t>22.9</a:t>
                </a:r>
                <a:r>
                  <a:rPr kumimoji="1" lang="en-US" altLang="ja-JP" sz="800" b="1" dirty="0" smtClean="0">
                    <a:solidFill>
                      <a:schemeClr val="bg1"/>
                    </a:solidFill>
                  </a:rPr>
                  <a:t>%</a:t>
                </a:r>
                <a:endParaRPr kumimoji="1" lang="ja-JP" altLang="en-US" sz="1000" b="1" dirty="0">
                  <a:solidFill>
                    <a:schemeClr val="bg1"/>
                  </a:solidFill>
                </a:endParaRPr>
              </a:p>
            </p:txBody>
          </p:sp>
        </p:grpSp>
      </p:grpSp>
      <p:sp>
        <p:nvSpPr>
          <p:cNvPr id="80" name="四角形吹き出し 79"/>
          <p:cNvSpPr/>
          <p:nvPr/>
        </p:nvSpPr>
        <p:spPr>
          <a:xfrm>
            <a:off x="1700808" y="7740352"/>
            <a:ext cx="2130423" cy="972688"/>
          </a:xfrm>
          <a:prstGeom prst="wedgeRectCallout">
            <a:avLst>
              <a:gd name="adj1" fmla="val -61810"/>
              <a:gd name="adj2" fmla="val 6095"/>
            </a:avLst>
          </a:prstGeom>
          <a:noFill/>
          <a:ln w="6350">
            <a:solidFill>
              <a:schemeClr val="tx1"/>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smtClean="0">
                <a:solidFill>
                  <a:srgbClr val="FF0000"/>
                </a:solidFill>
              </a:rPr>
              <a:t>全国の特定健診受診率の中でも</a:t>
            </a:r>
            <a:r>
              <a:rPr lang="ja-JP" altLang="en-US" sz="1100" b="1" u="sng" dirty="0" smtClean="0">
                <a:solidFill>
                  <a:srgbClr val="FF0000"/>
                </a:solidFill>
              </a:rPr>
              <a:t>高知県は、被保険者に比べて</a:t>
            </a:r>
            <a:r>
              <a:rPr lang="ja-JP" altLang="en-US" sz="1100" b="1" u="sng" dirty="0" smtClean="0">
                <a:solidFill>
                  <a:schemeClr val="accent1"/>
                </a:solidFill>
              </a:rPr>
              <a:t>　</a:t>
            </a:r>
            <a:endParaRPr lang="en-US" altLang="ja-JP" sz="1100" b="1" u="sng" dirty="0" smtClean="0">
              <a:solidFill>
                <a:schemeClr val="accent1"/>
              </a:solidFill>
            </a:endParaRPr>
          </a:p>
          <a:p>
            <a:r>
              <a:rPr lang="ja-JP" altLang="en-US" sz="1100" b="1" u="sng" dirty="0" smtClean="0">
                <a:solidFill>
                  <a:srgbClr val="FF0000"/>
                </a:solidFill>
              </a:rPr>
              <a:t>被扶養者の受診率がとても低い状態</a:t>
            </a:r>
            <a:r>
              <a:rPr lang="ja-JP" altLang="en-US" sz="1100" b="1" dirty="0" smtClean="0">
                <a:solidFill>
                  <a:srgbClr val="FF0000"/>
                </a:solidFill>
              </a:rPr>
              <a:t>です。</a:t>
            </a:r>
            <a:endParaRPr lang="en-US" altLang="ja-JP" sz="1100" b="1" dirty="0" smtClean="0">
              <a:solidFill>
                <a:srgbClr val="FF0000"/>
              </a:solidFill>
            </a:endParaRPr>
          </a:p>
        </p:txBody>
      </p:sp>
      <p:grpSp>
        <p:nvGrpSpPr>
          <p:cNvPr id="82" name="グループ化 81"/>
          <p:cNvGrpSpPr/>
          <p:nvPr/>
        </p:nvGrpSpPr>
        <p:grpSpPr>
          <a:xfrm>
            <a:off x="162887" y="5436094"/>
            <a:ext cx="2978081" cy="1691541"/>
            <a:chOff x="2251119" y="5916983"/>
            <a:chExt cx="2978081" cy="1691541"/>
          </a:xfrm>
        </p:grpSpPr>
        <p:grpSp>
          <p:nvGrpSpPr>
            <p:cNvPr id="74" name="グループ化 73"/>
            <p:cNvGrpSpPr/>
            <p:nvPr/>
          </p:nvGrpSpPr>
          <p:grpSpPr>
            <a:xfrm>
              <a:off x="2251119" y="5916983"/>
              <a:ext cx="1473499" cy="1691541"/>
              <a:chOff x="45348" y="7227437"/>
              <a:chExt cx="1444607" cy="1648170"/>
            </a:xfrm>
          </p:grpSpPr>
          <p:grpSp>
            <p:nvGrpSpPr>
              <p:cNvPr id="72" name="グループ化 71"/>
              <p:cNvGrpSpPr/>
              <p:nvPr/>
            </p:nvGrpSpPr>
            <p:grpSpPr>
              <a:xfrm>
                <a:off x="70596" y="7227437"/>
                <a:ext cx="1284849" cy="590849"/>
                <a:chOff x="2059436" y="7207711"/>
                <a:chExt cx="1284849" cy="661061"/>
              </a:xfrm>
            </p:grpSpPr>
            <p:sp>
              <p:nvSpPr>
                <p:cNvPr id="64" name="円形吹き出し 63"/>
                <p:cNvSpPr/>
                <p:nvPr/>
              </p:nvSpPr>
              <p:spPr>
                <a:xfrm>
                  <a:off x="2059436" y="7207711"/>
                  <a:ext cx="720080" cy="504061"/>
                </a:xfrm>
                <a:prstGeom prst="wedgeEllipseCallout">
                  <a:avLst>
                    <a:gd name="adj1" fmla="val -867"/>
                    <a:gd name="adj2" fmla="val 5983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smtClean="0">
                      <a:solidFill>
                        <a:srgbClr val="0070C0"/>
                      </a:solidFill>
                    </a:rPr>
                    <a:t>受診率</a:t>
                  </a:r>
                  <a:r>
                    <a:rPr lang="en-US" altLang="ja-JP" sz="1050" b="1" dirty="0" smtClean="0">
                      <a:solidFill>
                        <a:srgbClr val="0070C0"/>
                      </a:solidFill>
                    </a:rPr>
                    <a:t>47.1</a:t>
                  </a:r>
                  <a:r>
                    <a:rPr kumimoji="1" lang="en-US" altLang="ja-JP" sz="800" b="1" dirty="0" smtClean="0">
                      <a:solidFill>
                        <a:srgbClr val="0070C0"/>
                      </a:solidFill>
                    </a:rPr>
                    <a:t>%</a:t>
                  </a:r>
                  <a:endParaRPr kumimoji="1" lang="ja-JP" altLang="en-US" sz="1100" b="1" dirty="0">
                    <a:solidFill>
                      <a:srgbClr val="0070C0"/>
                    </a:solidFill>
                  </a:endParaRPr>
                </a:p>
              </p:txBody>
            </p:sp>
            <p:sp>
              <p:nvSpPr>
                <p:cNvPr id="67" name="円形吹き出し 66"/>
                <p:cNvSpPr/>
                <p:nvPr/>
              </p:nvSpPr>
              <p:spPr>
                <a:xfrm>
                  <a:off x="2624205" y="7364711"/>
                  <a:ext cx="720080" cy="504061"/>
                </a:xfrm>
                <a:prstGeom prst="wedgeEllipseCallout">
                  <a:avLst>
                    <a:gd name="adj1" fmla="val -867"/>
                    <a:gd name="adj2" fmla="val 5983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smtClean="0">
                      <a:solidFill>
                        <a:schemeClr val="bg1"/>
                      </a:solidFill>
                    </a:rPr>
                    <a:t>受診率</a:t>
                  </a:r>
                  <a:r>
                    <a:rPr lang="en-US" altLang="ja-JP" sz="1050" b="1" dirty="0" smtClean="0">
                      <a:solidFill>
                        <a:schemeClr val="bg1"/>
                      </a:solidFill>
                    </a:rPr>
                    <a:t>42.9</a:t>
                  </a:r>
                  <a:r>
                    <a:rPr kumimoji="1" lang="en-US" altLang="ja-JP" sz="800" b="1" dirty="0" smtClean="0">
                      <a:solidFill>
                        <a:schemeClr val="bg1"/>
                      </a:solidFill>
                    </a:rPr>
                    <a:t>%</a:t>
                  </a:r>
                  <a:endParaRPr kumimoji="1" lang="ja-JP" altLang="en-US" sz="1050" b="1" dirty="0">
                    <a:solidFill>
                      <a:schemeClr val="bg1"/>
                    </a:solidFill>
                  </a:endParaRPr>
                </a:p>
              </p:txBody>
            </p:sp>
          </p:grpSp>
          <p:sp>
            <p:nvSpPr>
              <p:cNvPr id="73" name="テキスト ボックス 72"/>
              <p:cNvSpPr txBox="1"/>
              <p:nvPr/>
            </p:nvSpPr>
            <p:spPr>
              <a:xfrm>
                <a:off x="45348" y="8618165"/>
                <a:ext cx="1444607" cy="257442"/>
              </a:xfrm>
              <a:prstGeom prst="rect">
                <a:avLst/>
              </a:prstGeom>
            </p:spPr>
            <p:txBody>
              <a:bodyPr vert="horz" wrap="square" lIns="91440" tIns="45720" rIns="91440" bIns="45720" rtlCol="0">
                <a:normAutofit fontScale="70000" lnSpcReduction="20000"/>
              </a:bodyPr>
              <a:lstStyle/>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平成</a:t>
                </a:r>
                <a:r>
                  <a:rPr kumimoji="1" lang="en-US" altLang="ja-JP" sz="1300" b="0" i="0" u="none" strike="noStrike" kern="1200" cap="none" spc="0" normalizeH="0" baseline="0" noProof="0" dirty="0" smtClean="0">
                    <a:ln>
                      <a:noFill/>
                    </a:ln>
                    <a:solidFill>
                      <a:schemeClr val="tx1"/>
                    </a:solidFill>
                    <a:effectLst/>
                    <a:uLnTx/>
                    <a:uFillTx/>
                    <a:latin typeface="+mn-lt"/>
                    <a:ea typeface="+mn-ea"/>
                    <a:cs typeface="+mn-cs"/>
                  </a:rPr>
                  <a:t>25</a:t>
                </a: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年度特定健診受診率</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endParaRPr kumimoji="1" lang="ja-JP" altLang="en-US" sz="1000" b="0" i="0" u="none" strike="noStrike" kern="1200" cap="none" spc="0" normalizeH="0" baseline="0" noProof="0" dirty="0" smtClean="0">
                  <a:ln>
                    <a:noFill/>
                  </a:ln>
                  <a:solidFill>
                    <a:schemeClr val="tx1"/>
                  </a:solidFill>
                  <a:effectLst/>
                  <a:uLnTx/>
                  <a:uFillTx/>
                  <a:latin typeface="+mn-lt"/>
                  <a:ea typeface="+mn-ea"/>
                  <a:cs typeface="+mn-cs"/>
                </a:endParaRPr>
              </a:p>
            </p:txBody>
          </p:sp>
        </p:grpSp>
        <p:sp>
          <p:nvSpPr>
            <p:cNvPr id="81" name="四角形吹き出し 80"/>
            <p:cNvSpPr/>
            <p:nvPr/>
          </p:nvSpPr>
          <p:spPr>
            <a:xfrm>
              <a:off x="3789040" y="6349033"/>
              <a:ext cx="1440160" cy="576064"/>
            </a:xfrm>
            <a:prstGeom prst="wedgeRectCallout">
              <a:avLst>
                <a:gd name="adj1" fmla="val -69878"/>
                <a:gd name="adj2" fmla="val 40264"/>
              </a:avLst>
            </a:prstGeom>
            <a:noFill/>
            <a:ln w="6350">
              <a:solidFill>
                <a:schemeClr val="tx1"/>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b="1" dirty="0" smtClean="0">
                  <a:solidFill>
                    <a:srgbClr val="FF0000"/>
                  </a:solidFill>
                </a:rPr>
                <a:t>特定健診受診率は全国に比べて</a:t>
              </a:r>
              <a:endParaRPr lang="en-US" altLang="ja-JP" sz="1100" b="1" dirty="0" smtClean="0">
                <a:solidFill>
                  <a:srgbClr val="FF0000"/>
                </a:solidFill>
              </a:endParaRPr>
            </a:p>
            <a:p>
              <a:r>
                <a:rPr lang="ja-JP" altLang="en-US" sz="1100" b="1" dirty="0" smtClean="0">
                  <a:solidFill>
                    <a:srgbClr val="FF0000"/>
                  </a:solidFill>
                </a:rPr>
                <a:t>高知県は低いです</a:t>
              </a:r>
              <a:r>
                <a:rPr lang="ja-JP" altLang="en-US" sz="1100" b="1" dirty="0" smtClean="0">
                  <a:solidFill>
                    <a:schemeClr val="accent1"/>
                  </a:solidFill>
                </a:rPr>
                <a:t>。</a:t>
              </a:r>
              <a:endParaRPr lang="en-US" altLang="ja-JP" sz="1100" b="1" dirty="0" smtClean="0">
                <a:solidFill>
                  <a:schemeClr val="accent1"/>
                </a:solidFill>
              </a:endParaRPr>
            </a:p>
            <a:p>
              <a:endParaRPr lang="en-US" altLang="ja-JP" sz="1100" b="1" dirty="0" smtClean="0">
                <a:solidFill>
                  <a:srgbClr val="FF0000"/>
                </a:solidFill>
              </a:endParaRPr>
            </a:p>
          </p:txBody>
        </p:sp>
      </p:grpSp>
      <p:sp>
        <p:nvSpPr>
          <p:cNvPr id="85" name="テキスト ボックス 84"/>
          <p:cNvSpPr txBox="1"/>
          <p:nvPr/>
        </p:nvSpPr>
        <p:spPr>
          <a:xfrm>
            <a:off x="6394865" y="8864770"/>
            <a:ext cx="432048" cy="144016"/>
          </a:xfrm>
          <a:prstGeom prst="rect">
            <a:avLst/>
          </a:prstGeom>
        </p:spPr>
        <p:txBody>
          <a:bodyPr vert="horz" wrap="square" lIns="91440" tIns="45720" rIns="91440" bIns="45720" rtlCol="0">
            <a:normAutofit fontScale="25000" lnSpcReduction="20000"/>
          </a:bodyPr>
          <a:lstStyle/>
          <a:p>
            <a:pPr marL="342900" marR="0" indent="-342900" algn="l" defTabSz="914400" rtl="0" eaLnBrk="1" fontAlgn="auto" latinLnBrk="0" hangingPunct="1">
              <a:lnSpc>
                <a:spcPct val="100000"/>
              </a:lnSpc>
              <a:spcBef>
                <a:spcPct val="20000"/>
              </a:spcBef>
              <a:spcAft>
                <a:spcPts val="0"/>
              </a:spcAft>
              <a:buClrTx/>
              <a:buSzTx/>
              <a:tabLst/>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grpSp>
        <p:nvGrpSpPr>
          <p:cNvPr id="84" name="グループ化 83"/>
          <p:cNvGrpSpPr/>
          <p:nvPr/>
        </p:nvGrpSpPr>
        <p:grpSpPr>
          <a:xfrm>
            <a:off x="3501008" y="8676456"/>
            <a:ext cx="3356992" cy="388744"/>
            <a:chOff x="3501008" y="8604448"/>
            <a:chExt cx="3356992" cy="388744"/>
          </a:xfrm>
        </p:grpSpPr>
        <p:sp>
          <p:nvSpPr>
            <p:cNvPr id="62" name="テキスト ボックス 61"/>
            <p:cNvSpPr txBox="1"/>
            <p:nvPr/>
          </p:nvSpPr>
          <p:spPr>
            <a:xfrm>
              <a:off x="3501008" y="8604448"/>
              <a:ext cx="3240360" cy="360040"/>
            </a:xfrm>
            <a:prstGeom prst="rect">
              <a:avLst/>
            </a:prstGeom>
          </p:spPr>
          <p:txBody>
            <a:bodyPr vert="horz" wrap="square" lIns="91440" tIns="45720" rIns="91440" bIns="45720" rtlCol="0" anchor="ctr" anchorCtr="0">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100" b="1" i="0" u="none" strike="noStrike" kern="1200" cap="none" spc="0" normalizeH="0" baseline="0" noProof="0" dirty="0" smtClean="0">
                  <a:ln>
                    <a:noFill/>
                  </a:ln>
                  <a:solidFill>
                    <a:schemeClr val="tx1"/>
                  </a:solidFill>
                  <a:effectLst/>
                  <a:uLnTx/>
                  <a:uFillTx/>
                  <a:latin typeface="+mn-lt"/>
                  <a:ea typeface="+mn-ea"/>
                  <a:cs typeface="+mn-cs"/>
                </a:rPr>
                <a:t>　詳しい</a:t>
              </a:r>
              <a:r>
                <a:rPr lang="ja-JP" altLang="en-US" sz="1100" b="1" dirty="0" smtClean="0"/>
                <a:t>受診</a:t>
              </a:r>
              <a:r>
                <a:rPr kumimoji="1" lang="ja-JP" altLang="en-US" sz="1100" b="1" i="0" u="none" strike="noStrike" kern="1200" cap="none" spc="0" normalizeH="0" baseline="0" noProof="0" dirty="0" smtClean="0">
                  <a:ln>
                    <a:noFill/>
                  </a:ln>
                  <a:solidFill>
                    <a:schemeClr val="tx1"/>
                  </a:solidFill>
                  <a:effectLst/>
                  <a:uLnTx/>
                  <a:uFillTx/>
                  <a:latin typeface="+mn-lt"/>
                  <a:ea typeface="+mn-ea"/>
                  <a:cs typeface="+mn-cs"/>
                </a:rPr>
                <a:t>機関は</a:t>
              </a:r>
              <a:endParaRPr kumimoji="1" lang="ja-JP" altLang="en-US" sz="1100" b="1" i="0" u="none" strike="noStrike" kern="1200" cap="none" spc="0" normalizeH="0" baseline="0" noProof="0" dirty="0">
                <a:ln>
                  <a:noFill/>
                </a:ln>
                <a:solidFill>
                  <a:schemeClr val="tx1"/>
                </a:solidFill>
                <a:effectLst/>
                <a:uLnTx/>
                <a:uFillTx/>
                <a:latin typeface="+mn-lt"/>
                <a:ea typeface="+mn-ea"/>
                <a:cs typeface="+mn-cs"/>
              </a:endParaRPr>
            </a:p>
          </p:txBody>
        </p:sp>
        <p:grpSp>
          <p:nvGrpSpPr>
            <p:cNvPr id="88" name="グループ化 87"/>
            <p:cNvGrpSpPr/>
            <p:nvPr/>
          </p:nvGrpSpPr>
          <p:grpSpPr>
            <a:xfrm>
              <a:off x="4791214" y="8712838"/>
              <a:ext cx="1904142" cy="139460"/>
              <a:chOff x="4851425" y="8681014"/>
              <a:chExt cx="1782575" cy="139460"/>
            </a:xfrm>
          </p:grpSpPr>
          <p:sp>
            <p:nvSpPr>
              <p:cNvPr id="79" name="テキスト ボックス 78"/>
              <p:cNvSpPr txBox="1"/>
              <p:nvPr/>
            </p:nvSpPr>
            <p:spPr>
              <a:xfrm>
                <a:off x="4851425" y="8681014"/>
                <a:ext cx="1782575" cy="138081"/>
              </a:xfrm>
              <a:prstGeom prst="rect">
                <a:avLst/>
              </a:prstGeom>
              <a:ln>
                <a:solidFill>
                  <a:schemeClr val="tx1"/>
                </a:solidFill>
              </a:ln>
            </p:spPr>
            <p:txBody>
              <a:bodyPr vert="horz" wrap="square" lIns="91440" tIns="45720" rIns="91440" bIns="45720" rtlCol="0" anchor="ctr" anchorCtr="0">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600" b="1" i="0" u="none" strike="noStrike" kern="1200" cap="none" spc="0" normalizeH="0" baseline="0" noProof="0" dirty="0" smtClean="0">
                    <a:ln>
                      <a:noFill/>
                    </a:ln>
                    <a:solidFill>
                      <a:schemeClr val="tx1"/>
                    </a:solidFill>
                    <a:effectLst/>
                    <a:uLnTx/>
                    <a:uFillTx/>
                    <a:latin typeface="+mn-lt"/>
                    <a:ea typeface="+mn-ea"/>
                    <a:cs typeface="+mn-cs"/>
                  </a:rPr>
                  <a:t>高知　特定健康診査等実施機関一覧表</a:t>
                </a:r>
                <a:endParaRPr kumimoji="1" lang="en-US" altLang="ja-JP" sz="6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3" name="テキスト ボックス 82"/>
              <p:cNvSpPr txBox="1"/>
              <p:nvPr/>
            </p:nvSpPr>
            <p:spPr>
              <a:xfrm>
                <a:off x="6263754" y="8687405"/>
                <a:ext cx="368793" cy="133069"/>
              </a:xfrm>
              <a:prstGeom prst="rect">
                <a:avLst/>
              </a:prstGeom>
              <a:solidFill>
                <a:srgbClr val="FF0000"/>
              </a:solidFill>
              <a:ln>
                <a:solidFill>
                  <a:schemeClr val="tx1"/>
                </a:solidFill>
              </a:ln>
            </p:spPr>
            <p:txBody>
              <a:bodyPr vert="horz" wrap="square" lIns="91440" tIns="45720" rIns="91440" bIns="45720" rtlCol="0" anchor="ctr" anchorCtr="0">
                <a:noAutofit/>
              </a:bodyPr>
              <a:lstStyle/>
              <a:p>
                <a:pPr marL="342900" marR="0" indent="-342900" defTabSz="914400" rtl="0" eaLnBrk="1" fontAlgn="auto" latinLnBrk="0" hangingPunct="1">
                  <a:lnSpc>
                    <a:spcPct val="100000"/>
                  </a:lnSpc>
                  <a:spcBef>
                    <a:spcPct val="20000"/>
                  </a:spcBef>
                  <a:spcAft>
                    <a:spcPts val="0"/>
                  </a:spcAft>
                  <a:buClrTx/>
                  <a:buSzTx/>
                  <a:tabLst/>
                </a:pPr>
                <a:r>
                  <a:rPr kumimoji="1" lang="ja-JP" altLang="en-US" sz="600" b="0" i="0" u="none" strike="noStrike" kern="1200" cap="none" spc="0" normalizeH="0" baseline="0" noProof="0" dirty="0" smtClean="0">
                    <a:ln>
                      <a:noFill/>
                    </a:ln>
                    <a:solidFill>
                      <a:schemeClr val="bg1"/>
                    </a:solidFill>
                    <a:effectLst/>
                    <a:uLnTx/>
                    <a:uFillTx/>
                    <a:latin typeface="+mn-lt"/>
                    <a:ea typeface="+mn-ea"/>
                    <a:cs typeface="+mn-cs"/>
                  </a:rPr>
                  <a:t>　</a:t>
                </a:r>
                <a:r>
                  <a:rPr kumimoji="1" lang="ja-JP" altLang="en-US" sz="600" b="1" i="0" u="none" strike="noStrike" kern="1200" cap="none" spc="0" normalizeH="0" baseline="0" noProof="0" dirty="0" smtClean="0">
                    <a:ln>
                      <a:noFill/>
                    </a:ln>
                    <a:solidFill>
                      <a:schemeClr val="bg1"/>
                    </a:solidFill>
                    <a:effectLst/>
                    <a:uLnTx/>
                    <a:uFillTx/>
                    <a:latin typeface="+mn-lt"/>
                    <a:ea typeface="+mn-ea"/>
                    <a:cs typeface="+mn-cs"/>
                  </a:rPr>
                  <a:t>検策</a:t>
                </a:r>
                <a:endParaRPr kumimoji="1" lang="ja-JP" altLang="en-US" sz="600" b="1" i="0" u="none" strike="noStrike" kern="1200" cap="none" spc="0" normalizeH="0" baseline="0" noProof="0" dirty="0">
                  <a:ln>
                    <a:noFill/>
                  </a:ln>
                  <a:solidFill>
                    <a:schemeClr val="bg1"/>
                  </a:solidFill>
                  <a:effectLst/>
                  <a:uLnTx/>
                  <a:uFillTx/>
                  <a:latin typeface="+mn-lt"/>
                  <a:ea typeface="+mn-ea"/>
                  <a:cs typeface="+mn-cs"/>
                </a:endParaRPr>
              </a:p>
            </p:txBody>
          </p:sp>
        </p:grpSp>
        <p:sp>
          <p:nvSpPr>
            <p:cNvPr id="86" name="上矢印 85"/>
            <p:cNvSpPr/>
            <p:nvPr/>
          </p:nvSpPr>
          <p:spPr>
            <a:xfrm rot="18748051">
              <a:off x="6471255" y="8829061"/>
              <a:ext cx="55426" cy="72989"/>
            </a:xfrm>
            <a:prstGeom prst="upArrow">
              <a:avLst/>
            </a:prstGeom>
            <a:solidFill>
              <a:schemeClr val="tx1"/>
            </a:solidFill>
            <a:ln w="6350" cap="flat" cmpd="sng">
              <a:solidFill>
                <a:schemeClr val="tx1">
                  <a:lumMod val="95000"/>
                  <a:lumOff val="5000"/>
                  <a:alpha val="20000"/>
                </a:schemeClr>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7" name="テキスト ボックス 86"/>
            <p:cNvSpPr txBox="1"/>
            <p:nvPr/>
          </p:nvSpPr>
          <p:spPr>
            <a:xfrm>
              <a:off x="6381328" y="8849176"/>
              <a:ext cx="476672" cy="144016"/>
            </a:xfrm>
            <a:prstGeom prst="rect">
              <a:avLst/>
            </a:prstGeom>
            <a:noFill/>
          </p:spPr>
          <p:txBody>
            <a:bodyPr vert="horz" wrap="square" lIns="91440" tIns="45720" rIns="91440" bIns="45720" rtlCol="0">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600" b="0" i="0" u="none" strike="noStrike" kern="1200" cap="none" spc="0" normalizeH="0" baseline="0" noProof="0" dirty="0" smtClean="0">
                  <a:ln>
                    <a:noFill/>
                  </a:ln>
                  <a:solidFill>
                    <a:schemeClr val="tx1"/>
                  </a:solidFill>
                  <a:effectLst/>
                  <a:uLnTx/>
                  <a:uFillTx/>
                  <a:latin typeface="+mn-lt"/>
                  <a:ea typeface="+mn-ea"/>
                  <a:cs typeface="+mn-cs"/>
                </a:rPr>
                <a:t>クリック</a:t>
              </a:r>
              <a:endParaRPr kumimoji="1" lang="ja-JP" altLang="en-US" sz="600" b="0" i="0" u="none" strike="noStrike" kern="1200" cap="none" spc="0" normalizeH="0" baseline="0" noProof="0" dirty="0">
                <a:ln>
                  <a:noFill/>
                </a:ln>
                <a:solidFill>
                  <a:schemeClr val="tx1"/>
                </a:solidFill>
                <a:effectLst/>
                <a:uLnTx/>
                <a:uFillTx/>
                <a:latin typeface="+mn-lt"/>
                <a:ea typeface="+mn-ea"/>
                <a:cs typeface="+mn-cs"/>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 name="グループ化 92"/>
          <p:cNvGrpSpPr/>
          <p:nvPr/>
        </p:nvGrpSpPr>
        <p:grpSpPr>
          <a:xfrm>
            <a:off x="4221088" y="5220072"/>
            <a:ext cx="1121965" cy="972641"/>
            <a:chOff x="4581128" y="4860032"/>
            <a:chExt cx="1368152" cy="1170460"/>
          </a:xfrm>
        </p:grpSpPr>
        <p:pic>
          <p:nvPicPr>
            <p:cNvPr id="94" name="Picture 2"/>
            <p:cNvPicPr>
              <a:picLocks noChangeAspect="1" noChangeArrowheads="1"/>
            </p:cNvPicPr>
            <p:nvPr/>
          </p:nvPicPr>
          <p:blipFill>
            <a:blip r:embed="rId3" cstate="print"/>
            <a:srcRect/>
            <a:stretch>
              <a:fillRect/>
            </a:stretch>
          </p:blipFill>
          <p:spPr bwMode="auto">
            <a:xfrm>
              <a:off x="4581128" y="4860032"/>
              <a:ext cx="1368152" cy="1170460"/>
            </a:xfrm>
            <a:prstGeom prst="rect">
              <a:avLst/>
            </a:prstGeom>
            <a:noFill/>
            <a:ln w="9525">
              <a:noFill/>
              <a:miter lim="800000"/>
              <a:headEnd/>
              <a:tailEnd/>
            </a:ln>
          </p:spPr>
        </p:pic>
        <p:pic>
          <p:nvPicPr>
            <p:cNvPr id="95" name="コンテンツ プレースホルダ 18" descr="高知市文字.png"/>
            <p:cNvPicPr>
              <a:picLocks noChangeAspect="1"/>
            </p:cNvPicPr>
            <p:nvPr/>
          </p:nvPicPr>
          <p:blipFill>
            <a:blip r:embed="rId4" cstate="print"/>
            <a:stretch>
              <a:fillRect/>
            </a:stretch>
          </p:blipFill>
          <p:spPr>
            <a:xfrm>
              <a:off x="4673629" y="5028631"/>
              <a:ext cx="1084915" cy="864096"/>
            </a:xfrm>
            <a:prstGeom prst="rect">
              <a:avLst/>
            </a:prstGeom>
          </p:spPr>
        </p:pic>
      </p:grpSp>
      <p:grpSp>
        <p:nvGrpSpPr>
          <p:cNvPr id="96" name="グループ化 95"/>
          <p:cNvGrpSpPr/>
          <p:nvPr/>
        </p:nvGrpSpPr>
        <p:grpSpPr>
          <a:xfrm>
            <a:off x="2492896" y="5220072"/>
            <a:ext cx="1728192" cy="1008111"/>
            <a:chOff x="2132856" y="5004048"/>
            <a:chExt cx="1674186" cy="1008111"/>
          </a:xfrm>
          <a:effectLst/>
        </p:grpSpPr>
        <p:pic>
          <p:nvPicPr>
            <p:cNvPr id="97" name="Picture 3" descr="C:\Users\ioas_user\Pictures\高知県\高知市内.png"/>
            <p:cNvPicPr>
              <a:picLocks noChangeAspect="1" noChangeArrowheads="1"/>
            </p:cNvPicPr>
            <p:nvPr/>
          </p:nvPicPr>
          <p:blipFill>
            <a:blip r:embed="rId5" cstate="print"/>
            <a:srcRect/>
            <a:stretch>
              <a:fillRect/>
            </a:stretch>
          </p:blipFill>
          <p:spPr bwMode="auto">
            <a:xfrm>
              <a:off x="2132856" y="5004048"/>
              <a:ext cx="1250881" cy="1008111"/>
            </a:xfrm>
            <a:prstGeom prst="rect">
              <a:avLst/>
            </a:prstGeom>
            <a:noFill/>
            <a:scene3d>
              <a:camera prst="orthographicFront">
                <a:rot lat="0" lon="0" rev="20699999"/>
              </a:camera>
              <a:lightRig rig="threePt" dir="t"/>
            </a:scene3d>
          </p:spPr>
        </p:pic>
        <p:cxnSp>
          <p:nvCxnSpPr>
            <p:cNvPr id="98" name="直線コネクタ 97"/>
            <p:cNvCxnSpPr/>
            <p:nvPr/>
          </p:nvCxnSpPr>
          <p:spPr>
            <a:xfrm>
              <a:off x="2924944" y="5292080"/>
              <a:ext cx="882098" cy="0"/>
            </a:xfrm>
            <a:prstGeom prst="line">
              <a:avLst/>
            </a:prstGeom>
            <a:ln w="25400" cap="rnd">
              <a:solidFill>
                <a:schemeClr val="accent2"/>
              </a:solidFill>
              <a:prstDash val="sysDot"/>
              <a:headEnd type="oval"/>
            </a:ln>
          </p:spPr>
          <p:style>
            <a:lnRef idx="1">
              <a:schemeClr val="accent1"/>
            </a:lnRef>
            <a:fillRef idx="0">
              <a:schemeClr val="accent1"/>
            </a:fillRef>
            <a:effectRef idx="0">
              <a:schemeClr val="accent1"/>
            </a:effectRef>
            <a:fontRef idx="minor">
              <a:schemeClr val="tx1"/>
            </a:fontRef>
          </p:style>
        </p:cxnSp>
      </p:grpSp>
      <p:sp>
        <p:nvSpPr>
          <p:cNvPr id="52" name="角丸四角形 51"/>
          <p:cNvSpPr/>
          <p:nvPr/>
        </p:nvSpPr>
        <p:spPr>
          <a:xfrm>
            <a:off x="0" y="0"/>
            <a:ext cx="6858000" cy="5220000"/>
          </a:xfrm>
          <a:prstGeom prst="roundRect">
            <a:avLst>
              <a:gd name="adj" fmla="val 3529"/>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円形吹き出し 98"/>
          <p:cNvSpPr/>
          <p:nvPr/>
        </p:nvSpPr>
        <p:spPr>
          <a:xfrm>
            <a:off x="908720" y="5364088"/>
            <a:ext cx="1368152" cy="576064"/>
          </a:xfrm>
          <a:prstGeom prst="wedgeEllipseCallout">
            <a:avLst>
              <a:gd name="adj1" fmla="val -11763"/>
              <a:gd name="adj2" fmla="val 47382"/>
            </a:avLst>
          </a:prstGeom>
          <a:solidFill>
            <a:schemeClr val="accent2">
              <a:lumMod val="60000"/>
              <a:lumOff val="40000"/>
              <a:alpha val="5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rPr>
              <a:t>高知市</a:t>
            </a:r>
            <a:endParaRPr kumimoji="1" lang="ja-JP" altLang="en-US" sz="2000" b="1" dirty="0">
              <a:solidFill>
                <a:schemeClr val="tx1"/>
              </a:solidFill>
            </a:endParaRPr>
          </a:p>
        </p:txBody>
      </p:sp>
      <p:sp>
        <p:nvSpPr>
          <p:cNvPr id="17" name="テキスト ボックス 16"/>
          <p:cNvSpPr txBox="1"/>
          <p:nvPr/>
        </p:nvSpPr>
        <p:spPr>
          <a:xfrm>
            <a:off x="1581286" y="-73987"/>
            <a:ext cx="1476164" cy="400110"/>
          </a:xfrm>
          <a:prstGeom prst="rect">
            <a:avLst/>
          </a:prstGeom>
          <a:noFill/>
        </p:spPr>
        <p:txBody>
          <a:bodyPr wrap="square" rtlCol="0">
            <a:spAutoFit/>
          </a:bodyPr>
          <a:lstStyle/>
          <a:p>
            <a:r>
              <a:rPr lang="en-US" altLang="ja-JP" sz="2000" dirty="0" smtClean="0"/>
              <a:t> 41</a:t>
            </a:r>
            <a:r>
              <a:rPr lang="ja-JP" altLang="en-US" sz="2000" dirty="0" smtClean="0"/>
              <a:t>機関</a:t>
            </a:r>
            <a:endParaRPr kumimoji="1" lang="ja-JP" altLang="en-US" sz="2000" dirty="0"/>
          </a:p>
        </p:txBody>
      </p:sp>
      <p:sp>
        <p:nvSpPr>
          <p:cNvPr id="26" name="コンテンツ プレースホルダ 29"/>
          <p:cNvSpPr txBox="1">
            <a:spLocks/>
          </p:cNvSpPr>
          <p:nvPr/>
        </p:nvSpPr>
        <p:spPr>
          <a:xfrm>
            <a:off x="260648" y="395537"/>
            <a:ext cx="4824536" cy="273630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36" name="角丸四角形 35"/>
          <p:cNvSpPr/>
          <p:nvPr/>
        </p:nvSpPr>
        <p:spPr>
          <a:xfrm>
            <a:off x="306896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t>基本の検査項目</a:t>
            </a:r>
            <a:endParaRPr lang="en-US" altLang="ja-JP" sz="900" b="1" dirty="0" smtClean="0"/>
          </a:p>
        </p:txBody>
      </p:sp>
      <p:grpSp>
        <p:nvGrpSpPr>
          <p:cNvPr id="5" name="グループ化 23"/>
          <p:cNvGrpSpPr/>
          <p:nvPr/>
        </p:nvGrpSpPr>
        <p:grpSpPr>
          <a:xfrm>
            <a:off x="13901" y="87935"/>
            <a:ext cx="1396800" cy="864000"/>
            <a:chOff x="7072502" y="2021659"/>
            <a:chExt cx="1531946" cy="1294111"/>
          </a:xfrm>
        </p:grpSpPr>
        <p:sp>
          <p:nvSpPr>
            <p:cNvPr id="49" name="片側の 2 つの角を丸めた四角形 48"/>
            <p:cNvSpPr/>
            <p:nvPr/>
          </p:nvSpPr>
          <p:spPr>
            <a:xfrm>
              <a:off x="7164288" y="2021659"/>
              <a:ext cx="1440160" cy="576066"/>
            </a:xfrm>
            <a:prstGeom prst="round2SameRect">
              <a:avLst>
                <a:gd name="adj1" fmla="val 16667"/>
                <a:gd name="adj2" fmla="val 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bg1"/>
                  </a:solidFill>
                </a:rPr>
                <a:t>　東 部</a:t>
              </a:r>
              <a:endParaRPr lang="ja-JP" altLang="en-US" sz="2000" b="1" dirty="0">
                <a:solidFill>
                  <a:schemeClr val="bg1"/>
                </a:solidFill>
              </a:endParaRPr>
            </a:p>
          </p:txBody>
        </p:sp>
        <p:sp>
          <p:nvSpPr>
            <p:cNvPr id="50" name="片側の 2 つの角を丸めた四角形 49"/>
            <p:cNvSpPr/>
            <p:nvPr/>
          </p:nvSpPr>
          <p:spPr>
            <a:xfrm rot="10800000">
              <a:off x="7164288" y="2597722"/>
              <a:ext cx="1440160" cy="615253"/>
            </a:xfrm>
            <a:prstGeom prst="round2SameRect">
              <a:avLst>
                <a:gd name="adj1" fmla="val 16667"/>
                <a:gd name="adj2" fmla="val 0"/>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7072502" y="2526434"/>
              <a:ext cx="1525508" cy="789336"/>
            </a:xfrm>
            <a:prstGeom prst="rect">
              <a:avLst/>
            </a:prstGeom>
            <a:noFill/>
          </p:spPr>
          <p:txBody>
            <a:bodyPr wrap="square" rtlCol="0" anchor="t" anchorCtr="1">
              <a:spAutoFit/>
            </a:bodyPr>
            <a:lstStyle/>
            <a:p>
              <a:r>
                <a:rPr kumimoji="1" lang="ja-JP" altLang="en-US" sz="900" dirty="0" smtClean="0"/>
                <a:t>　</a:t>
              </a:r>
              <a:r>
                <a:rPr kumimoji="1" lang="ja-JP" altLang="en-US" sz="800" dirty="0" smtClean="0"/>
                <a:t>　南街、北街、</a:t>
              </a:r>
              <a:endParaRPr kumimoji="1" lang="en-US" altLang="ja-JP" sz="800" dirty="0" smtClean="0"/>
            </a:p>
            <a:p>
              <a:r>
                <a:rPr lang="ja-JP" altLang="en-US" sz="800" dirty="0" smtClean="0"/>
                <a:t>下知、三里、高須</a:t>
              </a:r>
              <a:endParaRPr lang="en-US" altLang="ja-JP" sz="800" dirty="0" smtClean="0"/>
            </a:p>
            <a:p>
              <a:r>
                <a:rPr kumimoji="1" lang="ja-JP" altLang="en-US" sz="800" dirty="0" smtClean="0"/>
                <a:t>　　大津、介良</a:t>
              </a:r>
              <a:endParaRPr kumimoji="1" lang="ja-JP" altLang="en-US" sz="800" dirty="0"/>
            </a:p>
          </p:txBody>
        </p:sp>
      </p:grpSp>
      <p:graphicFrame>
        <p:nvGraphicFramePr>
          <p:cNvPr id="39" name="表 38"/>
          <p:cNvGraphicFramePr>
            <a:graphicFrameLocks noGrp="1"/>
          </p:cNvGraphicFramePr>
          <p:nvPr/>
        </p:nvGraphicFramePr>
        <p:xfrm>
          <a:off x="3476446" y="3059832"/>
          <a:ext cx="3192915" cy="1044642"/>
        </p:xfrm>
        <a:graphic>
          <a:graphicData uri="http://schemas.openxmlformats.org/drawingml/2006/table">
            <a:tbl>
              <a:tblPr bandRow="1">
                <a:tableStyleId>{E8B1032C-EA38-4F05-BA0D-38AFFFC7BED3}</a:tableStyleId>
              </a:tblPr>
              <a:tblGrid>
                <a:gridCol w="229149"/>
                <a:gridCol w="1106095"/>
                <a:gridCol w="1058826"/>
                <a:gridCol w="798845"/>
              </a:tblGrid>
              <a:tr h="174107">
                <a:tc rowSpan="6">
                  <a:txBody>
                    <a:bodyPr/>
                    <a:lstStyle/>
                    <a:p>
                      <a:pPr algn="ctr" fontAlgn="ctr"/>
                      <a:r>
                        <a:rPr lang="ja-JP" altLang="en-US" sz="900" u="none" strike="noStrike" spc="600" dirty="0" smtClean="0">
                          <a:latin typeface="ＭＳ Ｐゴシック" pitchFamily="50" charset="-128"/>
                          <a:ea typeface="ＭＳ Ｐゴシック" pitchFamily="50" charset="-128"/>
                        </a:rPr>
                        <a:t>大 津</a:t>
                      </a:r>
                      <a:endParaRPr lang="ja-JP" altLang="en-US" sz="900" b="0" i="0" u="none" strike="noStrike" spc="600" dirty="0">
                        <a:solidFill>
                          <a:srgbClr val="000000"/>
                        </a:solidFill>
                        <a:latin typeface="ＭＳ Ｐゴシック" pitchFamily="50" charset="-128"/>
                        <a:ea typeface="ＭＳ Ｐゴシック" pitchFamily="50" charset="-128"/>
                      </a:endParaRPr>
                    </a:p>
                  </a:txBody>
                  <a:tcPr marL="9525" marR="9525" marT="9525" marB="0" vert="eaVert"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ja-JP" altLang="en-US" sz="600" u="none" strike="noStrike" dirty="0" smtClean="0">
                          <a:latin typeface="ＭＳ Ｐゴシック" pitchFamily="50" charset="-128"/>
                          <a:ea typeface="ＭＳ Ｐゴシック" pitchFamily="50" charset="-128"/>
                        </a:rPr>
                        <a:t>こうち</a:t>
                      </a:r>
                      <a:r>
                        <a:rPr lang="ja-JP" altLang="en-US" sz="600" u="none" strike="noStrike" dirty="0">
                          <a:latin typeface="ＭＳ Ｐゴシック" pitchFamily="50" charset="-128"/>
                          <a:ea typeface="ＭＳ Ｐゴシック" pitchFamily="50" charset="-128"/>
                        </a:rPr>
                        <a:t>クリニック胃腸科内科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大津</a:t>
                      </a:r>
                      <a:r>
                        <a:rPr lang="ja-JP" altLang="en-US" sz="700" u="none" strike="noStrike" dirty="0">
                          <a:latin typeface="ＭＳ Ｐゴシック" pitchFamily="50" charset="-128"/>
                          <a:ea typeface="ＭＳ Ｐゴシック" pitchFamily="50" charset="-128"/>
                        </a:rPr>
                        <a:t>甲</a:t>
                      </a:r>
                      <a:r>
                        <a:rPr lang="en-US" altLang="ja-JP" sz="700" u="none" strike="noStrike" dirty="0">
                          <a:latin typeface="ＭＳ Ｐゴシック" pitchFamily="50" charset="-128"/>
                          <a:ea typeface="ＭＳ Ｐゴシック" pitchFamily="50" charset="-128"/>
                        </a:rPr>
                        <a:t>553</a:t>
                      </a:r>
                      <a:r>
                        <a:rPr lang="ja-JP" altLang="en-US" sz="700" u="none" strike="noStrike" dirty="0">
                          <a:latin typeface="ＭＳ Ｐゴシック" pitchFamily="50" charset="-128"/>
                          <a:ea typeface="ＭＳ Ｐゴシック" pitchFamily="50" charset="-128"/>
                        </a:rPr>
                        <a:t>番地</a:t>
                      </a:r>
                      <a:r>
                        <a:rPr lang="en-US" altLang="ja-JP" sz="700" u="none" strike="noStrike" dirty="0">
                          <a:latin typeface="ＭＳ Ｐゴシック" pitchFamily="50" charset="-128"/>
                          <a:ea typeface="ＭＳ Ｐゴシック" pitchFamily="50" charset="-128"/>
                        </a:rPr>
                        <a:t>2</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a:latin typeface="ＭＳ Ｐゴシック" pitchFamily="50" charset="-128"/>
                          <a:ea typeface="ＭＳ Ｐゴシック" pitchFamily="50" charset="-128"/>
                        </a:rPr>
                        <a:t>088-866-0006</a:t>
                      </a:r>
                      <a:endParaRPr lang="en-US" altLang="ja-JP" sz="700" b="0" i="0" u="none" strike="noStrike">
                        <a:solidFill>
                          <a:srgbClr val="000000"/>
                        </a:solidFill>
                        <a:latin typeface="ＭＳ Ｐゴシック" pitchFamily="50" charset="-128"/>
                        <a:ea typeface="ＭＳ Ｐゴシック" pitchFamily="50" charset="-128"/>
                      </a:endParaRPr>
                    </a:p>
                  </a:txBody>
                  <a:tcPr marL="9525" marR="9525" marT="9525" marB="0" anchor="ctr"/>
                </a:tc>
              </a:tr>
              <a:tr h="174107">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おの</a:t>
                      </a:r>
                      <a:r>
                        <a:rPr lang="ja-JP" altLang="en-US" sz="700" u="none" strike="noStrike" dirty="0">
                          <a:latin typeface="ＭＳ Ｐゴシック" pitchFamily="50" charset="-128"/>
                          <a:ea typeface="ＭＳ Ｐゴシック" pitchFamily="50" charset="-128"/>
                        </a:rPr>
                        <a:t>肛門科胃腸科外科</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大津</a:t>
                      </a:r>
                      <a:r>
                        <a:rPr lang="ja-JP" altLang="en-US" sz="700" u="none" strike="noStrike" dirty="0">
                          <a:latin typeface="ＭＳ Ｐゴシック" pitchFamily="50" charset="-128"/>
                          <a:ea typeface="ＭＳ Ｐゴシック" pitchFamily="50" charset="-128"/>
                        </a:rPr>
                        <a:t>甲</a:t>
                      </a:r>
                      <a:r>
                        <a:rPr lang="en-US" altLang="ja-JP" sz="700" u="none" strike="noStrike" dirty="0">
                          <a:latin typeface="ＭＳ Ｐゴシック" pitchFamily="50" charset="-128"/>
                          <a:ea typeface="ＭＳ Ｐゴシック" pitchFamily="50" charset="-128"/>
                        </a:rPr>
                        <a:t>560</a:t>
                      </a:r>
                      <a:r>
                        <a:rPr lang="ja-JP" altLang="en-US" sz="700" u="none" strike="noStrike" dirty="0">
                          <a:latin typeface="ＭＳ Ｐゴシック" pitchFamily="50" charset="-128"/>
                          <a:ea typeface="ＭＳ Ｐゴシック" pitchFamily="50" charset="-128"/>
                        </a:rPr>
                        <a:t>番地</a:t>
                      </a:r>
                      <a:r>
                        <a:rPr lang="en-US" altLang="ja-JP" sz="700" u="none" strike="noStrike" dirty="0">
                          <a:latin typeface="ＭＳ Ｐゴシック" pitchFamily="50" charset="-128"/>
                          <a:ea typeface="ＭＳ Ｐゴシック" pitchFamily="50" charset="-128"/>
                        </a:rPr>
                        <a:t>2</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088-866-5500</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74107">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高知</a:t>
                      </a:r>
                      <a:r>
                        <a:rPr lang="zh-TW" altLang="en-US" sz="700" u="none" strike="noStrike" dirty="0">
                          <a:latin typeface="ＭＳ Ｐゴシック" pitchFamily="50" charset="-128"/>
                          <a:ea typeface="ＭＳ Ｐゴシック" pitchFamily="50" charset="-128"/>
                        </a:rPr>
                        <a:t>城東病院</a:t>
                      </a:r>
                      <a:endParaRPr lang="zh-TW"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大津</a:t>
                      </a:r>
                      <a:r>
                        <a:rPr lang="ja-JP" altLang="en-US" sz="700" u="none" strike="noStrike" dirty="0">
                          <a:latin typeface="ＭＳ Ｐゴシック" pitchFamily="50" charset="-128"/>
                          <a:ea typeface="ＭＳ Ｐゴシック" pitchFamily="50" charset="-128"/>
                        </a:rPr>
                        <a:t>乙</a:t>
                      </a:r>
                      <a:r>
                        <a:rPr lang="en-US" altLang="ja-JP" sz="700" u="none" strike="noStrike" dirty="0">
                          <a:latin typeface="ＭＳ Ｐゴシック" pitchFamily="50" charset="-128"/>
                          <a:ea typeface="ＭＳ Ｐゴシック" pitchFamily="50" charset="-128"/>
                        </a:rPr>
                        <a:t>719</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a:latin typeface="ＭＳ Ｐゴシック" pitchFamily="50" charset="-128"/>
                          <a:ea typeface="ＭＳ Ｐゴシック" pitchFamily="50" charset="-128"/>
                        </a:rPr>
                        <a:t>088-866-2326</a:t>
                      </a:r>
                      <a:endParaRPr lang="en-US" altLang="ja-JP" sz="700" b="0" i="0" u="none" strike="noStrike">
                        <a:solidFill>
                          <a:srgbClr val="000000"/>
                        </a:solidFill>
                        <a:latin typeface="ＭＳ Ｐゴシック" pitchFamily="50" charset="-128"/>
                        <a:ea typeface="ＭＳ Ｐゴシック" pitchFamily="50" charset="-128"/>
                      </a:endParaRPr>
                    </a:p>
                  </a:txBody>
                  <a:tcPr marL="9525" marR="9525" marT="9525" marB="0" anchor="ctr"/>
                </a:tc>
              </a:tr>
              <a:tr h="174107">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つねまつ</a:t>
                      </a:r>
                      <a:r>
                        <a:rPr lang="ja-JP" altLang="en-US" sz="700" u="none" strike="noStrike" dirty="0">
                          <a:latin typeface="ＭＳ Ｐゴシック" pitchFamily="50" charset="-128"/>
                          <a:ea typeface="ＭＳ Ｐゴシック" pitchFamily="50" charset="-128"/>
                        </a:rPr>
                        <a:t>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大津</a:t>
                      </a:r>
                      <a:r>
                        <a:rPr lang="ja-JP" altLang="en-US" sz="700" u="none" strike="noStrike" dirty="0">
                          <a:latin typeface="ＭＳ Ｐゴシック" pitchFamily="50" charset="-128"/>
                          <a:ea typeface="ＭＳ Ｐゴシック" pitchFamily="50" charset="-128"/>
                        </a:rPr>
                        <a:t>乙</a:t>
                      </a:r>
                      <a:r>
                        <a:rPr lang="en-US" altLang="ja-JP" sz="700" u="none" strike="noStrike" dirty="0">
                          <a:latin typeface="ＭＳ Ｐゴシック" pitchFamily="50" charset="-128"/>
                          <a:ea typeface="ＭＳ Ｐゴシック" pitchFamily="50" charset="-128"/>
                        </a:rPr>
                        <a:t>1041</a:t>
                      </a:r>
                      <a:r>
                        <a:rPr lang="ja-JP" altLang="en-US" sz="700" u="none" strike="noStrike" dirty="0">
                          <a:latin typeface="ＭＳ Ｐゴシック" pitchFamily="50" charset="-128"/>
                          <a:ea typeface="ＭＳ Ｐゴシック" pitchFamily="50" charset="-128"/>
                        </a:rPr>
                        <a:t>番</a:t>
                      </a:r>
                      <a:r>
                        <a:rPr lang="en-US" altLang="ja-JP" sz="700" u="none" strike="noStrike" dirty="0">
                          <a:latin typeface="ＭＳ Ｐゴシック" pitchFamily="50" charset="-128"/>
                          <a:ea typeface="ＭＳ Ｐゴシック" pitchFamily="50" charset="-128"/>
                        </a:rPr>
                        <a:t>4</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088-866-5055</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74107">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青山</a:t>
                      </a:r>
                      <a:r>
                        <a:rPr lang="ja-JP" altLang="en-US" sz="700" u="none" strike="noStrike" dirty="0">
                          <a:latin typeface="ＭＳ Ｐゴシック" pitchFamily="50" charset="-128"/>
                          <a:ea typeface="ＭＳ Ｐゴシック" pitchFamily="50" charset="-128"/>
                        </a:rPr>
                        <a:t>整形外科</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大津</a:t>
                      </a:r>
                      <a:r>
                        <a:rPr lang="ja-JP" altLang="en-US" sz="700" u="none" strike="noStrike" dirty="0">
                          <a:latin typeface="ＭＳ Ｐゴシック" pitchFamily="50" charset="-128"/>
                          <a:ea typeface="ＭＳ Ｐゴシック" pitchFamily="50" charset="-128"/>
                        </a:rPr>
                        <a:t>乙</a:t>
                      </a:r>
                      <a:r>
                        <a:rPr lang="en-US" altLang="ja-JP" sz="700" u="none" strike="noStrike" dirty="0">
                          <a:latin typeface="ＭＳ Ｐゴシック" pitchFamily="50" charset="-128"/>
                          <a:ea typeface="ＭＳ Ｐゴシック" pitchFamily="50" charset="-128"/>
                        </a:rPr>
                        <a:t>1877</a:t>
                      </a:r>
                      <a:r>
                        <a:rPr lang="ja-JP" altLang="en-US" sz="700" u="none" strike="noStrike" dirty="0">
                          <a:latin typeface="ＭＳ Ｐゴシック" pitchFamily="50" charset="-128"/>
                          <a:ea typeface="ＭＳ Ｐゴシック" pitchFamily="50" charset="-128"/>
                        </a:rPr>
                        <a:t>番地</a:t>
                      </a:r>
                      <a:r>
                        <a:rPr lang="en-US" altLang="ja-JP" sz="700" u="none" strike="noStrike" dirty="0">
                          <a:latin typeface="ＭＳ Ｐゴシック" pitchFamily="50" charset="-128"/>
                          <a:ea typeface="ＭＳ Ｐゴシック" pitchFamily="50" charset="-128"/>
                        </a:rPr>
                        <a:t>4</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a:latin typeface="ＭＳ Ｐゴシック" pitchFamily="50" charset="-128"/>
                          <a:ea typeface="ＭＳ Ｐゴシック" pitchFamily="50" charset="-128"/>
                        </a:rPr>
                        <a:t>088-866-5366</a:t>
                      </a:r>
                      <a:endParaRPr lang="en-US" altLang="ja-JP" sz="700" b="0" i="0" u="none" strike="noStrike">
                        <a:solidFill>
                          <a:srgbClr val="000000"/>
                        </a:solidFill>
                        <a:latin typeface="ＭＳ Ｐゴシック" pitchFamily="50" charset="-128"/>
                        <a:ea typeface="ＭＳ Ｐゴシック" pitchFamily="50" charset="-128"/>
                      </a:endParaRPr>
                    </a:p>
                  </a:txBody>
                  <a:tcPr marL="9525" marR="9525" marT="9525" marB="0" anchor="ctr"/>
                </a:tc>
              </a:tr>
              <a:tr h="174107">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高知</a:t>
                      </a:r>
                      <a:r>
                        <a:rPr lang="zh-TW" altLang="en-US" sz="700" u="none" strike="noStrike" dirty="0">
                          <a:latin typeface="ＭＳ Ｐゴシック" pitchFamily="50" charset="-128"/>
                          <a:ea typeface="ＭＳ Ｐゴシック" pitchFamily="50" charset="-128"/>
                        </a:rPr>
                        <a:t>高須病院</a:t>
                      </a:r>
                      <a:endParaRPr lang="zh-TW"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大津</a:t>
                      </a:r>
                      <a:r>
                        <a:rPr lang="ja-JP" altLang="en-US" sz="700" u="none" strike="noStrike" dirty="0">
                          <a:latin typeface="ＭＳ Ｐゴシック" pitchFamily="50" charset="-128"/>
                          <a:ea typeface="ＭＳ Ｐゴシック" pitchFamily="50" charset="-128"/>
                        </a:rPr>
                        <a:t>乙</a:t>
                      </a:r>
                      <a:r>
                        <a:rPr lang="en-US" altLang="ja-JP" sz="700" u="none" strike="noStrike" dirty="0">
                          <a:latin typeface="ＭＳ Ｐゴシック" pitchFamily="50" charset="-128"/>
                          <a:ea typeface="ＭＳ Ｐゴシック" pitchFamily="50" charset="-128"/>
                        </a:rPr>
                        <a:t>2705-1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088-878-3377</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bl>
          </a:graphicData>
        </a:graphic>
      </p:graphicFrame>
      <p:graphicFrame>
        <p:nvGraphicFramePr>
          <p:cNvPr id="41" name="表 40"/>
          <p:cNvGraphicFramePr>
            <a:graphicFrameLocks noGrp="1"/>
          </p:cNvGraphicFramePr>
          <p:nvPr/>
        </p:nvGraphicFramePr>
        <p:xfrm>
          <a:off x="3476446" y="4139952"/>
          <a:ext cx="3192913" cy="910046"/>
        </p:xfrm>
        <a:graphic>
          <a:graphicData uri="http://schemas.openxmlformats.org/drawingml/2006/table">
            <a:tbl>
              <a:tblPr bandRow="1">
                <a:tableStyleId>{E8B1032C-EA38-4F05-BA0D-38AFFFC7BED3}</a:tableStyleId>
              </a:tblPr>
              <a:tblGrid>
                <a:gridCol w="233874"/>
                <a:gridCol w="1106096"/>
                <a:gridCol w="1051770"/>
                <a:gridCol w="801173"/>
              </a:tblGrid>
              <a:tr h="157560">
                <a:tc rowSpan="5">
                  <a:txBody>
                    <a:bodyPr/>
                    <a:lstStyle/>
                    <a:p>
                      <a:pPr algn="ctr" fontAlgn="ctr"/>
                      <a:r>
                        <a:rPr lang="ja-JP" altLang="en-US" sz="900" u="none" strike="noStrike" spc="600" dirty="0" smtClean="0">
                          <a:latin typeface="ＭＳ Ｐゴシック" pitchFamily="50" charset="-128"/>
                          <a:ea typeface="ＭＳ Ｐゴシック" pitchFamily="50" charset="-128"/>
                        </a:rPr>
                        <a:t>介 良 </a:t>
                      </a:r>
                      <a:endParaRPr lang="ja-JP" altLang="en-US" sz="900" b="0" i="0" u="none" strike="noStrike" spc="600" dirty="0">
                        <a:solidFill>
                          <a:srgbClr val="000000"/>
                        </a:solidFill>
                        <a:latin typeface="ＭＳ Ｐゴシック" pitchFamily="50" charset="-128"/>
                        <a:ea typeface="ＭＳ Ｐゴシック" pitchFamily="50" charset="-128"/>
                      </a:endParaRPr>
                    </a:p>
                  </a:txBody>
                  <a:tcPr marL="9525" marR="9525" marT="9525" marB="0" vert="eaVert" anchor="ctr"/>
                </a:tc>
                <a:tc>
                  <a:txBody>
                    <a:bodyPr/>
                    <a:lstStyle/>
                    <a:p>
                      <a:pPr algn="l" fontAlgn="ctr"/>
                      <a:r>
                        <a:rPr lang="ja-JP" altLang="en-US" sz="700" u="none" strike="noStrike" dirty="0" smtClean="0">
                          <a:latin typeface="ＭＳ Ｐゴシック" pitchFamily="50" charset="-128"/>
                          <a:ea typeface="ＭＳ Ｐゴシック" pitchFamily="50" charset="-128"/>
                        </a:rPr>
                        <a:t>　福留</a:t>
                      </a:r>
                      <a:r>
                        <a:rPr lang="ja-JP" altLang="en-US" sz="700" u="none" strike="noStrike" dirty="0">
                          <a:latin typeface="ＭＳ Ｐゴシック" pitchFamily="50" charset="-128"/>
                          <a:ea typeface="ＭＳ Ｐゴシック" pitchFamily="50" charset="-128"/>
                        </a:rPr>
                        <a:t>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介</a:t>
                      </a:r>
                      <a:r>
                        <a:rPr lang="ja-JP" altLang="en-US" sz="700" u="none" strike="noStrike" dirty="0">
                          <a:latin typeface="ＭＳ Ｐゴシック" pitchFamily="50" charset="-128"/>
                          <a:ea typeface="ＭＳ Ｐゴシック" pitchFamily="50" charset="-128"/>
                        </a:rPr>
                        <a:t>良乙</a:t>
                      </a:r>
                      <a:r>
                        <a:rPr lang="en-US" altLang="ja-JP" sz="700" u="none" strike="noStrike" dirty="0">
                          <a:latin typeface="ＭＳ Ｐゴシック" pitchFamily="50" charset="-128"/>
                          <a:ea typeface="ＭＳ Ｐゴシック" pitchFamily="50" charset="-128"/>
                        </a:rPr>
                        <a:t>3236-2</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088-860-5696</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57560">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ja-JP" altLang="en-US" sz="700" u="none" strike="noStrike" dirty="0" err="1" smtClean="0">
                          <a:latin typeface="ＭＳ Ｐゴシック" pitchFamily="50" charset="-128"/>
                          <a:ea typeface="ＭＳ Ｐゴシック" pitchFamily="50" charset="-128"/>
                        </a:rPr>
                        <a:t>けら</a:t>
                      </a:r>
                      <a:r>
                        <a:rPr lang="ja-JP" altLang="en-US" sz="700" u="none" strike="noStrike" dirty="0">
                          <a:latin typeface="ＭＳ Ｐゴシック" pitchFamily="50" charset="-128"/>
                          <a:ea typeface="ＭＳ Ｐゴシック" pitchFamily="50" charset="-128"/>
                        </a:rPr>
                        <a:t>小児科アレルギー科</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介</a:t>
                      </a:r>
                      <a:r>
                        <a:rPr lang="ja-JP" altLang="en-US" sz="700" u="none" strike="noStrike" dirty="0">
                          <a:latin typeface="ＭＳ Ｐゴシック" pitchFamily="50" charset="-128"/>
                          <a:ea typeface="ＭＳ Ｐゴシック" pitchFamily="50" charset="-128"/>
                        </a:rPr>
                        <a:t>良</a:t>
                      </a:r>
                      <a:r>
                        <a:rPr lang="en-US" altLang="ja-JP" sz="700" u="none" strike="noStrike" dirty="0">
                          <a:latin typeface="ＭＳ Ｐゴシック" pitchFamily="50" charset="-128"/>
                          <a:ea typeface="ＭＳ Ｐゴシック" pitchFamily="50" charset="-128"/>
                        </a:rPr>
                        <a:t>352-1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088-860-1350</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279806">
                <a:tc vMerge="1">
                  <a:txBody>
                    <a:bodyPr/>
                    <a:lstStyle/>
                    <a:p>
                      <a:endParaRPr kumimoji="1" lang="ja-JP" altLang="en-US"/>
                    </a:p>
                  </a:txBody>
                  <a:tcPr/>
                </a:tc>
                <a:tc>
                  <a:txBody>
                    <a:bodyPr/>
                    <a:lstStyle/>
                    <a:p>
                      <a:pPr algn="l" fontAlgn="ctr"/>
                      <a:r>
                        <a:rPr lang="ja-JP" altLang="en-US" sz="700" u="none" strike="noStrike" spc="0" dirty="0" smtClean="0">
                          <a:latin typeface="ＭＳ Ｐゴシック" pitchFamily="50" charset="-128"/>
                          <a:ea typeface="ＭＳ Ｐゴシック" pitchFamily="50" charset="-128"/>
                        </a:rPr>
                        <a:t>　なかやまクリニック</a:t>
                      </a:r>
                      <a:endParaRPr lang="en-US" altLang="ja-JP" sz="700" u="none" strike="noStrike" spc="0" dirty="0" smtClean="0">
                        <a:latin typeface="ＭＳ Ｐゴシック" pitchFamily="50" charset="-128"/>
                        <a:ea typeface="ＭＳ Ｐゴシック" pitchFamily="50" charset="-128"/>
                      </a:endParaRPr>
                    </a:p>
                    <a:p>
                      <a:pPr algn="l" fontAlgn="ctr"/>
                      <a:r>
                        <a:rPr lang="ja-JP" altLang="en-US" sz="700" u="none" strike="noStrike" spc="0" dirty="0" smtClean="0">
                          <a:latin typeface="ＭＳ Ｐゴシック" pitchFamily="50" charset="-128"/>
                          <a:ea typeface="ＭＳ Ｐゴシック" pitchFamily="50" charset="-128"/>
                        </a:rPr>
                        <a:t>　内科</a:t>
                      </a:r>
                      <a:r>
                        <a:rPr lang="ja-JP" altLang="en-US" sz="700" u="none" strike="noStrike" spc="0" dirty="0">
                          <a:latin typeface="ＭＳ Ｐゴシック" pitchFamily="50" charset="-128"/>
                          <a:ea typeface="ＭＳ Ｐゴシック" pitchFamily="50" charset="-128"/>
                        </a:rPr>
                        <a:t>・循環器科</a:t>
                      </a:r>
                      <a:endParaRPr lang="ja-JP" altLang="en-US" sz="700" b="0" i="0" u="none" strike="noStrike" spc="0"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600" u="none" strike="noStrike" dirty="0" smtClean="0">
                          <a:latin typeface="ＭＳ Ｐゴシック" pitchFamily="50" charset="-128"/>
                          <a:ea typeface="ＭＳ Ｐゴシック" pitchFamily="50" charset="-128"/>
                        </a:rPr>
                        <a:t>　介</a:t>
                      </a:r>
                      <a:r>
                        <a:rPr lang="ja-JP" altLang="en-US" sz="600" u="none" strike="noStrike" dirty="0">
                          <a:latin typeface="ＭＳ Ｐゴシック" pitchFamily="50" charset="-128"/>
                          <a:ea typeface="ＭＳ Ｐゴシック" pitchFamily="50" charset="-128"/>
                        </a:rPr>
                        <a:t>良乙</a:t>
                      </a:r>
                      <a:r>
                        <a:rPr lang="en-US" altLang="ja-JP" sz="600" u="none" strike="noStrike" dirty="0" smtClean="0">
                          <a:latin typeface="ＭＳ Ｐゴシック" pitchFamily="50" charset="-128"/>
                          <a:ea typeface="ＭＳ Ｐゴシック" pitchFamily="50" charset="-128"/>
                        </a:rPr>
                        <a:t>1049</a:t>
                      </a:r>
                    </a:p>
                    <a:p>
                      <a:pPr algn="l" fontAlgn="ctr"/>
                      <a:r>
                        <a:rPr lang="ja-JP" altLang="en-US" sz="600" u="none" strike="noStrike" dirty="0" smtClean="0">
                          <a:latin typeface="ＭＳ Ｐゴシック" pitchFamily="50" charset="-128"/>
                          <a:ea typeface="ＭＳ Ｐゴシック" pitchFamily="50" charset="-128"/>
                        </a:rPr>
                        <a:t>　高知東メディカルスクエア３</a:t>
                      </a:r>
                      <a:r>
                        <a:rPr lang="ja-JP" altLang="en-US" sz="700" u="none" strike="noStrike" dirty="0" smtClean="0">
                          <a:latin typeface="ＭＳ Ｐゴシック" pitchFamily="50" charset="-128"/>
                          <a:ea typeface="ＭＳ Ｐゴシック" pitchFamily="50" charset="-128"/>
                        </a:rPr>
                        <a:t>Ｆ</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088-878-7007</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57560">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ほそぎ</a:t>
                      </a:r>
                      <a:r>
                        <a:rPr lang="ja-JP" altLang="en-US" sz="700" u="none" strike="noStrike" dirty="0">
                          <a:latin typeface="ＭＳ Ｐゴシック" pitchFamily="50" charset="-128"/>
                          <a:ea typeface="ＭＳ Ｐゴシック" pitchFamily="50" charset="-128"/>
                        </a:rPr>
                        <a:t>東部クリニック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介</a:t>
                      </a:r>
                      <a:r>
                        <a:rPr lang="ja-JP" altLang="en-US" sz="700" u="none" strike="noStrike" dirty="0">
                          <a:latin typeface="ＭＳ Ｐゴシック" pitchFamily="50" charset="-128"/>
                          <a:ea typeface="ＭＳ Ｐゴシック" pitchFamily="50" charset="-128"/>
                        </a:rPr>
                        <a:t>良乙</a:t>
                      </a:r>
                      <a:r>
                        <a:rPr lang="en-US" altLang="ja-JP" sz="700" u="none" strike="noStrike" dirty="0">
                          <a:latin typeface="ＭＳ Ｐゴシック" pitchFamily="50" charset="-128"/>
                          <a:ea typeface="ＭＳ Ｐゴシック" pitchFamily="50" charset="-128"/>
                        </a:rPr>
                        <a:t>3034-1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088-878-4000</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57560">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潮見</a:t>
                      </a:r>
                      <a:r>
                        <a:rPr lang="zh-TW" altLang="en-US" sz="700" u="none" strike="noStrike" dirty="0">
                          <a:latin typeface="ＭＳ Ｐゴシック" pitchFamily="50" charset="-128"/>
                          <a:ea typeface="ＭＳ Ｐゴシック" pitchFamily="50" charset="-128"/>
                        </a:rPr>
                        <a:t>台診療所</a:t>
                      </a:r>
                      <a:endParaRPr lang="zh-TW"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潮見</a:t>
                      </a:r>
                      <a:r>
                        <a:rPr lang="ja-JP" altLang="en-US" sz="700" u="none" strike="noStrike" dirty="0">
                          <a:latin typeface="ＭＳ Ｐゴシック" pitchFamily="50" charset="-128"/>
                          <a:ea typeface="ＭＳ Ｐゴシック" pitchFamily="50" charset="-128"/>
                        </a:rPr>
                        <a:t>台３</a:t>
                      </a:r>
                      <a:r>
                        <a:rPr lang="en-US" altLang="ja-JP" sz="700" u="none" strike="noStrike" dirty="0">
                          <a:latin typeface="ＭＳ Ｐゴシック" pitchFamily="50" charset="-128"/>
                          <a:ea typeface="ＭＳ Ｐゴシック" pitchFamily="50" charset="-128"/>
                        </a:rPr>
                        <a:t>-131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088-860-1593</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bl>
          </a:graphicData>
        </a:graphic>
      </p:graphicFrame>
      <p:graphicFrame>
        <p:nvGraphicFramePr>
          <p:cNvPr id="57" name="表 56"/>
          <p:cNvGraphicFramePr>
            <a:graphicFrameLocks noGrp="1"/>
          </p:cNvGraphicFramePr>
          <p:nvPr/>
        </p:nvGraphicFramePr>
        <p:xfrm>
          <a:off x="171748" y="2843805"/>
          <a:ext cx="3193751" cy="2232252"/>
        </p:xfrm>
        <a:graphic>
          <a:graphicData uri="http://schemas.openxmlformats.org/drawingml/2006/table">
            <a:tbl>
              <a:tblPr bandRow="1">
                <a:tableStyleId>{E8B1032C-EA38-4F05-BA0D-38AFFFC7BED3}</a:tableStyleId>
              </a:tblPr>
              <a:tblGrid>
                <a:gridCol w="227126"/>
                <a:gridCol w="1122106"/>
                <a:gridCol w="1032141"/>
                <a:gridCol w="812378"/>
              </a:tblGrid>
              <a:tr h="167967">
                <a:tc rowSpan="13">
                  <a:txBody>
                    <a:bodyPr/>
                    <a:lstStyle/>
                    <a:p>
                      <a:pPr algn="ctr" fontAlgn="ctr"/>
                      <a:r>
                        <a:rPr lang="ja-JP" altLang="en-US" sz="900" u="none" strike="noStrike" spc="600" dirty="0" smtClean="0"/>
                        <a:t>下    知</a:t>
                      </a:r>
                      <a:endParaRPr lang="ja-JP" altLang="en-US" sz="900" b="0" i="0" u="none" strike="noStrike" spc="600" dirty="0">
                        <a:solidFill>
                          <a:srgbClr val="000000"/>
                        </a:solidFill>
                        <a:latin typeface="ＭＳ Ｐゴシック" pitchFamily="50" charset="-128"/>
                        <a:ea typeface="ＭＳ Ｐゴシック" pitchFamily="50" charset="-128"/>
                      </a:endParaRPr>
                    </a:p>
                  </a:txBody>
                  <a:tcPr marL="4858" marR="4858" marT="4858" marB="0" vert="eaVert" anchor="ctr">
                    <a:noFill/>
                  </a:tcPr>
                </a:tc>
                <a:tc>
                  <a:txBody>
                    <a:bodyPr/>
                    <a:lstStyle/>
                    <a:p>
                      <a:pPr algn="l" fontAlgn="ctr"/>
                      <a:r>
                        <a:rPr lang="ja-JP" altLang="en-US" sz="700" u="none" strike="noStrike" dirty="0" smtClean="0">
                          <a:latin typeface="ＭＳ Ｐゴシック" pitchFamily="50" charset="-128"/>
                          <a:ea typeface="ＭＳ Ｐゴシック" pitchFamily="50" charset="-128"/>
                        </a:rPr>
                        <a:t>　秋沢</a:t>
                      </a:r>
                      <a:r>
                        <a:rPr lang="ja-JP" altLang="en-US" sz="700" u="none" strike="noStrike" dirty="0">
                          <a:latin typeface="ＭＳ Ｐゴシック" pitchFamily="50" charset="-128"/>
                          <a:ea typeface="ＭＳ Ｐゴシック" pitchFamily="50" charset="-128"/>
                        </a:rPr>
                        <a:t>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4858" marR="4858" marT="4858" marB="0" anchor="ctr">
                    <a:noFill/>
                  </a:tcPr>
                </a:tc>
                <a:tc>
                  <a:txBody>
                    <a:bodyPr/>
                    <a:lstStyle/>
                    <a:p>
                      <a:pPr algn="l" fontAlgn="ctr"/>
                      <a:r>
                        <a:rPr lang="ja-JP" altLang="en-US" sz="700" u="none" strike="noStrike" dirty="0" smtClean="0">
                          <a:latin typeface="ＭＳ Ｐゴシック" pitchFamily="50" charset="-128"/>
                          <a:ea typeface="ＭＳ Ｐゴシック" pitchFamily="50" charset="-128"/>
                        </a:rPr>
                        <a:t>　東雲</a:t>
                      </a:r>
                      <a:r>
                        <a:rPr lang="ja-JP" altLang="en-US" sz="700" u="none" strike="noStrike" dirty="0">
                          <a:latin typeface="ＭＳ Ｐゴシック" pitchFamily="50" charset="-128"/>
                          <a:ea typeface="ＭＳ Ｐゴシック" pitchFamily="50" charset="-128"/>
                        </a:rPr>
                        <a:t>町</a:t>
                      </a:r>
                      <a:r>
                        <a:rPr lang="en-US" altLang="ja-JP" sz="700" u="none" strike="noStrike" dirty="0">
                          <a:latin typeface="ＭＳ Ｐゴシック" pitchFamily="50" charset="-128"/>
                          <a:ea typeface="ＭＳ Ｐゴシック" pitchFamily="50" charset="-128"/>
                        </a:rPr>
                        <a:t>8-47</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noFill/>
                  </a:tcPr>
                </a:tc>
                <a:tc>
                  <a:txBody>
                    <a:bodyPr/>
                    <a:lstStyle/>
                    <a:p>
                      <a:pPr algn="ctr" fontAlgn="ctr"/>
                      <a:r>
                        <a:rPr lang="en-US" altLang="ja-JP" sz="700" u="none" strike="noStrike" dirty="0">
                          <a:latin typeface="ＭＳ Ｐゴシック" pitchFamily="50" charset="-128"/>
                          <a:ea typeface="ＭＳ Ｐゴシック" pitchFamily="50" charset="-128"/>
                        </a:rPr>
                        <a:t>088-882-3770</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noFill/>
                  </a:tcPr>
                </a:tc>
              </a:tr>
              <a:tr h="167967">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こんどう</a:t>
                      </a:r>
                      <a:r>
                        <a:rPr lang="ja-JP" altLang="en-US" sz="700" u="none" strike="noStrike" dirty="0">
                          <a:latin typeface="ＭＳ Ｐゴシック" pitchFamily="50" charset="-128"/>
                          <a:ea typeface="ＭＳ Ｐゴシック" pitchFamily="50" charset="-128"/>
                        </a:rPr>
                        <a:t>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日の出町</a:t>
                      </a:r>
                      <a:r>
                        <a:rPr lang="en-US" altLang="ja-JP" sz="700" u="none" strike="noStrike" dirty="0">
                          <a:latin typeface="ＭＳ Ｐゴシック" pitchFamily="50" charset="-128"/>
                          <a:ea typeface="ＭＳ Ｐゴシック" pitchFamily="50" charset="-128"/>
                        </a:rPr>
                        <a:t>1</a:t>
                      </a:r>
                      <a:r>
                        <a:rPr lang="ja-JP" altLang="en-US" sz="700" u="none" strike="noStrike" dirty="0">
                          <a:latin typeface="ＭＳ Ｐゴシック" pitchFamily="50" charset="-128"/>
                          <a:ea typeface="ＭＳ Ｐゴシック" pitchFamily="50" charset="-128"/>
                        </a:rPr>
                        <a:t>番</a:t>
                      </a:r>
                      <a:r>
                        <a:rPr lang="en-US" altLang="ja-JP" sz="700" u="none" strike="noStrike" dirty="0">
                          <a:latin typeface="ＭＳ Ｐゴシック" pitchFamily="50" charset="-128"/>
                          <a:ea typeface="ＭＳ Ｐゴシック" pitchFamily="50" charset="-128"/>
                        </a:rPr>
                        <a:t>11</a:t>
                      </a:r>
                      <a:r>
                        <a:rPr lang="ja-JP" altLang="en-US" sz="700" u="none" strike="noStrike" dirty="0">
                          <a:latin typeface="ＭＳ Ｐゴシック" pitchFamily="50" charset="-128"/>
                          <a:ea typeface="ＭＳ Ｐゴシック" pitchFamily="50" charset="-128"/>
                        </a:rPr>
                        <a:t>号</a:t>
                      </a:r>
                      <a:endParaRPr lang="ja-JP" altLang="en-US"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ctr" fontAlgn="ctr"/>
                      <a:r>
                        <a:rPr lang="en-US" altLang="ja-JP" sz="700" u="none" strike="noStrike" dirty="0">
                          <a:latin typeface="ＭＳ Ｐゴシック" pitchFamily="50" charset="-128"/>
                          <a:ea typeface="ＭＳ Ｐゴシック" pitchFamily="50" charset="-128"/>
                        </a:rPr>
                        <a:t>088-883-7333</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r>
              <a:tr h="167967">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図</a:t>
                      </a:r>
                      <a:r>
                        <a:rPr lang="ja-JP" altLang="en-US" sz="700" u="none" strike="noStrike" dirty="0">
                          <a:latin typeface="ＭＳ Ｐゴシック" pitchFamily="50" charset="-128"/>
                          <a:ea typeface="ＭＳ Ｐゴシック" pitchFamily="50" charset="-128"/>
                        </a:rPr>
                        <a:t>南病院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知寄</a:t>
                      </a:r>
                      <a:r>
                        <a:rPr lang="ja-JP" altLang="en-US" sz="700" u="none" strike="noStrike" dirty="0">
                          <a:latin typeface="ＭＳ Ｐゴシック" pitchFamily="50" charset="-128"/>
                          <a:ea typeface="ＭＳ Ｐゴシック" pitchFamily="50" charset="-128"/>
                        </a:rPr>
                        <a:t>町１丁目</a:t>
                      </a:r>
                      <a:r>
                        <a:rPr lang="en-US" altLang="ja-JP" sz="700" u="none" strike="noStrike" dirty="0">
                          <a:latin typeface="ＭＳ Ｐゴシック" pitchFamily="50" charset="-128"/>
                          <a:ea typeface="ＭＳ Ｐゴシック" pitchFamily="50" charset="-128"/>
                        </a:rPr>
                        <a:t>5-15</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ctr" fontAlgn="ctr"/>
                      <a:r>
                        <a:rPr lang="en-US" altLang="ja-JP" sz="700" u="none" strike="noStrike" dirty="0">
                          <a:latin typeface="ＭＳ Ｐゴシック" pitchFamily="50" charset="-128"/>
                          <a:ea typeface="ＭＳ Ｐゴシック" pitchFamily="50" charset="-128"/>
                        </a:rPr>
                        <a:t>088-882-3126</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r>
              <a:tr h="194169">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毛山</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知寄</a:t>
                      </a:r>
                      <a:r>
                        <a:rPr lang="zh-CN" altLang="en-US" sz="700" u="none" strike="noStrike" dirty="0">
                          <a:latin typeface="ＭＳ Ｐゴシック" pitchFamily="50" charset="-128"/>
                          <a:ea typeface="ＭＳ Ｐゴシック" pitchFamily="50" charset="-128"/>
                        </a:rPr>
                        <a:t>町１丁目</a:t>
                      </a:r>
                      <a:r>
                        <a:rPr lang="en-US" altLang="zh-CN" sz="700" u="none" strike="noStrike" dirty="0">
                          <a:latin typeface="ＭＳ Ｐゴシック" pitchFamily="50" charset="-128"/>
                          <a:ea typeface="ＭＳ Ｐゴシック" pitchFamily="50" charset="-128"/>
                        </a:rPr>
                        <a:t>2</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2</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ctr" fontAlgn="ctr"/>
                      <a:r>
                        <a:rPr lang="en-US" altLang="ja-JP" sz="700" u="none" strike="noStrike" dirty="0">
                          <a:latin typeface="ＭＳ Ｐゴシック" pitchFamily="50" charset="-128"/>
                          <a:ea typeface="ＭＳ Ｐゴシック" pitchFamily="50" charset="-128"/>
                        </a:rPr>
                        <a:t>088-883-0515</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r>
              <a:tr h="178110">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つつみ</a:t>
                      </a:r>
                      <a:r>
                        <a:rPr lang="ja-JP" altLang="en-US" sz="700" u="none" strike="noStrike" dirty="0">
                          <a:latin typeface="ＭＳ Ｐゴシック" pitchFamily="50" charset="-128"/>
                          <a:ea typeface="ＭＳ Ｐゴシック" pitchFamily="50" charset="-128"/>
                        </a:rPr>
                        <a:t>内科胃腸クリニック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知寄</a:t>
                      </a:r>
                      <a:r>
                        <a:rPr lang="ja-JP" altLang="en-US" sz="700" u="none" strike="noStrike" dirty="0">
                          <a:latin typeface="ＭＳ Ｐゴシック" pitchFamily="50" charset="-128"/>
                          <a:ea typeface="ＭＳ Ｐゴシック" pitchFamily="50" charset="-128"/>
                        </a:rPr>
                        <a:t>町１</a:t>
                      </a:r>
                      <a:r>
                        <a:rPr lang="en-US" altLang="ja-JP" sz="700" u="none" strike="noStrike" dirty="0">
                          <a:latin typeface="ＭＳ Ｐゴシック" pitchFamily="50" charset="-128"/>
                          <a:ea typeface="ＭＳ Ｐゴシック" pitchFamily="50" charset="-128"/>
                        </a:rPr>
                        <a:t>-6-34</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ctr" fontAlgn="ctr"/>
                      <a:r>
                        <a:rPr lang="en-US" altLang="ja-JP" sz="700" u="none" strike="noStrike" dirty="0">
                          <a:latin typeface="ＭＳ Ｐゴシック" pitchFamily="50" charset="-128"/>
                          <a:ea typeface="ＭＳ Ｐゴシック" pitchFamily="50" charset="-128"/>
                        </a:rPr>
                        <a:t>088-821-7321</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r>
              <a:tr h="18874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あおば</a:t>
                      </a:r>
                      <a:r>
                        <a:rPr lang="ja-JP" altLang="en-US" sz="700" u="none" strike="noStrike" dirty="0">
                          <a:latin typeface="ＭＳ Ｐゴシック" pitchFamily="50" charset="-128"/>
                          <a:ea typeface="ＭＳ Ｐゴシック" pitchFamily="50" charset="-128"/>
                        </a:rPr>
                        <a:t>内科呼吸器科</a:t>
                      </a:r>
                      <a:endParaRPr lang="ja-JP" altLang="en-US"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知寄</a:t>
                      </a:r>
                      <a:r>
                        <a:rPr lang="ja-JP" altLang="en-US" sz="700" u="none" strike="noStrike" dirty="0">
                          <a:latin typeface="ＭＳ Ｐゴシック" pitchFamily="50" charset="-128"/>
                          <a:ea typeface="ＭＳ Ｐゴシック" pitchFamily="50" charset="-128"/>
                        </a:rPr>
                        <a:t>町２丁目</a:t>
                      </a:r>
                      <a:r>
                        <a:rPr lang="en-US" altLang="ja-JP" sz="700" u="none" strike="noStrike" dirty="0">
                          <a:latin typeface="ＭＳ Ｐゴシック" pitchFamily="50" charset="-128"/>
                          <a:ea typeface="ＭＳ Ｐゴシック" pitchFamily="50" charset="-128"/>
                        </a:rPr>
                        <a:t>2-41</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ctr" fontAlgn="ctr"/>
                      <a:r>
                        <a:rPr lang="en-US" altLang="ja-JP" sz="700" u="none" strike="noStrike" dirty="0">
                          <a:latin typeface="ＭＳ Ｐゴシック" pitchFamily="50" charset="-128"/>
                          <a:ea typeface="ＭＳ Ｐゴシック" pitchFamily="50" charset="-128"/>
                        </a:rPr>
                        <a:t>088-861-5168</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r>
              <a:tr h="19740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高知</a:t>
                      </a:r>
                      <a:r>
                        <a:rPr lang="ja-JP" altLang="en-US" sz="700" u="none" strike="noStrike" dirty="0">
                          <a:latin typeface="ＭＳ Ｐゴシック" pitchFamily="50" charset="-128"/>
                          <a:ea typeface="ＭＳ Ｐゴシック" pitchFamily="50" charset="-128"/>
                        </a:rPr>
                        <a:t>検診クリニック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知寄</a:t>
                      </a:r>
                      <a:r>
                        <a:rPr lang="ja-JP" altLang="en-US" sz="700" u="none" strike="noStrike" dirty="0">
                          <a:latin typeface="ＭＳ Ｐゴシック" pitchFamily="50" charset="-128"/>
                          <a:ea typeface="ＭＳ Ｐゴシック" pitchFamily="50" charset="-128"/>
                        </a:rPr>
                        <a:t>町</a:t>
                      </a:r>
                      <a:r>
                        <a:rPr lang="en-US" altLang="ja-JP" sz="700" u="none" strike="noStrike" dirty="0">
                          <a:latin typeface="ＭＳ Ｐゴシック" pitchFamily="50" charset="-128"/>
                          <a:ea typeface="ＭＳ Ｐゴシック" pitchFamily="50" charset="-128"/>
                        </a:rPr>
                        <a:t>2-4-36</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ctr" fontAlgn="ctr"/>
                      <a:r>
                        <a:rPr lang="en-US" altLang="ja-JP" sz="700" u="none" strike="noStrike" dirty="0">
                          <a:latin typeface="ＭＳ Ｐゴシック" pitchFamily="50" charset="-128"/>
                          <a:ea typeface="ＭＳ Ｐゴシック" pitchFamily="50" charset="-128"/>
                        </a:rPr>
                        <a:t>088-883-9711</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r>
              <a:tr h="167967">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土</a:t>
                      </a:r>
                      <a:r>
                        <a:rPr lang="ja-JP" altLang="en-US" sz="700" u="none" strike="noStrike" dirty="0">
                          <a:latin typeface="ＭＳ Ｐゴシック" pitchFamily="50" charset="-128"/>
                          <a:ea typeface="ＭＳ Ｐゴシック" pitchFamily="50" charset="-128"/>
                        </a:rPr>
                        <a:t>佐田村病院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稲荷</a:t>
                      </a:r>
                      <a:r>
                        <a:rPr lang="zh-CN" altLang="en-US" sz="700" u="none" strike="noStrike" dirty="0">
                          <a:latin typeface="ＭＳ Ｐゴシック" pitchFamily="50" charset="-128"/>
                          <a:ea typeface="ＭＳ Ｐゴシック" pitchFamily="50" charset="-128"/>
                        </a:rPr>
                        <a:t>町</a:t>
                      </a:r>
                      <a:r>
                        <a:rPr lang="en-US" altLang="zh-CN" sz="700" u="none" strike="noStrike" dirty="0">
                          <a:latin typeface="ＭＳ Ｐゴシック" pitchFamily="50" charset="-128"/>
                          <a:ea typeface="ＭＳ Ｐゴシック" pitchFamily="50" charset="-128"/>
                        </a:rPr>
                        <a:t>11</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20</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ctr" fontAlgn="ctr"/>
                      <a:r>
                        <a:rPr lang="en-US" altLang="ja-JP" sz="700" u="none" strike="noStrike" dirty="0">
                          <a:latin typeface="ＭＳ Ｐゴシック" pitchFamily="50" charset="-128"/>
                          <a:ea typeface="ＭＳ Ｐゴシック" pitchFamily="50" charset="-128"/>
                        </a:rPr>
                        <a:t>088-883-3544</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r>
              <a:tr h="158740">
                <a:tc vMerge="1">
                  <a:txBody>
                    <a:bodyPr/>
                    <a:lstStyle/>
                    <a:p>
                      <a:endParaRPr kumimoji="1" lang="ja-JP" altLang="en-US"/>
                    </a:p>
                  </a:txBody>
                  <a:tcPr/>
                </a:tc>
                <a:tc>
                  <a:txBody>
                    <a:bodyPr/>
                    <a:lstStyle/>
                    <a:p>
                      <a:pPr algn="l" fontAlgn="ctr"/>
                      <a:r>
                        <a:rPr lang="ja-JP" altLang="en-US" sz="600" u="none" strike="noStrike" dirty="0" smtClean="0">
                          <a:latin typeface="ＭＳ Ｐゴシック" pitchFamily="50" charset="-128"/>
                          <a:ea typeface="ＭＳ Ｐゴシック" pitchFamily="50" charset="-128"/>
                        </a:rPr>
                        <a:t>　</a:t>
                      </a:r>
                      <a:r>
                        <a:rPr lang="ja-JP" altLang="en-US" sz="600" u="none" strike="noStrike" baseline="0" dirty="0" smtClean="0">
                          <a:latin typeface="ＭＳ Ｐゴシック" pitchFamily="50" charset="-128"/>
                          <a:ea typeface="ＭＳ Ｐゴシック" pitchFamily="50" charset="-128"/>
                        </a:rPr>
                        <a:t> </a:t>
                      </a:r>
                      <a:r>
                        <a:rPr lang="ja-JP" altLang="en-US" sz="600" u="none" strike="noStrike" dirty="0" smtClean="0">
                          <a:latin typeface="ＭＳ Ｐゴシック" pitchFamily="50" charset="-128"/>
                          <a:ea typeface="ＭＳ Ｐゴシック" pitchFamily="50" charset="-128"/>
                        </a:rPr>
                        <a:t>たかさき</a:t>
                      </a:r>
                      <a:r>
                        <a:rPr lang="ja-JP" altLang="en-US" sz="600" u="none" strike="noStrike" dirty="0">
                          <a:latin typeface="ＭＳ Ｐゴシック" pitchFamily="50" charset="-128"/>
                          <a:ea typeface="ＭＳ Ｐゴシック" pitchFamily="50" charset="-128"/>
                        </a:rPr>
                        <a:t>クリニック胃腸科・内科</a:t>
                      </a:r>
                      <a:endParaRPr lang="ja-JP" altLang="en-US" sz="6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杉井流</a:t>
                      </a:r>
                      <a:r>
                        <a:rPr lang="en-US" altLang="ja-JP" sz="700" u="none" strike="noStrike" dirty="0">
                          <a:latin typeface="ＭＳ Ｐゴシック" pitchFamily="50" charset="-128"/>
                          <a:ea typeface="ＭＳ Ｐゴシック" pitchFamily="50" charset="-128"/>
                        </a:rPr>
                        <a:t>2-32</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ctr" fontAlgn="ctr"/>
                      <a:r>
                        <a:rPr lang="en-US" altLang="ja-JP" sz="700" u="none" strike="noStrike">
                          <a:latin typeface="ＭＳ Ｐゴシック" pitchFamily="50" charset="-128"/>
                          <a:ea typeface="ＭＳ Ｐゴシック" pitchFamily="50" charset="-128"/>
                        </a:rPr>
                        <a:t>088-885-6200</a:t>
                      </a:r>
                      <a:endParaRPr lang="en-US" altLang="ja-JP" sz="700" b="0" i="0" u="none" strike="noStrike">
                        <a:solidFill>
                          <a:srgbClr val="000000"/>
                        </a:solidFill>
                        <a:latin typeface="ＭＳ Ｐゴシック" pitchFamily="50" charset="-128"/>
                        <a:ea typeface="ＭＳ Ｐゴシック" pitchFamily="50" charset="-128"/>
                      </a:endParaRPr>
                    </a:p>
                  </a:txBody>
                  <a:tcPr marL="4858" marR="4858" marT="4858" marB="0" anchor="ctr"/>
                </a:tc>
              </a:tr>
              <a:tr h="167967">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亀井</a:t>
                      </a:r>
                      <a:r>
                        <a:rPr lang="ja-JP" altLang="en-US" sz="700" u="none" strike="noStrike" dirty="0">
                          <a:latin typeface="ＭＳ Ｐゴシック" pitchFamily="50" charset="-128"/>
                          <a:ea typeface="ＭＳ Ｐゴシック" pitchFamily="50" charset="-128"/>
                        </a:rPr>
                        <a:t>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札場</a:t>
                      </a:r>
                      <a:r>
                        <a:rPr lang="en-US" altLang="ja-JP" sz="700" u="none" strike="noStrike" dirty="0">
                          <a:latin typeface="ＭＳ Ｐゴシック" pitchFamily="50" charset="-128"/>
                          <a:ea typeface="ＭＳ Ｐゴシック" pitchFamily="50" charset="-128"/>
                        </a:rPr>
                        <a:t>18</a:t>
                      </a:r>
                      <a:r>
                        <a:rPr lang="ja-JP" altLang="en-US" sz="700" u="none" strike="noStrike" dirty="0">
                          <a:latin typeface="ＭＳ Ｐゴシック" pitchFamily="50" charset="-128"/>
                          <a:ea typeface="ＭＳ Ｐゴシック" pitchFamily="50" charset="-128"/>
                        </a:rPr>
                        <a:t>番</a:t>
                      </a:r>
                      <a:r>
                        <a:rPr lang="en-US" altLang="ja-JP" sz="700" u="none" strike="noStrike" dirty="0">
                          <a:latin typeface="ＭＳ Ｐゴシック" pitchFamily="50" charset="-128"/>
                          <a:ea typeface="ＭＳ Ｐゴシック" pitchFamily="50" charset="-128"/>
                        </a:rPr>
                        <a:t>22</a:t>
                      </a:r>
                      <a:r>
                        <a:rPr lang="ja-JP" altLang="en-US" sz="700" u="none" strike="noStrike" dirty="0">
                          <a:latin typeface="ＭＳ Ｐゴシック" pitchFamily="50" charset="-128"/>
                          <a:ea typeface="ＭＳ Ｐゴシック" pitchFamily="50" charset="-128"/>
                        </a:rPr>
                        <a:t>号</a:t>
                      </a:r>
                      <a:endParaRPr lang="ja-JP" altLang="en-US"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ctr" fontAlgn="ctr"/>
                      <a:r>
                        <a:rPr lang="en-US" altLang="ja-JP" sz="700" u="none" strike="noStrike" dirty="0">
                          <a:latin typeface="ＭＳ Ｐゴシック" pitchFamily="50" charset="-128"/>
                          <a:ea typeface="ＭＳ Ｐゴシック" pitchFamily="50" charset="-128"/>
                        </a:rPr>
                        <a:t>088-885-5533</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r>
              <a:tr h="167967">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お日</a:t>
                      </a:r>
                      <a:r>
                        <a:rPr lang="ja-JP" altLang="en-US" sz="700" u="none" strike="noStrike" dirty="0">
                          <a:latin typeface="ＭＳ Ｐゴシック" pitchFamily="50" charset="-128"/>
                          <a:ea typeface="ＭＳ Ｐゴシック" pitchFamily="50" charset="-128"/>
                        </a:rPr>
                        <a:t>さまクリニック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北久保</a:t>
                      </a:r>
                      <a:r>
                        <a:rPr lang="en-US" altLang="ja-JP" sz="700" u="none" strike="noStrike" dirty="0">
                          <a:latin typeface="ＭＳ Ｐゴシック" pitchFamily="50" charset="-128"/>
                          <a:ea typeface="ＭＳ Ｐゴシック" pitchFamily="50" charset="-128"/>
                        </a:rPr>
                        <a:t>10-16</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ctr" fontAlgn="ctr"/>
                      <a:r>
                        <a:rPr lang="en-US" altLang="ja-JP" sz="700" u="none" strike="noStrike">
                          <a:latin typeface="ＭＳ Ｐゴシック" pitchFamily="50" charset="-128"/>
                          <a:ea typeface="ＭＳ Ｐゴシック" pitchFamily="50" charset="-128"/>
                        </a:rPr>
                        <a:t>088-855-7233</a:t>
                      </a:r>
                      <a:endParaRPr lang="en-US" altLang="ja-JP" sz="700" b="0" i="0" u="none" strike="noStrike">
                        <a:solidFill>
                          <a:srgbClr val="000000"/>
                        </a:solidFill>
                        <a:latin typeface="ＭＳ Ｐゴシック" pitchFamily="50" charset="-128"/>
                        <a:ea typeface="ＭＳ Ｐゴシック" pitchFamily="50" charset="-128"/>
                      </a:endParaRPr>
                    </a:p>
                  </a:txBody>
                  <a:tcPr marL="4858" marR="4858" marT="4858" marB="0" anchor="ctr"/>
                </a:tc>
              </a:tr>
              <a:tr h="167967">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森本</a:t>
                      </a:r>
                      <a:r>
                        <a:rPr lang="zh-CN" altLang="en-US" sz="700" u="none" strike="noStrike" dirty="0">
                          <a:latin typeface="ＭＳ Ｐゴシック" pitchFamily="50" charset="-128"/>
                          <a:ea typeface="ＭＳ Ｐゴシック" pitchFamily="50" charset="-128"/>
                        </a:rPr>
                        <a:t>外科内科眼科</a:t>
                      </a:r>
                      <a:endParaRPr lang="zh-CN" altLang="en-US"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中宝</a:t>
                      </a:r>
                      <a:r>
                        <a:rPr lang="ja-JP" altLang="en-US" sz="700" u="none" strike="noStrike" dirty="0">
                          <a:latin typeface="ＭＳ Ｐゴシック" pitchFamily="50" charset="-128"/>
                          <a:ea typeface="ＭＳ Ｐゴシック" pitchFamily="50" charset="-128"/>
                        </a:rPr>
                        <a:t>永町</a:t>
                      </a:r>
                      <a:r>
                        <a:rPr lang="en-US" altLang="ja-JP" sz="700" u="none" strike="noStrike" dirty="0">
                          <a:latin typeface="ＭＳ Ｐゴシック" pitchFamily="50" charset="-128"/>
                          <a:ea typeface="ＭＳ Ｐゴシック" pitchFamily="50" charset="-128"/>
                        </a:rPr>
                        <a:t>7-21</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ctr" fontAlgn="ctr"/>
                      <a:r>
                        <a:rPr lang="en-US" altLang="ja-JP" sz="700" u="none" strike="noStrike" dirty="0">
                          <a:latin typeface="ＭＳ Ｐゴシック" pitchFamily="50" charset="-128"/>
                          <a:ea typeface="ＭＳ Ｐゴシック" pitchFamily="50" charset="-128"/>
                        </a:rPr>
                        <a:t>088-883-5382</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r>
              <a:tr h="139312">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田村内科整形外科病院</a:t>
                      </a:r>
                      <a:endParaRPr lang="zh-CN" altLang="en-US"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二葉</a:t>
                      </a:r>
                      <a:r>
                        <a:rPr lang="ja-JP" altLang="en-US" sz="700" u="none" strike="noStrike" dirty="0">
                          <a:latin typeface="ＭＳ Ｐゴシック" pitchFamily="50" charset="-128"/>
                          <a:ea typeface="ＭＳ Ｐゴシック" pitchFamily="50" charset="-128"/>
                        </a:rPr>
                        <a:t>町</a:t>
                      </a:r>
                      <a:r>
                        <a:rPr lang="en-US" altLang="ja-JP" sz="700" u="none" strike="noStrike" dirty="0">
                          <a:latin typeface="ＭＳ Ｐゴシック" pitchFamily="50" charset="-128"/>
                          <a:ea typeface="ＭＳ Ｐゴシック" pitchFamily="50" charset="-128"/>
                        </a:rPr>
                        <a:t>10</a:t>
                      </a:r>
                      <a:r>
                        <a:rPr lang="ja-JP" altLang="en-US" sz="700" u="none" strike="noStrike" dirty="0">
                          <a:latin typeface="ＭＳ Ｐゴシック" pitchFamily="50" charset="-128"/>
                          <a:ea typeface="ＭＳ Ｐゴシック" pitchFamily="50" charset="-128"/>
                        </a:rPr>
                        <a:t>番</a:t>
                      </a:r>
                      <a:r>
                        <a:rPr lang="en-US" altLang="ja-JP" sz="700" u="none" strike="noStrike" dirty="0">
                          <a:latin typeface="ＭＳ Ｐゴシック" pitchFamily="50" charset="-128"/>
                          <a:ea typeface="ＭＳ Ｐゴシック" pitchFamily="50" charset="-128"/>
                        </a:rPr>
                        <a:t>10</a:t>
                      </a:r>
                      <a:r>
                        <a:rPr lang="ja-JP" altLang="en-US" sz="700" u="none" strike="noStrike" dirty="0">
                          <a:latin typeface="ＭＳ Ｐゴシック" pitchFamily="50" charset="-128"/>
                          <a:ea typeface="ＭＳ Ｐゴシック" pitchFamily="50" charset="-128"/>
                        </a:rPr>
                        <a:t>号</a:t>
                      </a:r>
                      <a:endParaRPr lang="ja-JP" altLang="en-US"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c>
                  <a:txBody>
                    <a:bodyPr/>
                    <a:lstStyle/>
                    <a:p>
                      <a:pPr algn="ctr" fontAlgn="ctr"/>
                      <a:r>
                        <a:rPr lang="en-US" altLang="ja-JP" sz="700" u="none" strike="noStrike" dirty="0">
                          <a:latin typeface="ＭＳ Ｐゴシック" pitchFamily="50" charset="-128"/>
                          <a:ea typeface="ＭＳ Ｐゴシック" pitchFamily="50" charset="-128"/>
                        </a:rPr>
                        <a:t>088-883-1777</a:t>
                      </a:r>
                      <a:endParaRPr lang="en-US" altLang="ja-JP" sz="700" b="0" i="0" u="none" strike="noStrike" dirty="0">
                        <a:solidFill>
                          <a:srgbClr val="000000"/>
                        </a:solidFill>
                        <a:latin typeface="ＭＳ Ｐゴシック" pitchFamily="50" charset="-128"/>
                        <a:ea typeface="ＭＳ Ｐゴシック" pitchFamily="50" charset="-128"/>
                      </a:endParaRPr>
                    </a:p>
                  </a:txBody>
                  <a:tcPr marL="4858" marR="4858" marT="4858" marB="0" anchor="ctr"/>
                </a:tc>
              </a:tr>
            </a:tbl>
          </a:graphicData>
        </a:graphic>
      </p:graphicFrame>
      <p:graphicFrame>
        <p:nvGraphicFramePr>
          <p:cNvPr id="58" name="表 57"/>
          <p:cNvGraphicFramePr>
            <a:graphicFrameLocks noGrp="1"/>
          </p:cNvGraphicFramePr>
          <p:nvPr/>
        </p:nvGraphicFramePr>
        <p:xfrm>
          <a:off x="3478491" y="1363758"/>
          <a:ext cx="3188862" cy="429765"/>
        </p:xfrm>
        <a:graphic>
          <a:graphicData uri="http://schemas.openxmlformats.org/drawingml/2006/table">
            <a:tbl>
              <a:tblPr bandRow="1">
                <a:tableStyleId>{E8B1032C-EA38-4F05-BA0D-38AFFFC7BED3}</a:tableStyleId>
              </a:tblPr>
              <a:tblGrid>
                <a:gridCol w="226243"/>
                <a:gridCol w="1117076"/>
                <a:gridCol w="1041658"/>
                <a:gridCol w="803885"/>
              </a:tblGrid>
              <a:tr h="143255">
                <a:tc rowSpan="3">
                  <a:txBody>
                    <a:bodyPr/>
                    <a:lstStyle/>
                    <a:p>
                      <a:pPr algn="ctr" fontAlgn="ctr"/>
                      <a:r>
                        <a:rPr lang="ja-JP" altLang="en-US" sz="900" u="none" strike="noStrike" spc="300" dirty="0" smtClean="0"/>
                        <a:t>三里</a:t>
                      </a:r>
                      <a:endParaRPr lang="ja-JP" altLang="en-US" sz="900" b="0" i="0" u="none" strike="noStrike" spc="300" dirty="0">
                        <a:solidFill>
                          <a:srgbClr val="000000"/>
                        </a:solidFill>
                        <a:latin typeface="ＭＳ Ｐゴシック"/>
                      </a:endParaRPr>
                    </a:p>
                  </a:txBody>
                  <a:tcPr marL="9525" marR="9525" marT="9525" marB="0" vert="eaVert" anchor="ctr"/>
                </a:tc>
                <a:tc>
                  <a:txBody>
                    <a:bodyPr/>
                    <a:lstStyle/>
                    <a:p>
                      <a:pPr algn="l" fontAlgn="ctr"/>
                      <a:r>
                        <a:rPr lang="ja-JP" altLang="en-US" sz="700" u="none" strike="noStrike" dirty="0" smtClean="0">
                          <a:latin typeface="ＭＳ Ｐゴシック" pitchFamily="50" charset="-128"/>
                          <a:ea typeface="ＭＳ Ｐゴシック" pitchFamily="50" charset="-128"/>
                        </a:rPr>
                        <a:t>　誠</a:t>
                      </a:r>
                      <a:r>
                        <a:rPr lang="ja-JP" altLang="en-US" sz="700" u="none" strike="noStrike" dirty="0">
                          <a:latin typeface="ＭＳ Ｐゴシック" pitchFamily="50" charset="-128"/>
                          <a:ea typeface="ＭＳ Ｐゴシック" pitchFamily="50" charset="-128"/>
                        </a:rPr>
                        <a:t>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仁井田</a:t>
                      </a:r>
                      <a:r>
                        <a:rPr lang="en-US" altLang="ja-JP" sz="700" u="none" strike="noStrike" dirty="0">
                          <a:latin typeface="ＭＳ Ｐゴシック" pitchFamily="50" charset="-128"/>
                          <a:ea typeface="ＭＳ Ｐゴシック" pitchFamily="50" charset="-128"/>
                        </a:rPr>
                        <a:t>4350-2</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088-847-6000</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43255">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武林</a:t>
                      </a:r>
                      <a:r>
                        <a:rPr lang="ja-JP" altLang="en-US" sz="700" u="none" strike="noStrike" dirty="0">
                          <a:latin typeface="ＭＳ Ｐゴシック" pitchFamily="50" charset="-128"/>
                          <a:ea typeface="ＭＳ Ｐゴシック" pitchFamily="50" charset="-128"/>
                        </a:rPr>
                        <a:t>整形外科</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仁井田</a:t>
                      </a:r>
                      <a:r>
                        <a:rPr lang="en-US" altLang="ja-JP" sz="700" u="none" strike="noStrike" dirty="0">
                          <a:latin typeface="ＭＳ Ｐゴシック" pitchFamily="50" charset="-128"/>
                          <a:ea typeface="ＭＳ Ｐゴシック" pitchFamily="50" charset="-128"/>
                        </a:rPr>
                        <a:t>645</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088-847-6080</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43255">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坂井</a:t>
                      </a:r>
                      <a:r>
                        <a:rPr lang="zh-CN" altLang="en-US" sz="700" u="none" strike="noStrike" dirty="0">
                          <a:latin typeface="ＭＳ Ｐゴシック" pitchFamily="50" charset="-128"/>
                          <a:ea typeface="ＭＳ Ｐゴシック" pitchFamily="50" charset="-128"/>
                        </a:rPr>
                        <a:t>内科小児科</a:t>
                      </a:r>
                      <a:endParaRPr lang="zh-CN"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十津</a:t>
                      </a:r>
                      <a:r>
                        <a:rPr lang="zh-CN" altLang="en-US" sz="700" u="none" strike="noStrike" dirty="0">
                          <a:latin typeface="ＭＳ Ｐゴシック" pitchFamily="50" charset="-128"/>
                          <a:ea typeface="ＭＳ Ｐゴシック" pitchFamily="50" charset="-128"/>
                        </a:rPr>
                        <a:t>３丁目</a:t>
                      </a:r>
                      <a:r>
                        <a:rPr lang="en-US" altLang="zh-CN" sz="700" u="none" strike="noStrike" dirty="0">
                          <a:latin typeface="ＭＳ Ｐゴシック" pitchFamily="50" charset="-128"/>
                          <a:ea typeface="ＭＳ Ｐゴシック" pitchFamily="50" charset="-128"/>
                        </a:rPr>
                        <a:t>6</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28</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088-847-5511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bl>
          </a:graphicData>
        </a:graphic>
      </p:graphicFrame>
      <p:graphicFrame>
        <p:nvGraphicFramePr>
          <p:cNvPr id="59" name="表 58"/>
          <p:cNvGraphicFramePr>
            <a:graphicFrameLocks noGrp="1"/>
          </p:cNvGraphicFramePr>
          <p:nvPr/>
        </p:nvGraphicFramePr>
        <p:xfrm>
          <a:off x="3478436" y="614933"/>
          <a:ext cx="3185246" cy="681984"/>
        </p:xfrm>
        <a:graphic>
          <a:graphicData uri="http://schemas.openxmlformats.org/drawingml/2006/table">
            <a:tbl>
              <a:tblPr bandRow="1">
                <a:tableStyleId>{E8B1032C-EA38-4F05-BA0D-38AFFFC7BED3}</a:tableStyleId>
              </a:tblPr>
              <a:tblGrid>
                <a:gridCol w="233067"/>
                <a:gridCol w="1105594"/>
                <a:gridCol w="1046375"/>
                <a:gridCol w="800210"/>
              </a:tblGrid>
              <a:tr h="154824">
                <a:tc rowSpan="4">
                  <a:txBody>
                    <a:bodyPr/>
                    <a:lstStyle/>
                    <a:p>
                      <a:pPr algn="ctr" fontAlgn="ctr"/>
                      <a:r>
                        <a:rPr lang="ja-JP" altLang="en-US" sz="900" u="none" strike="noStrike" spc="600" dirty="0" smtClean="0"/>
                        <a:t>北街</a:t>
                      </a:r>
                      <a:endParaRPr lang="ja-JP" altLang="en-US" sz="900" b="0" i="0" u="none" strike="noStrike" spc="600" dirty="0">
                        <a:solidFill>
                          <a:srgbClr val="000000"/>
                        </a:solidFill>
                        <a:latin typeface="ＭＳ Ｐゴシック"/>
                      </a:endParaRPr>
                    </a:p>
                  </a:txBody>
                  <a:tcPr marL="9525" marR="9525" marT="9525" marB="0" vert="eaVert" anchor="ctr"/>
                </a:tc>
                <a:tc>
                  <a:txBody>
                    <a:bodyPr/>
                    <a:lstStyle/>
                    <a:p>
                      <a:pPr algn="l" fontAlgn="ctr"/>
                      <a:r>
                        <a:rPr lang="ja-JP" altLang="en-US" sz="700" u="none" strike="noStrike" dirty="0" smtClean="0">
                          <a:latin typeface="ＭＳ Ｐゴシック" pitchFamily="50" charset="-128"/>
                          <a:ea typeface="ＭＳ Ｐゴシック" pitchFamily="50" charset="-128"/>
                        </a:rPr>
                        <a:t>　久</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桜井町</a:t>
                      </a:r>
                      <a:r>
                        <a:rPr lang="zh-CN" altLang="en-US" sz="700" u="none" strike="noStrike" dirty="0">
                          <a:latin typeface="ＭＳ Ｐゴシック" pitchFamily="50" charset="-128"/>
                          <a:ea typeface="ＭＳ Ｐゴシック" pitchFamily="50" charset="-128"/>
                        </a:rPr>
                        <a:t>１丁目</a:t>
                      </a:r>
                      <a:r>
                        <a:rPr lang="en-US" altLang="zh-CN" sz="700" u="none" strike="noStrike" dirty="0">
                          <a:latin typeface="ＭＳ Ｐゴシック" pitchFamily="50" charset="-128"/>
                          <a:ea typeface="ＭＳ Ｐゴシック" pitchFamily="50" charset="-128"/>
                        </a:rPr>
                        <a:t>2</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35</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088-883-6264</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217512">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寺尾</a:t>
                      </a:r>
                      <a:r>
                        <a:rPr lang="ja-JP" altLang="en-US" sz="700" u="none" strike="noStrike" dirty="0">
                          <a:latin typeface="ＭＳ Ｐゴシック" pitchFamily="50" charset="-128"/>
                          <a:ea typeface="ＭＳ Ｐゴシック" pitchFamily="50" charset="-128"/>
                        </a:rPr>
                        <a:t>内科クリニック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600" u="none" strike="noStrike" dirty="0" smtClean="0">
                          <a:latin typeface="ＭＳ Ｐゴシック" pitchFamily="50" charset="-128"/>
                          <a:ea typeface="ＭＳ Ｐゴシック" pitchFamily="50" charset="-128"/>
                        </a:rPr>
                        <a:t>　はりまや</a:t>
                      </a:r>
                      <a:r>
                        <a:rPr lang="ja-JP" altLang="en-US" sz="600" u="none" strike="noStrike" dirty="0">
                          <a:latin typeface="ＭＳ Ｐゴシック" pitchFamily="50" charset="-128"/>
                          <a:ea typeface="ＭＳ Ｐゴシック" pitchFamily="50" charset="-128"/>
                        </a:rPr>
                        <a:t>町１</a:t>
                      </a:r>
                      <a:r>
                        <a:rPr lang="en-US" altLang="ja-JP" sz="600" u="none" strike="noStrike" dirty="0" smtClean="0">
                          <a:latin typeface="ＭＳ Ｐゴシック" pitchFamily="50" charset="-128"/>
                          <a:ea typeface="ＭＳ Ｐゴシック" pitchFamily="50" charset="-128"/>
                        </a:rPr>
                        <a:t>-5-33</a:t>
                      </a:r>
                    </a:p>
                    <a:p>
                      <a:pPr algn="l" fontAlgn="ctr"/>
                      <a:r>
                        <a:rPr lang="ja-JP" altLang="en-US" sz="600" u="none" strike="noStrike" dirty="0" smtClean="0">
                          <a:latin typeface="ＭＳ Ｐゴシック" pitchFamily="50" charset="-128"/>
                          <a:ea typeface="ＭＳ Ｐゴシック" pitchFamily="50" charset="-128"/>
                        </a:rPr>
                        <a:t>　土電ビル４</a:t>
                      </a:r>
                      <a:r>
                        <a:rPr lang="en-US" altLang="ja-JP" sz="600" u="none" strike="noStrike" dirty="0" smtClean="0">
                          <a:latin typeface="ＭＳ Ｐゴシック" pitchFamily="50" charset="-128"/>
                          <a:ea typeface="ＭＳ Ｐゴシック" pitchFamily="50" charset="-128"/>
                        </a:rPr>
                        <a:t>F</a:t>
                      </a:r>
                      <a:endParaRPr lang="en-US" altLang="ja-JP" sz="6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088-884-8880</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5482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麻植</a:t>
                      </a:r>
                      <a:r>
                        <a:rPr lang="ja-JP" altLang="en-US" sz="700" u="none" strike="noStrike" dirty="0">
                          <a:latin typeface="ＭＳ Ｐゴシック" pitchFamily="50" charset="-128"/>
                          <a:ea typeface="ＭＳ Ｐゴシック" pitchFamily="50" charset="-128"/>
                        </a:rPr>
                        <a:t>胃腸科</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はりまや</a:t>
                      </a:r>
                      <a:r>
                        <a:rPr lang="ja-JP" altLang="en-US" sz="700" u="none" strike="noStrike" dirty="0">
                          <a:latin typeface="ＭＳ Ｐゴシック" pitchFamily="50" charset="-128"/>
                          <a:ea typeface="ＭＳ Ｐゴシック" pitchFamily="50" charset="-128"/>
                        </a:rPr>
                        <a:t>町３丁目</a:t>
                      </a:r>
                      <a:r>
                        <a:rPr lang="en-US" altLang="ja-JP" sz="700" u="none" strike="noStrike" dirty="0">
                          <a:latin typeface="ＭＳ Ｐゴシック" pitchFamily="50" charset="-128"/>
                          <a:ea typeface="ＭＳ Ｐゴシック" pitchFamily="50" charset="-128"/>
                        </a:rPr>
                        <a:t>3</a:t>
                      </a:r>
                      <a:r>
                        <a:rPr lang="ja-JP" altLang="en-US" sz="700" u="none" strike="noStrike" dirty="0">
                          <a:latin typeface="ＭＳ Ｐゴシック" pitchFamily="50" charset="-128"/>
                          <a:ea typeface="ＭＳ Ｐゴシック" pitchFamily="50" charset="-128"/>
                        </a:rPr>
                        <a:t>番</a:t>
                      </a:r>
                      <a:r>
                        <a:rPr lang="en-US" altLang="ja-JP" sz="700" u="none" strike="noStrike" dirty="0">
                          <a:latin typeface="ＭＳ Ｐゴシック" pitchFamily="50" charset="-128"/>
                          <a:ea typeface="ＭＳ Ｐゴシック" pitchFamily="50" charset="-128"/>
                        </a:rPr>
                        <a:t>3</a:t>
                      </a:r>
                      <a:r>
                        <a:rPr lang="ja-JP" altLang="en-US" sz="700" u="none" strike="noStrike" dirty="0">
                          <a:latin typeface="ＭＳ Ｐゴシック" pitchFamily="50" charset="-128"/>
                          <a:ea typeface="ＭＳ Ｐゴシック" pitchFamily="50" charset="-128"/>
                        </a:rPr>
                        <a:t>号</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088-882-7814</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5482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谷岡</a:t>
                      </a:r>
                      <a:r>
                        <a:rPr lang="ja-JP" altLang="en-US" sz="700" u="none" strike="noStrike" dirty="0">
                          <a:latin typeface="ＭＳ Ｐゴシック" pitchFamily="50" charset="-128"/>
                          <a:ea typeface="ＭＳ Ｐゴシック" pitchFamily="50" charset="-128"/>
                        </a:rPr>
                        <a:t>内科小児科</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はりまや</a:t>
                      </a:r>
                      <a:r>
                        <a:rPr lang="ja-JP" altLang="en-US" sz="700" u="none" strike="noStrike" dirty="0">
                          <a:latin typeface="ＭＳ Ｐゴシック" pitchFamily="50" charset="-128"/>
                          <a:ea typeface="ＭＳ Ｐゴシック" pitchFamily="50" charset="-128"/>
                        </a:rPr>
                        <a:t>町３丁目</a:t>
                      </a:r>
                      <a:r>
                        <a:rPr lang="en-US" altLang="ja-JP" sz="700" u="none" strike="noStrike" dirty="0">
                          <a:latin typeface="ＭＳ Ｐゴシック" pitchFamily="50" charset="-128"/>
                          <a:ea typeface="ＭＳ Ｐゴシック" pitchFamily="50" charset="-128"/>
                        </a:rPr>
                        <a:t>21-17</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088-882-6811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bl>
          </a:graphicData>
        </a:graphic>
      </p:graphicFrame>
      <p:graphicFrame>
        <p:nvGraphicFramePr>
          <p:cNvPr id="60" name="表 59"/>
          <p:cNvGraphicFramePr>
            <a:graphicFrameLocks noGrp="1"/>
          </p:cNvGraphicFramePr>
          <p:nvPr/>
        </p:nvGraphicFramePr>
        <p:xfrm>
          <a:off x="3478436" y="110877"/>
          <a:ext cx="3185245" cy="459384"/>
        </p:xfrm>
        <a:graphic>
          <a:graphicData uri="http://schemas.openxmlformats.org/drawingml/2006/table">
            <a:tbl>
              <a:tblPr bandRow="1">
                <a:tableStyleId>{E8B1032C-EA38-4F05-BA0D-38AFFFC7BED3}</a:tableStyleId>
              </a:tblPr>
              <a:tblGrid>
                <a:gridCol w="232578"/>
                <a:gridCol w="1104449"/>
                <a:gridCol w="1044645"/>
                <a:gridCol w="803573"/>
              </a:tblGrid>
              <a:tr h="153128">
                <a:tc rowSpan="3">
                  <a:txBody>
                    <a:bodyPr/>
                    <a:lstStyle/>
                    <a:p>
                      <a:pPr algn="ctr" fontAlgn="ctr"/>
                      <a:r>
                        <a:rPr lang="ja-JP" altLang="en-US" sz="900" u="none" strike="noStrike" spc="300" dirty="0" smtClean="0"/>
                        <a:t>南 街</a:t>
                      </a:r>
                      <a:endParaRPr lang="ja-JP" altLang="en-US" sz="900" b="0" i="0" u="none" strike="noStrike" spc="300" dirty="0">
                        <a:solidFill>
                          <a:srgbClr val="000000"/>
                        </a:solidFill>
                        <a:latin typeface="ＭＳ Ｐゴシック" pitchFamily="50" charset="-128"/>
                        <a:ea typeface="ＭＳ Ｐゴシック" pitchFamily="50" charset="-128"/>
                      </a:endParaRPr>
                    </a:p>
                  </a:txBody>
                  <a:tcPr marL="9525" marR="9525" marT="9525" marB="0" vert="eaVert" anchor="ctr"/>
                </a:tc>
                <a:tc>
                  <a:txBody>
                    <a:bodyPr/>
                    <a:lstStyle/>
                    <a:p>
                      <a:pPr algn="l" fontAlgn="ctr"/>
                      <a:r>
                        <a:rPr lang="ja-JP" altLang="en-US" sz="600" u="none" strike="noStrike" spc="0" dirty="0" smtClean="0">
                          <a:latin typeface="ＭＳ Ｐゴシック" pitchFamily="50" charset="-128"/>
                          <a:ea typeface="ＭＳ Ｐゴシック" pitchFamily="50" charset="-128"/>
                        </a:rPr>
                        <a:t> </a:t>
                      </a:r>
                      <a:r>
                        <a:rPr lang="ja-JP" altLang="en-US" sz="600" u="none" strike="noStrike" spc="0" baseline="0" dirty="0" smtClean="0">
                          <a:latin typeface="ＭＳ Ｐゴシック" pitchFamily="50" charset="-128"/>
                          <a:ea typeface="ＭＳ Ｐゴシック" pitchFamily="50" charset="-128"/>
                        </a:rPr>
                        <a:t>  </a:t>
                      </a:r>
                      <a:r>
                        <a:rPr lang="ja-JP" altLang="en-US" sz="600" u="none" strike="noStrike" spc="0" dirty="0" smtClean="0">
                          <a:latin typeface="ＭＳ Ｐゴシック" pitchFamily="50" charset="-128"/>
                          <a:ea typeface="ＭＳ Ｐゴシック" pitchFamily="50" charset="-128"/>
                        </a:rPr>
                        <a:t>だいいち</a:t>
                      </a:r>
                      <a:r>
                        <a:rPr lang="ja-JP" altLang="en-US" sz="600" u="none" strike="noStrike" spc="0" dirty="0">
                          <a:latin typeface="ＭＳ Ｐゴシック" pitchFamily="50" charset="-128"/>
                          <a:ea typeface="ＭＳ Ｐゴシック" pitchFamily="50" charset="-128"/>
                        </a:rPr>
                        <a:t>リハビリテーション病院</a:t>
                      </a:r>
                      <a:endParaRPr lang="ja-JP" altLang="en-US" sz="600" b="0" i="0" u="none" strike="noStrike" spc="0"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九</a:t>
                      </a:r>
                      <a:r>
                        <a:rPr lang="zh-CN" altLang="en-US" sz="700" u="none" strike="noStrike" dirty="0">
                          <a:latin typeface="ＭＳ Ｐゴシック" pitchFamily="50" charset="-128"/>
                          <a:ea typeface="ＭＳ Ｐゴシック" pitchFamily="50" charset="-128"/>
                        </a:rPr>
                        <a:t>反田</a:t>
                      </a:r>
                      <a:r>
                        <a:rPr lang="en-US" altLang="zh-CN" sz="700" u="none" strike="noStrike" dirty="0">
                          <a:latin typeface="ＭＳ Ｐゴシック" pitchFamily="50" charset="-128"/>
                          <a:ea typeface="ＭＳ Ｐゴシック" pitchFamily="50" charset="-128"/>
                        </a:rPr>
                        <a:t>2</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14</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088-882-0811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5312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高知</a:t>
                      </a:r>
                      <a:r>
                        <a:rPr lang="zh-TW" altLang="en-US" sz="700" u="none" strike="noStrike" dirty="0">
                          <a:latin typeface="ＭＳ Ｐゴシック" pitchFamily="50" charset="-128"/>
                          <a:ea typeface="ＭＳ Ｐゴシック" pitchFamily="50" charset="-128"/>
                        </a:rPr>
                        <a:t>記念病院</a:t>
                      </a:r>
                      <a:endParaRPr lang="zh-TW"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城見町</a:t>
                      </a:r>
                      <a:r>
                        <a:rPr lang="en-US" altLang="ja-JP" sz="700" u="none" strike="noStrike" dirty="0">
                          <a:latin typeface="ＭＳ Ｐゴシック" pitchFamily="50" charset="-128"/>
                          <a:ea typeface="ＭＳ Ｐゴシック" pitchFamily="50" charset="-128"/>
                        </a:rPr>
                        <a:t>4-13</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088-883-4377</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5312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下村</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南はりまや</a:t>
                      </a:r>
                      <a:r>
                        <a:rPr lang="ja-JP" altLang="en-US" sz="700" u="none" strike="noStrike" dirty="0">
                          <a:latin typeface="ＭＳ Ｐゴシック" pitchFamily="50" charset="-128"/>
                          <a:ea typeface="ＭＳ Ｐゴシック" pitchFamily="50" charset="-128"/>
                        </a:rPr>
                        <a:t>町</a:t>
                      </a:r>
                      <a:r>
                        <a:rPr lang="en-US" altLang="ja-JP" sz="700" u="none" strike="noStrike" dirty="0">
                          <a:latin typeface="ＭＳ Ｐゴシック" pitchFamily="50" charset="-128"/>
                          <a:ea typeface="ＭＳ Ｐゴシック" pitchFamily="50" charset="-128"/>
                        </a:rPr>
                        <a:t>1-7-15</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088-882-7161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bl>
          </a:graphicData>
        </a:graphic>
      </p:graphicFrame>
      <p:graphicFrame>
        <p:nvGraphicFramePr>
          <p:cNvPr id="61" name="表 60"/>
          <p:cNvGraphicFramePr>
            <a:graphicFrameLocks noGrp="1"/>
          </p:cNvGraphicFramePr>
          <p:nvPr/>
        </p:nvGraphicFramePr>
        <p:xfrm>
          <a:off x="3476446" y="1835696"/>
          <a:ext cx="3192915" cy="1186753"/>
        </p:xfrm>
        <a:graphic>
          <a:graphicData uri="http://schemas.openxmlformats.org/drawingml/2006/table">
            <a:tbl>
              <a:tblPr bandRow="1">
                <a:tableStyleId>{E8B1032C-EA38-4F05-BA0D-38AFFFC7BED3}</a:tableStyleId>
              </a:tblPr>
              <a:tblGrid>
                <a:gridCol w="228288"/>
                <a:gridCol w="1112741"/>
                <a:gridCol w="1050711"/>
                <a:gridCol w="801175"/>
              </a:tblGrid>
              <a:tr h="158029">
                <a:tc rowSpan="7">
                  <a:txBody>
                    <a:bodyPr/>
                    <a:lstStyle/>
                    <a:p>
                      <a:pPr algn="ctr" fontAlgn="ctr"/>
                      <a:r>
                        <a:rPr lang="ja-JP" altLang="en-US" sz="900" u="none" strike="noStrike" spc="600" dirty="0" smtClean="0"/>
                        <a:t>高 須</a:t>
                      </a:r>
                      <a:endParaRPr lang="ja-JP" altLang="en-US" sz="900" b="0" i="0" u="none" strike="noStrike" spc="600" dirty="0">
                        <a:solidFill>
                          <a:srgbClr val="000000"/>
                        </a:solidFill>
                        <a:latin typeface="ＭＳ Ｐゴシック"/>
                      </a:endParaRPr>
                    </a:p>
                  </a:txBody>
                  <a:tcPr marL="8198" marR="8198" marT="8198" marB="0" vert="eaVert" anchor="ctr"/>
                </a:tc>
                <a:tc>
                  <a:txBody>
                    <a:bodyPr/>
                    <a:lstStyle/>
                    <a:p>
                      <a:pPr algn="l" fontAlgn="ctr"/>
                      <a:r>
                        <a:rPr lang="ja-JP" altLang="en-US" sz="700" u="none" strike="noStrike" dirty="0" smtClean="0">
                          <a:latin typeface="ＭＳ Ｐゴシック" pitchFamily="50" charset="-128"/>
                          <a:ea typeface="ＭＳ Ｐゴシック" pitchFamily="50" charset="-128"/>
                        </a:rPr>
                        <a:t>　高知</a:t>
                      </a:r>
                      <a:r>
                        <a:rPr lang="ja-JP" altLang="en-US" sz="700" u="none" strike="noStrike" dirty="0">
                          <a:latin typeface="ＭＳ Ｐゴシック" pitchFamily="50" charset="-128"/>
                          <a:ea typeface="ＭＳ Ｐゴシック" pitchFamily="50" charset="-128"/>
                        </a:rPr>
                        <a:t>厚生病院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葛</a:t>
                      </a:r>
                      <a:r>
                        <a:rPr lang="ja-JP" altLang="en-US" sz="700" u="none" strike="noStrike" dirty="0">
                          <a:latin typeface="ＭＳ Ｐゴシック" pitchFamily="50" charset="-128"/>
                          <a:ea typeface="ＭＳ Ｐゴシック" pitchFamily="50" charset="-128"/>
                        </a:rPr>
                        <a:t>島１丁目</a:t>
                      </a:r>
                      <a:r>
                        <a:rPr lang="en-US" altLang="ja-JP" sz="700" u="none" strike="noStrike" dirty="0">
                          <a:latin typeface="ＭＳ Ｐゴシック" pitchFamily="50" charset="-128"/>
                          <a:ea typeface="ＭＳ Ｐゴシック" pitchFamily="50" charset="-128"/>
                        </a:rPr>
                        <a:t>9-50</a:t>
                      </a:r>
                      <a:endParaRPr lang="en-US" altLang="ja-JP"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c>
                  <a:txBody>
                    <a:bodyPr/>
                    <a:lstStyle/>
                    <a:p>
                      <a:pPr algn="ctr" fontAlgn="ctr"/>
                      <a:r>
                        <a:rPr lang="en-US" altLang="ja-JP" sz="700" u="none" strike="noStrike" dirty="0">
                          <a:latin typeface="ＭＳ Ｐゴシック" pitchFamily="50" charset="-128"/>
                          <a:ea typeface="ＭＳ Ｐゴシック" pitchFamily="50" charset="-128"/>
                        </a:rPr>
                        <a:t>088-882-6205</a:t>
                      </a:r>
                      <a:endParaRPr lang="en-US" altLang="ja-JP"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r>
              <a:tr h="174139">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福森</a:t>
                      </a:r>
                      <a:r>
                        <a:rPr lang="zh-TW" altLang="en-US" sz="700" u="none" strike="noStrike" dirty="0">
                          <a:latin typeface="ＭＳ Ｐゴシック" pitchFamily="50" charset="-128"/>
                          <a:ea typeface="ＭＳ Ｐゴシック" pitchFamily="50" charset="-128"/>
                        </a:rPr>
                        <a:t>循環器科小児科</a:t>
                      </a:r>
                      <a:endParaRPr lang="zh-TW" altLang="en-US"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葛</a:t>
                      </a:r>
                      <a:r>
                        <a:rPr lang="ja-JP" altLang="en-US" sz="700" u="none" strike="noStrike" dirty="0">
                          <a:latin typeface="ＭＳ Ｐゴシック" pitchFamily="50" charset="-128"/>
                          <a:ea typeface="ＭＳ Ｐゴシック" pitchFamily="50" charset="-128"/>
                        </a:rPr>
                        <a:t>島２丁目</a:t>
                      </a:r>
                      <a:r>
                        <a:rPr lang="en-US" altLang="ja-JP" sz="700" u="none" strike="noStrike" dirty="0">
                          <a:latin typeface="ＭＳ Ｐゴシック" pitchFamily="50" charset="-128"/>
                          <a:ea typeface="ＭＳ Ｐゴシック" pitchFamily="50" charset="-128"/>
                        </a:rPr>
                        <a:t>3-21</a:t>
                      </a:r>
                      <a:endParaRPr lang="en-US" altLang="ja-JP"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c>
                  <a:txBody>
                    <a:bodyPr/>
                    <a:lstStyle/>
                    <a:p>
                      <a:pPr algn="ctr" fontAlgn="ctr"/>
                      <a:r>
                        <a:rPr lang="en-US" altLang="ja-JP" sz="700" u="none" strike="noStrike" dirty="0">
                          <a:latin typeface="ＭＳ Ｐゴシック" pitchFamily="50" charset="-128"/>
                          <a:ea typeface="ＭＳ Ｐゴシック" pitchFamily="50" charset="-128"/>
                        </a:rPr>
                        <a:t>088-884-3161</a:t>
                      </a:r>
                      <a:endParaRPr lang="en-US" altLang="ja-JP"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r>
              <a:tr h="174139">
                <a:tc vMerge="1">
                  <a:txBody>
                    <a:bodyPr/>
                    <a:lstStyle/>
                    <a:p>
                      <a:endParaRPr kumimoji="1" lang="ja-JP" altLang="en-US"/>
                    </a:p>
                  </a:txBody>
                  <a:tcPr/>
                </a:tc>
                <a:tc>
                  <a:txBody>
                    <a:bodyPr/>
                    <a:lstStyle/>
                    <a:p>
                      <a:pPr algn="l" fontAlgn="ctr"/>
                      <a:r>
                        <a:rPr lang="ja-JP" altLang="en-US" sz="700" u="none" strike="noStrike" spc="0" dirty="0" smtClean="0">
                          <a:latin typeface="ＭＳ Ｐゴシック" pitchFamily="50" charset="-128"/>
                          <a:ea typeface="ＭＳ Ｐゴシック" pitchFamily="50" charset="-128"/>
                        </a:rPr>
                        <a:t>　青木</a:t>
                      </a:r>
                      <a:r>
                        <a:rPr lang="ja-JP" altLang="en-US" sz="700" u="none" strike="noStrike" spc="0" dirty="0">
                          <a:latin typeface="ＭＳ Ｐゴシック" pitchFamily="50" charset="-128"/>
                          <a:ea typeface="ＭＳ Ｐゴシック" pitchFamily="50" charset="-128"/>
                        </a:rPr>
                        <a:t>脳神経外科形成外科</a:t>
                      </a:r>
                      <a:endParaRPr lang="ja-JP" altLang="en-US" sz="700" b="0" i="0" u="none" strike="noStrike" spc="0" dirty="0">
                        <a:solidFill>
                          <a:srgbClr val="000000"/>
                        </a:solidFill>
                        <a:latin typeface="ＭＳ Ｐゴシック" pitchFamily="50" charset="-128"/>
                        <a:ea typeface="ＭＳ Ｐゴシック" pitchFamily="50" charset="-128"/>
                      </a:endParaRPr>
                    </a:p>
                  </a:txBody>
                  <a:tcPr marL="8198" marR="8198" marT="81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高須</a:t>
                      </a:r>
                      <a:r>
                        <a:rPr lang="ja-JP" altLang="en-US" sz="700" u="none" strike="noStrike" dirty="0">
                          <a:latin typeface="ＭＳ Ｐゴシック" pitchFamily="50" charset="-128"/>
                          <a:ea typeface="ＭＳ Ｐゴシック" pitchFamily="50" charset="-128"/>
                        </a:rPr>
                        <a:t>新町</a:t>
                      </a:r>
                      <a:r>
                        <a:rPr lang="en-US" altLang="ja-JP" sz="700" u="none" strike="noStrike" dirty="0">
                          <a:latin typeface="ＭＳ Ｐゴシック" pitchFamily="50" charset="-128"/>
                          <a:ea typeface="ＭＳ Ｐゴシック" pitchFamily="50" charset="-128"/>
                        </a:rPr>
                        <a:t>1-6-26</a:t>
                      </a:r>
                      <a:endParaRPr lang="en-US" altLang="ja-JP"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c>
                  <a:txBody>
                    <a:bodyPr/>
                    <a:lstStyle/>
                    <a:p>
                      <a:pPr algn="ctr" fontAlgn="ctr"/>
                      <a:r>
                        <a:rPr lang="en-US" altLang="ja-JP" sz="700" u="none" strike="noStrike" dirty="0">
                          <a:latin typeface="ＭＳ Ｐゴシック" pitchFamily="50" charset="-128"/>
                          <a:ea typeface="ＭＳ Ｐゴシック" pitchFamily="50" charset="-128"/>
                        </a:rPr>
                        <a:t>088-885-3600</a:t>
                      </a:r>
                      <a:endParaRPr lang="en-US" altLang="ja-JP"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r>
              <a:tr h="158029">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村上</a:t>
                      </a:r>
                      <a:r>
                        <a:rPr lang="zh-TW" altLang="en-US" sz="700" u="none" strike="noStrike" dirty="0">
                          <a:latin typeface="ＭＳ Ｐゴシック" pitchFamily="50" charset="-128"/>
                          <a:ea typeface="ＭＳ Ｐゴシック" pitchFamily="50" charset="-128"/>
                        </a:rPr>
                        <a:t>外科胃腸科</a:t>
                      </a:r>
                      <a:endParaRPr lang="zh-TW" altLang="en-US"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高須</a:t>
                      </a:r>
                      <a:r>
                        <a:rPr lang="ja-JP" altLang="en-US" sz="700" u="none" strike="noStrike" dirty="0">
                          <a:latin typeface="ＭＳ Ｐゴシック" pitchFamily="50" charset="-128"/>
                          <a:ea typeface="ＭＳ Ｐゴシック" pitchFamily="50" charset="-128"/>
                        </a:rPr>
                        <a:t>新町</a:t>
                      </a:r>
                      <a:r>
                        <a:rPr lang="en-US" altLang="ja-JP" sz="700" u="none" strike="noStrike" dirty="0">
                          <a:latin typeface="ＭＳ Ｐゴシック" pitchFamily="50" charset="-128"/>
                          <a:ea typeface="ＭＳ Ｐゴシック" pitchFamily="50" charset="-128"/>
                        </a:rPr>
                        <a:t>4-1-10</a:t>
                      </a:r>
                      <a:endParaRPr lang="en-US" altLang="ja-JP"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c>
                  <a:txBody>
                    <a:bodyPr/>
                    <a:lstStyle/>
                    <a:p>
                      <a:pPr algn="ctr" fontAlgn="ctr"/>
                      <a:r>
                        <a:rPr lang="en-US" altLang="ja-JP" sz="700" u="none" strike="noStrike" dirty="0">
                          <a:latin typeface="ＭＳ Ｐゴシック" pitchFamily="50" charset="-128"/>
                          <a:ea typeface="ＭＳ Ｐゴシック" pitchFamily="50" charset="-128"/>
                        </a:rPr>
                        <a:t>088-884-4721</a:t>
                      </a:r>
                      <a:endParaRPr lang="en-US" altLang="ja-JP"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r>
              <a:tr h="174139">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きたじま</a:t>
                      </a:r>
                      <a:r>
                        <a:rPr lang="ja-JP" altLang="en-US" sz="700" u="none" strike="noStrike" dirty="0">
                          <a:latin typeface="ＭＳ Ｐゴシック" pitchFamily="50" charset="-128"/>
                          <a:ea typeface="ＭＳ Ｐゴシック" pitchFamily="50" charset="-128"/>
                        </a:rPr>
                        <a:t>内科クリニック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高須</a:t>
                      </a:r>
                      <a:r>
                        <a:rPr lang="ja-JP" altLang="en-US" sz="700" u="none" strike="noStrike" dirty="0">
                          <a:latin typeface="ＭＳ Ｐゴシック" pitchFamily="50" charset="-128"/>
                          <a:ea typeface="ＭＳ Ｐゴシック" pitchFamily="50" charset="-128"/>
                        </a:rPr>
                        <a:t>２丁目</a:t>
                      </a:r>
                      <a:r>
                        <a:rPr lang="en-US" altLang="ja-JP" sz="700" u="none" strike="noStrike" dirty="0">
                          <a:latin typeface="ＭＳ Ｐゴシック" pitchFamily="50" charset="-128"/>
                          <a:ea typeface="ＭＳ Ｐゴシック" pitchFamily="50" charset="-128"/>
                        </a:rPr>
                        <a:t>5-22</a:t>
                      </a:r>
                      <a:endParaRPr lang="en-US" altLang="ja-JP"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c>
                  <a:txBody>
                    <a:bodyPr/>
                    <a:lstStyle/>
                    <a:p>
                      <a:pPr algn="ctr" fontAlgn="ctr"/>
                      <a:r>
                        <a:rPr lang="en-US" altLang="ja-JP" sz="700" u="none" strike="noStrike" dirty="0">
                          <a:latin typeface="ＭＳ Ｐゴシック" pitchFamily="50" charset="-128"/>
                          <a:ea typeface="ＭＳ Ｐゴシック" pitchFamily="50" charset="-128"/>
                        </a:rPr>
                        <a:t>088-878-1300</a:t>
                      </a:r>
                      <a:endParaRPr lang="en-US" altLang="ja-JP"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r>
              <a:tr h="174139">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は</a:t>
                      </a:r>
                      <a:r>
                        <a:rPr lang="ja-JP" altLang="en-US" sz="700" u="none" strike="noStrike" dirty="0">
                          <a:latin typeface="ＭＳ Ｐゴシック" pitchFamily="50" charset="-128"/>
                          <a:ea typeface="ＭＳ Ｐゴシック" pitchFamily="50" charset="-128"/>
                        </a:rPr>
                        <a:t>まだ産婦人科</a:t>
                      </a:r>
                      <a:endParaRPr lang="ja-JP" altLang="en-US"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高須</a:t>
                      </a:r>
                      <a:r>
                        <a:rPr lang="ja-JP" altLang="en-US" sz="700" u="none" strike="noStrike" dirty="0">
                          <a:latin typeface="ＭＳ Ｐゴシック" pitchFamily="50" charset="-128"/>
                          <a:ea typeface="ＭＳ Ｐゴシック" pitchFamily="50" charset="-128"/>
                        </a:rPr>
                        <a:t>３丁目</a:t>
                      </a:r>
                      <a:r>
                        <a:rPr lang="en-US" altLang="ja-JP" sz="700" u="none" strike="noStrike" dirty="0">
                          <a:latin typeface="ＭＳ Ｐゴシック" pitchFamily="50" charset="-128"/>
                          <a:ea typeface="ＭＳ Ｐゴシック" pitchFamily="50" charset="-128"/>
                        </a:rPr>
                        <a:t>1</a:t>
                      </a:r>
                      <a:r>
                        <a:rPr lang="ja-JP" altLang="en-US" sz="700" u="none" strike="noStrike" dirty="0">
                          <a:latin typeface="ＭＳ Ｐゴシック" pitchFamily="50" charset="-128"/>
                          <a:ea typeface="ＭＳ Ｐゴシック" pitchFamily="50" charset="-128"/>
                        </a:rPr>
                        <a:t>番</a:t>
                      </a:r>
                      <a:r>
                        <a:rPr lang="en-US" altLang="ja-JP" sz="700" u="none" strike="noStrike" dirty="0">
                          <a:latin typeface="ＭＳ Ｐゴシック" pitchFamily="50" charset="-128"/>
                          <a:ea typeface="ＭＳ Ｐゴシック" pitchFamily="50" charset="-128"/>
                        </a:rPr>
                        <a:t>28</a:t>
                      </a:r>
                      <a:r>
                        <a:rPr lang="ja-JP" altLang="en-US" sz="700" u="none" strike="noStrike" dirty="0">
                          <a:latin typeface="ＭＳ Ｐゴシック" pitchFamily="50" charset="-128"/>
                          <a:ea typeface="ＭＳ Ｐゴシック" pitchFamily="50" charset="-128"/>
                        </a:rPr>
                        <a:t>号</a:t>
                      </a:r>
                      <a:endParaRPr lang="ja-JP" altLang="en-US"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c>
                  <a:txBody>
                    <a:bodyPr/>
                    <a:lstStyle/>
                    <a:p>
                      <a:pPr algn="ctr" fontAlgn="ctr"/>
                      <a:r>
                        <a:rPr lang="en-US" altLang="ja-JP" sz="700" u="none" strike="noStrike" dirty="0">
                          <a:latin typeface="ＭＳ Ｐゴシック" pitchFamily="50" charset="-128"/>
                          <a:ea typeface="ＭＳ Ｐゴシック" pitchFamily="50" charset="-128"/>
                        </a:rPr>
                        <a:t>088-882-0777</a:t>
                      </a:r>
                      <a:endParaRPr lang="en-US" altLang="ja-JP"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r>
              <a:tr h="174139">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新木</a:t>
                      </a:r>
                      <a:r>
                        <a:rPr lang="ja-JP" altLang="en-US" sz="700" u="none" strike="noStrike" dirty="0">
                          <a:latin typeface="ＭＳ Ｐゴシック" pitchFamily="50" charset="-128"/>
                          <a:ea typeface="ＭＳ Ｐゴシック" pitchFamily="50" charset="-128"/>
                        </a:rPr>
                        <a:t>診療所</a:t>
                      </a:r>
                      <a:endParaRPr lang="ja-JP" altLang="en-US"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高須</a:t>
                      </a:r>
                      <a:r>
                        <a:rPr lang="ja-JP" altLang="en-US" sz="700" u="none" strike="noStrike" dirty="0">
                          <a:latin typeface="ＭＳ Ｐゴシック" pitchFamily="50" charset="-128"/>
                          <a:ea typeface="ＭＳ Ｐゴシック" pitchFamily="50" charset="-128"/>
                        </a:rPr>
                        <a:t>３丁目</a:t>
                      </a:r>
                      <a:r>
                        <a:rPr lang="en-US" altLang="ja-JP" sz="700" u="none" strike="noStrike" dirty="0">
                          <a:latin typeface="ＭＳ Ｐゴシック" pitchFamily="50" charset="-128"/>
                          <a:ea typeface="ＭＳ Ｐゴシック" pitchFamily="50" charset="-128"/>
                        </a:rPr>
                        <a:t>12</a:t>
                      </a:r>
                      <a:r>
                        <a:rPr lang="ja-JP" altLang="en-US" sz="700" u="none" strike="noStrike" dirty="0">
                          <a:latin typeface="ＭＳ Ｐゴシック" pitchFamily="50" charset="-128"/>
                          <a:ea typeface="ＭＳ Ｐゴシック" pitchFamily="50" charset="-128"/>
                        </a:rPr>
                        <a:t>番</a:t>
                      </a:r>
                      <a:r>
                        <a:rPr lang="en-US" altLang="ja-JP" sz="700" u="none" strike="noStrike" dirty="0">
                          <a:latin typeface="ＭＳ Ｐゴシック" pitchFamily="50" charset="-128"/>
                          <a:ea typeface="ＭＳ Ｐゴシック" pitchFamily="50" charset="-128"/>
                        </a:rPr>
                        <a:t>40</a:t>
                      </a:r>
                      <a:r>
                        <a:rPr lang="ja-JP" altLang="en-US" sz="700" u="none" strike="noStrike" dirty="0">
                          <a:latin typeface="ＭＳ Ｐゴシック" pitchFamily="50" charset="-128"/>
                          <a:ea typeface="ＭＳ Ｐゴシック" pitchFamily="50" charset="-128"/>
                        </a:rPr>
                        <a:t>号</a:t>
                      </a:r>
                      <a:endParaRPr lang="ja-JP" altLang="en-US"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c>
                  <a:txBody>
                    <a:bodyPr/>
                    <a:lstStyle/>
                    <a:p>
                      <a:pPr algn="ctr" fontAlgn="ctr"/>
                      <a:r>
                        <a:rPr lang="en-US" altLang="ja-JP" sz="700" u="none" strike="noStrike" dirty="0">
                          <a:latin typeface="ＭＳ Ｐゴシック" pitchFamily="50" charset="-128"/>
                          <a:ea typeface="ＭＳ Ｐゴシック" pitchFamily="50" charset="-128"/>
                        </a:rPr>
                        <a:t>088-884-5503</a:t>
                      </a:r>
                      <a:endParaRPr lang="en-US" altLang="ja-JP" sz="700" b="0" i="0" u="none" strike="noStrike" dirty="0">
                        <a:solidFill>
                          <a:srgbClr val="000000"/>
                        </a:solidFill>
                        <a:latin typeface="ＭＳ Ｐゴシック" pitchFamily="50" charset="-128"/>
                        <a:ea typeface="ＭＳ Ｐゴシック" pitchFamily="50" charset="-128"/>
                      </a:endParaRPr>
                    </a:p>
                  </a:txBody>
                  <a:tcPr marL="8198" marR="8198" marT="8198" marB="0" anchor="ctr"/>
                </a:tc>
              </a:tr>
            </a:tbl>
          </a:graphicData>
        </a:graphic>
      </p:graphicFrame>
      <p:grpSp>
        <p:nvGrpSpPr>
          <p:cNvPr id="70" name="グループ化 69"/>
          <p:cNvGrpSpPr/>
          <p:nvPr/>
        </p:nvGrpSpPr>
        <p:grpSpPr>
          <a:xfrm>
            <a:off x="260648" y="6444208"/>
            <a:ext cx="1450600" cy="2284746"/>
            <a:chOff x="260648" y="6444208"/>
            <a:chExt cx="1450600" cy="2284746"/>
          </a:xfrm>
        </p:grpSpPr>
        <p:grpSp>
          <p:nvGrpSpPr>
            <p:cNvPr id="71" name="グループ化 53"/>
            <p:cNvGrpSpPr/>
            <p:nvPr/>
          </p:nvGrpSpPr>
          <p:grpSpPr>
            <a:xfrm>
              <a:off x="260648" y="7092280"/>
              <a:ext cx="1450600" cy="1636674"/>
              <a:chOff x="159328" y="7094811"/>
              <a:chExt cx="1450600" cy="1636674"/>
            </a:xfrm>
          </p:grpSpPr>
          <p:pic>
            <p:nvPicPr>
              <p:cNvPr id="73" name="図 72" descr="koekake02.jpg"/>
              <p:cNvPicPr>
                <a:picLocks noChangeAspect="1"/>
              </p:cNvPicPr>
              <p:nvPr/>
            </p:nvPicPr>
            <p:blipFill>
              <a:blip r:embed="rId6" cstate="print"/>
              <a:stretch>
                <a:fillRect/>
              </a:stretch>
            </p:blipFill>
            <p:spPr>
              <a:xfrm>
                <a:off x="159328" y="7094811"/>
                <a:ext cx="1047986" cy="1584174"/>
              </a:xfrm>
              <a:prstGeom prst="rect">
                <a:avLst/>
              </a:prstGeom>
            </p:spPr>
          </p:pic>
          <p:sp>
            <p:nvSpPr>
              <p:cNvPr id="74" name="テキスト ボックス 73"/>
              <p:cNvSpPr txBox="1"/>
              <p:nvPr/>
            </p:nvSpPr>
            <p:spPr>
              <a:xfrm>
                <a:off x="731907" y="8392931"/>
                <a:ext cx="863613" cy="338554"/>
              </a:xfrm>
              <a:prstGeom prst="rect">
                <a:avLst/>
              </a:prstGeom>
              <a:noFill/>
            </p:spPr>
            <p:txBody>
              <a:bodyPr wrap="square" rtlCol="0">
                <a:spAutoFit/>
              </a:bodyPr>
              <a:lstStyle/>
              <a:p>
                <a:r>
                  <a:rPr kumimoji="1" lang="ja-JP" altLang="en-US" sz="400" dirty="0" smtClean="0"/>
                  <a:t>健康づくり声かけ隊長　</a:t>
                </a:r>
                <a:endParaRPr kumimoji="1" lang="en-US" altLang="ja-JP" sz="400" dirty="0" smtClean="0"/>
              </a:p>
              <a:p>
                <a:endParaRPr kumimoji="1" lang="en-US" altLang="ja-JP" sz="400" dirty="0" smtClean="0"/>
              </a:p>
              <a:p>
                <a:endParaRPr kumimoji="1" lang="en-US" altLang="ja-JP" sz="400" dirty="0" smtClean="0"/>
              </a:p>
              <a:p>
                <a:r>
                  <a:rPr kumimoji="1" lang="ja-JP" altLang="en-US" sz="400" dirty="0" smtClean="0"/>
                  <a:t>古江掛　　　　　増代</a:t>
                </a:r>
                <a:endParaRPr kumimoji="1" lang="en-US" altLang="ja-JP" sz="400" dirty="0" smtClean="0"/>
              </a:p>
            </p:txBody>
          </p:sp>
          <p:sp>
            <p:nvSpPr>
              <p:cNvPr id="75" name="テキスト ボックス 74"/>
              <p:cNvSpPr txBox="1"/>
              <p:nvPr/>
            </p:nvSpPr>
            <p:spPr>
              <a:xfrm>
                <a:off x="723116" y="8516879"/>
                <a:ext cx="777250" cy="153888"/>
              </a:xfrm>
              <a:prstGeom prst="rect">
                <a:avLst/>
              </a:prstGeom>
              <a:noFill/>
            </p:spPr>
            <p:txBody>
              <a:bodyPr wrap="square" rtlCol="0">
                <a:spAutoFit/>
              </a:bodyPr>
              <a:lstStyle/>
              <a:p>
                <a:r>
                  <a:rPr kumimoji="1" lang="ja-JP" altLang="en-US" sz="400" dirty="0" smtClean="0"/>
                  <a:t>こえかけ　　　　ますよ</a:t>
                </a:r>
                <a:endParaRPr kumimoji="1" lang="ja-JP" altLang="en-US" sz="400" dirty="0"/>
              </a:p>
            </p:txBody>
          </p:sp>
          <p:sp>
            <p:nvSpPr>
              <p:cNvPr id="76" name="テキスト ボックス 75"/>
              <p:cNvSpPr txBox="1"/>
              <p:nvPr/>
            </p:nvSpPr>
            <p:spPr>
              <a:xfrm>
                <a:off x="746315" y="7163383"/>
                <a:ext cx="863613" cy="246221"/>
              </a:xfrm>
              <a:prstGeom prst="rect">
                <a:avLst/>
              </a:prstGeom>
              <a:noFill/>
            </p:spPr>
            <p:txBody>
              <a:bodyPr wrap="square" rtlCol="0">
                <a:spAutoFit/>
              </a:bodyPr>
              <a:lstStyle/>
              <a:p>
                <a:r>
                  <a:rPr lang="ja-JP" altLang="en-US" sz="500" dirty="0" smtClean="0"/>
                  <a:t>健やか犬</a:t>
                </a:r>
                <a:endParaRPr lang="en-US" altLang="ja-JP" sz="500" dirty="0" smtClean="0"/>
              </a:p>
              <a:p>
                <a:r>
                  <a:rPr lang="ja-JP" altLang="en-US" sz="500" dirty="0" smtClean="0"/>
                  <a:t>「健犬（けんけん</a:t>
                </a:r>
                <a:r>
                  <a:rPr lang="en-US" altLang="ja-JP" sz="500" dirty="0" smtClean="0"/>
                  <a:t>)</a:t>
                </a:r>
                <a:r>
                  <a:rPr lang="ja-JP" altLang="en-US" sz="500" dirty="0" smtClean="0"/>
                  <a:t>」</a:t>
                </a:r>
                <a:endParaRPr kumimoji="1" lang="ja-JP" altLang="en-US" sz="500" dirty="0"/>
              </a:p>
            </p:txBody>
          </p:sp>
        </p:grpSp>
        <p:sp>
          <p:nvSpPr>
            <p:cNvPr id="72" name="テキスト ボックス 71"/>
            <p:cNvSpPr txBox="1"/>
            <p:nvPr/>
          </p:nvSpPr>
          <p:spPr>
            <a:xfrm>
              <a:off x="260648" y="6444208"/>
              <a:ext cx="1224136" cy="369332"/>
            </a:xfrm>
            <a:prstGeom prst="rect">
              <a:avLst/>
            </a:prstGeom>
            <a:noFill/>
          </p:spPr>
          <p:txBody>
            <a:bodyPr wrap="square" rtlCol="0">
              <a:spAutoFit/>
            </a:bodyPr>
            <a:lstStyle/>
            <a:p>
              <a:r>
                <a:rPr kumimoji="1" lang="ja-JP" altLang="en-US" sz="600" dirty="0" smtClean="0"/>
                <a:t>健診</a:t>
              </a:r>
              <a:r>
                <a:rPr lang="ja-JP" altLang="en-US" sz="600" dirty="0" smtClean="0"/>
                <a:t>費用は、医療保険者によって異なります。受診券に記載していますので、ご確認ください。</a:t>
              </a:r>
              <a:endParaRPr kumimoji="1" lang="ja-JP" altLang="en-US" sz="600" dirty="0"/>
            </a:p>
          </p:txBody>
        </p:sp>
      </p:grpSp>
      <p:sp>
        <p:nvSpPr>
          <p:cNvPr id="85" name="角丸四角形 84"/>
          <p:cNvSpPr/>
          <p:nvPr/>
        </p:nvSpPr>
        <p:spPr>
          <a:xfrm>
            <a:off x="155260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900" b="1" dirty="0" smtClean="0"/>
              <a:t>特定</a:t>
            </a:r>
            <a:r>
              <a:rPr kumimoji="1" lang="ja-JP" altLang="en-US" sz="900" b="1" dirty="0" smtClean="0"/>
              <a:t>健診の受け方</a:t>
            </a:r>
            <a:endParaRPr kumimoji="1" lang="en-US" altLang="ja-JP" sz="700" b="1" dirty="0" smtClean="0"/>
          </a:p>
        </p:txBody>
      </p:sp>
      <p:sp>
        <p:nvSpPr>
          <p:cNvPr id="86" name="テキスト ボックス 85"/>
          <p:cNvSpPr txBox="1"/>
          <p:nvPr/>
        </p:nvSpPr>
        <p:spPr>
          <a:xfrm>
            <a:off x="1456125" y="6424752"/>
            <a:ext cx="1396811" cy="2585323"/>
          </a:xfrm>
          <a:prstGeom prst="rect">
            <a:avLst/>
          </a:prstGeom>
          <a:noFill/>
        </p:spPr>
        <p:txBody>
          <a:bodyPr wrap="square" rtlCol="0">
            <a:spAutoFit/>
          </a:bodyPr>
          <a:lstStyle/>
          <a:p>
            <a:r>
              <a:rPr kumimoji="1" lang="ja-JP" altLang="en-US" sz="600" b="1" dirty="0" smtClean="0"/>
              <a:t>①健診の案内が届きます</a:t>
            </a:r>
            <a:endParaRPr kumimoji="1" lang="en-US" altLang="ja-JP" sz="600" b="1" dirty="0" smtClean="0"/>
          </a:p>
          <a:p>
            <a:r>
              <a:rPr lang="en-US" altLang="ja-JP" sz="600" dirty="0" smtClean="0"/>
              <a:t>40</a:t>
            </a:r>
            <a:r>
              <a:rPr lang="ja-JP" altLang="en-US" sz="600" dirty="0" smtClean="0"/>
              <a:t>～</a:t>
            </a:r>
            <a:r>
              <a:rPr lang="en-US" altLang="ja-JP" sz="600" dirty="0" smtClean="0"/>
              <a:t>74</a:t>
            </a:r>
            <a:r>
              <a:rPr lang="ja-JP" altLang="en-US" sz="600" dirty="0" smtClean="0"/>
              <a:t>歳の方には毎年、医療保険者（健康保険証の発行元）から健診の案内（受診券など）が送られてきます。</a:t>
            </a:r>
            <a:endParaRPr kumimoji="1" lang="en-US" altLang="ja-JP" sz="600" dirty="0" smtClean="0"/>
          </a:p>
          <a:p>
            <a:endParaRPr lang="en-US" altLang="ja-JP" sz="600" dirty="0" smtClean="0"/>
          </a:p>
          <a:p>
            <a:r>
              <a:rPr lang="ja-JP" altLang="en-US" sz="600" b="1" dirty="0" smtClean="0"/>
              <a:t>②案内の確認</a:t>
            </a:r>
            <a:endParaRPr lang="en-US" altLang="ja-JP" sz="600" b="1" dirty="0" smtClean="0"/>
          </a:p>
          <a:p>
            <a:r>
              <a:rPr lang="en-US" altLang="ja-JP" sz="600" dirty="0" smtClean="0"/>
              <a:t> </a:t>
            </a:r>
            <a:r>
              <a:rPr lang="ja-JP" altLang="en-US" sz="600" dirty="0" smtClean="0"/>
              <a:t>記載されている健診内容や受診券を確認し、案内に従って受診しましょう。</a:t>
            </a:r>
            <a:endParaRPr lang="en-US" altLang="ja-JP" sz="600" dirty="0" smtClean="0"/>
          </a:p>
          <a:p>
            <a:endParaRPr kumimoji="1" lang="en-US" altLang="ja-JP" sz="600" dirty="0" smtClean="0"/>
          </a:p>
          <a:p>
            <a:r>
              <a:rPr kumimoji="1" lang="ja-JP" altLang="en-US" sz="600" b="1" dirty="0" smtClean="0"/>
              <a:t>③特定健診の受診</a:t>
            </a:r>
            <a:endParaRPr kumimoji="1" lang="en-US" altLang="ja-JP" sz="600" b="1" dirty="0" smtClean="0"/>
          </a:p>
          <a:p>
            <a:r>
              <a:rPr lang="ja-JP" altLang="en-US" sz="600" dirty="0" smtClean="0"/>
              <a:t>メタボリックシンドロームのリスク確認に欠かせない腹囲（お腹周り）測定や血液検査などを行います。（基本の検査項目は右上に記載</a:t>
            </a:r>
            <a:r>
              <a:rPr lang="en-US" altLang="ja-JP" sz="600" dirty="0" smtClean="0"/>
              <a:t>)</a:t>
            </a:r>
          </a:p>
          <a:p>
            <a:endParaRPr kumimoji="1" lang="en-US" altLang="ja-JP" sz="600" dirty="0" smtClean="0"/>
          </a:p>
          <a:p>
            <a:r>
              <a:rPr kumimoji="1" lang="ja-JP" altLang="en-US" sz="600" b="1" dirty="0" smtClean="0"/>
              <a:t>④判定・結果通知</a:t>
            </a:r>
            <a:endParaRPr kumimoji="1" lang="en-US" altLang="ja-JP" sz="600" b="1" dirty="0" smtClean="0"/>
          </a:p>
          <a:p>
            <a:r>
              <a:rPr lang="ja-JP" altLang="en-US" sz="600" dirty="0" smtClean="0"/>
              <a:t>受診者へは、メタボリックシンドロームの判定を含む結果通知と、生活習慣病を予防するための情報が提供されます。</a:t>
            </a:r>
            <a:endParaRPr lang="en-US" altLang="ja-JP" sz="600" dirty="0" smtClean="0"/>
          </a:p>
          <a:p>
            <a:endParaRPr kumimoji="1" lang="en-US" altLang="ja-JP" sz="600" dirty="0" smtClean="0"/>
          </a:p>
          <a:p>
            <a:r>
              <a:rPr kumimoji="1" lang="ja-JP" altLang="en-US" sz="600" b="1" dirty="0" smtClean="0"/>
              <a:t>⑤特定保健指導</a:t>
            </a:r>
            <a:endParaRPr kumimoji="1" lang="en-US" altLang="ja-JP" sz="600" b="1" dirty="0" smtClean="0"/>
          </a:p>
          <a:p>
            <a:r>
              <a:rPr lang="ja-JP" altLang="en-US" sz="600" dirty="0" smtClean="0"/>
              <a:t>メタボリックシンドロームのリスクが高く、生活習慣の改善が必要な方は、医師、保健師、管理栄養士などによる専門家のサポートが受けられます。案内が届いた時には、必ず受けましょう。</a:t>
            </a:r>
            <a:endParaRPr kumimoji="1" lang="en-US" altLang="ja-JP" sz="600" dirty="0" smtClean="0"/>
          </a:p>
        </p:txBody>
      </p:sp>
      <p:grpSp>
        <p:nvGrpSpPr>
          <p:cNvPr id="46" name="グループ化 45"/>
          <p:cNvGrpSpPr/>
          <p:nvPr/>
        </p:nvGrpSpPr>
        <p:grpSpPr>
          <a:xfrm>
            <a:off x="4509120" y="6052418"/>
            <a:ext cx="2113765" cy="3059214"/>
            <a:chOff x="4509120" y="6052418"/>
            <a:chExt cx="2113765" cy="3059214"/>
          </a:xfrm>
        </p:grpSpPr>
        <p:sp>
          <p:nvSpPr>
            <p:cNvPr id="47" name="テキスト ボックス 46"/>
            <p:cNvSpPr txBox="1"/>
            <p:nvPr/>
          </p:nvSpPr>
          <p:spPr>
            <a:xfrm>
              <a:off x="4534653" y="6433115"/>
              <a:ext cx="2088232" cy="1169551"/>
            </a:xfrm>
            <a:prstGeom prst="rect">
              <a:avLst/>
            </a:prstGeom>
            <a:noFill/>
          </p:spPr>
          <p:txBody>
            <a:bodyPr wrap="square" rtlCol="0">
              <a:spAutoFit/>
            </a:bodyPr>
            <a:lstStyle/>
            <a:p>
              <a:r>
                <a:rPr kumimoji="1" lang="ja-JP" altLang="en-US" sz="700" dirty="0" smtClean="0"/>
                <a:t>健診は、病気の早期発見・早期治療はもちろんのこと、病気になる前のリスクを見つけ、発症をくい止めるためのものです。</a:t>
              </a:r>
              <a:endParaRPr kumimoji="1" lang="en-US" altLang="ja-JP" sz="700" dirty="0" smtClean="0"/>
            </a:p>
            <a:p>
              <a:r>
                <a:rPr lang="ja-JP" altLang="en-US" sz="700" dirty="0" smtClean="0"/>
                <a:t>健診結果をよく見てください。異常所見の向こうには、病気やリスクを招いている日常生活の問題点がいろいろと浮かび上がってくるはずです。健診はその問題を改善する絶好のチャンス。特に今まで検診を受けていない人やたまにしか受けていない人、また結果を活用していない人は、ぜひ積極的に受診して、健康づくりにいかしてください。</a:t>
              </a:r>
              <a:endParaRPr kumimoji="1" lang="ja-JP" altLang="en-US" sz="700" dirty="0"/>
            </a:p>
          </p:txBody>
        </p:sp>
        <p:sp>
          <p:nvSpPr>
            <p:cNvPr id="56" name="テキスト ボックス 55"/>
            <p:cNvSpPr txBox="1"/>
            <p:nvPr/>
          </p:nvSpPr>
          <p:spPr>
            <a:xfrm>
              <a:off x="4587478" y="6052418"/>
              <a:ext cx="1800200" cy="461665"/>
            </a:xfrm>
            <a:prstGeom prst="rect">
              <a:avLst/>
            </a:prstGeom>
            <a:noFill/>
          </p:spPr>
          <p:txBody>
            <a:bodyPr wrap="square" rtlCol="0">
              <a:spAutoFit/>
            </a:bodyPr>
            <a:lstStyle/>
            <a:p>
              <a:pPr algn="ctr"/>
              <a:r>
                <a:rPr kumimoji="1" lang="ja-JP" altLang="en-US" sz="1200" b="1" dirty="0" smtClean="0">
                  <a:solidFill>
                    <a:srgbClr val="FF0000"/>
                  </a:solidFill>
                </a:rPr>
                <a:t>健診を生活習慣改善の　　きっかけに！</a:t>
              </a:r>
              <a:endParaRPr kumimoji="1" lang="ja-JP" altLang="en-US" sz="1100" b="1" dirty="0">
                <a:solidFill>
                  <a:srgbClr val="FF0000"/>
                </a:solidFill>
              </a:endParaRPr>
            </a:p>
          </p:txBody>
        </p:sp>
        <p:sp>
          <p:nvSpPr>
            <p:cNvPr id="62" name="テキスト ボックス 61"/>
            <p:cNvSpPr txBox="1"/>
            <p:nvPr/>
          </p:nvSpPr>
          <p:spPr>
            <a:xfrm>
              <a:off x="4653136" y="7525470"/>
              <a:ext cx="1800200" cy="276999"/>
            </a:xfrm>
            <a:prstGeom prst="rect">
              <a:avLst/>
            </a:prstGeom>
            <a:noFill/>
          </p:spPr>
          <p:txBody>
            <a:bodyPr wrap="square" rtlCol="0">
              <a:spAutoFit/>
            </a:bodyPr>
            <a:lstStyle/>
            <a:p>
              <a:r>
                <a:rPr lang="ja-JP" altLang="en-US" sz="1200" b="1" dirty="0" smtClean="0">
                  <a:solidFill>
                    <a:srgbClr val="FF0000"/>
                  </a:solidFill>
                </a:rPr>
                <a:t>自分の健康を守るひけつ</a:t>
              </a:r>
              <a:endParaRPr kumimoji="1" lang="ja-JP" altLang="en-US" sz="1200" b="1" dirty="0">
                <a:solidFill>
                  <a:srgbClr val="FF0000"/>
                </a:solidFill>
              </a:endParaRPr>
            </a:p>
          </p:txBody>
        </p:sp>
        <p:sp>
          <p:nvSpPr>
            <p:cNvPr id="63" name="テキスト ボックス 62"/>
            <p:cNvSpPr txBox="1"/>
            <p:nvPr/>
          </p:nvSpPr>
          <p:spPr>
            <a:xfrm>
              <a:off x="4509120" y="7740352"/>
              <a:ext cx="2088232" cy="954107"/>
            </a:xfrm>
            <a:prstGeom prst="rect">
              <a:avLst/>
            </a:prstGeom>
            <a:noFill/>
          </p:spPr>
          <p:txBody>
            <a:bodyPr wrap="square" rtlCol="0">
              <a:spAutoFit/>
            </a:bodyPr>
            <a:lstStyle/>
            <a:p>
              <a:r>
                <a:rPr kumimoji="1" lang="ja-JP" altLang="en-US" sz="700" b="1" dirty="0" smtClean="0"/>
                <a:t>①年に一度はしっかり健診を受ける。</a:t>
              </a:r>
              <a:endParaRPr kumimoji="1" lang="en-US" altLang="ja-JP" sz="700" b="1" dirty="0" smtClean="0"/>
            </a:p>
            <a:p>
              <a:r>
                <a:rPr lang="ja-JP" altLang="en-US" sz="700" b="1" dirty="0" smtClean="0"/>
                <a:t>②健診結果を生活にいかす。</a:t>
              </a:r>
              <a:endParaRPr lang="en-US" altLang="ja-JP" sz="700" b="1" dirty="0" smtClean="0"/>
            </a:p>
            <a:p>
              <a:r>
                <a:rPr lang="en-US" altLang="ja-JP" sz="700" dirty="0" smtClean="0"/>
                <a:t> </a:t>
              </a:r>
              <a:r>
                <a:rPr lang="ja-JP" altLang="en-US" sz="700" dirty="0" smtClean="0"/>
                <a:t>健診を受けても、受けっぱなしでは意味がありません。結果は大切に保管し、前年と比較するなど経年的に見ていきましょう。数値が悪くなっているものがあれば、生活習慣改善に取り組むことが大切です。</a:t>
              </a:r>
              <a:endParaRPr lang="en-US" altLang="ja-JP" sz="700" dirty="0" smtClean="0"/>
            </a:p>
            <a:p>
              <a:r>
                <a:rPr kumimoji="1" lang="ja-JP" altLang="en-US" sz="700" b="1" dirty="0" smtClean="0"/>
                <a:t>③かかりつけ医をもって、自分の身体のことを相談できる環境をつくる。</a:t>
              </a:r>
              <a:endParaRPr kumimoji="1" lang="en-US" altLang="ja-JP" sz="700" b="1" dirty="0" smtClean="0"/>
            </a:p>
          </p:txBody>
        </p:sp>
        <p:pic>
          <p:nvPicPr>
            <p:cNvPr id="68" name="図 9" descr="図2.png"/>
            <p:cNvPicPr>
              <a:picLocks noChangeAspect="1"/>
            </p:cNvPicPr>
            <p:nvPr/>
          </p:nvPicPr>
          <p:blipFill>
            <a:blip r:embed="rId7" cstate="print"/>
            <a:srcRect/>
            <a:stretch>
              <a:fillRect/>
            </a:stretch>
          </p:blipFill>
          <p:spPr bwMode="auto">
            <a:xfrm>
              <a:off x="4661228" y="8656788"/>
              <a:ext cx="1803082" cy="454844"/>
            </a:xfrm>
            <a:prstGeom prst="rect">
              <a:avLst/>
            </a:prstGeom>
            <a:noFill/>
            <a:ln w="9525">
              <a:noFill/>
              <a:miter lim="800000"/>
              <a:headEnd/>
              <a:tailEnd/>
            </a:ln>
          </p:spPr>
        </p:pic>
      </p:grpSp>
      <p:sp>
        <p:nvSpPr>
          <p:cNvPr id="69" name="角丸四角形 68"/>
          <p:cNvSpPr/>
          <p:nvPr/>
        </p:nvSpPr>
        <p:spPr>
          <a:xfrm>
            <a:off x="260648" y="6156176"/>
            <a:ext cx="1185011" cy="251302"/>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900" b="1" dirty="0" smtClean="0"/>
              <a:t>健診費用について</a:t>
            </a:r>
            <a:endParaRPr lang="en-US" altLang="ja-JP" sz="700" b="1" dirty="0" smtClean="0"/>
          </a:p>
        </p:txBody>
      </p:sp>
      <p:sp>
        <p:nvSpPr>
          <p:cNvPr id="79" name="テキスト ボックス 78"/>
          <p:cNvSpPr txBox="1"/>
          <p:nvPr/>
        </p:nvSpPr>
        <p:spPr>
          <a:xfrm>
            <a:off x="2996952" y="7884368"/>
            <a:ext cx="1440160" cy="630942"/>
          </a:xfrm>
          <a:prstGeom prst="rect">
            <a:avLst/>
          </a:prstGeom>
          <a:noFill/>
        </p:spPr>
        <p:txBody>
          <a:bodyPr wrap="square" rtlCol="0">
            <a:spAutoFit/>
          </a:bodyPr>
          <a:lstStyle/>
          <a:p>
            <a:r>
              <a:rPr lang="ja-JP" altLang="en-US" sz="700" dirty="0" smtClean="0"/>
              <a:t>医療保険者とは、健康保険組合、全国健康保険協会、共済組合、市町村国民健康保険などを指します。健康保険証で加入している医療保険者を確認できます。</a:t>
            </a:r>
            <a:endParaRPr kumimoji="1" lang="ja-JP" altLang="en-US" sz="700" dirty="0"/>
          </a:p>
        </p:txBody>
      </p:sp>
      <p:graphicFrame>
        <p:nvGraphicFramePr>
          <p:cNvPr id="81" name="表 80"/>
          <p:cNvGraphicFramePr>
            <a:graphicFrameLocks noGrp="1"/>
          </p:cNvGraphicFramePr>
          <p:nvPr/>
        </p:nvGraphicFramePr>
        <p:xfrm>
          <a:off x="2929278" y="6474544"/>
          <a:ext cx="1589790" cy="1074442"/>
        </p:xfrm>
        <a:graphic>
          <a:graphicData uri="http://schemas.openxmlformats.org/drawingml/2006/table">
            <a:tbl>
              <a:tblPr firstRow="1" bandRow="1">
                <a:effectLst/>
                <a:tableStyleId>{7DF18680-E054-41AD-8BC1-D1AEF772440D}</a:tableStyleId>
              </a:tblPr>
              <a:tblGrid>
                <a:gridCol w="451730"/>
                <a:gridCol w="1138060"/>
              </a:tblGrid>
              <a:tr h="216024">
                <a:tc>
                  <a:txBody>
                    <a:bodyPr/>
                    <a:lstStyle/>
                    <a:p>
                      <a:pPr algn="l"/>
                      <a:r>
                        <a:rPr kumimoji="1" lang="ja-JP" altLang="en-US" sz="600" b="1" baseline="0" dirty="0" smtClean="0">
                          <a:solidFill>
                            <a:schemeClr val="tx1"/>
                          </a:solidFill>
                          <a:latin typeface="+mn-ea"/>
                          <a:ea typeface="+mn-ea"/>
                        </a:rPr>
                        <a:t>診察など</a:t>
                      </a:r>
                      <a:endParaRPr kumimoji="1" lang="en-US" altLang="ja-JP" sz="5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問診、身体計測（身長・体重・</a:t>
                      </a:r>
                      <a:r>
                        <a:rPr kumimoji="1" lang="en-US" altLang="ja-JP" sz="600" b="1" baseline="0" dirty="0" smtClean="0">
                          <a:solidFill>
                            <a:schemeClr val="tx1"/>
                          </a:solidFill>
                          <a:latin typeface="+mn-ea"/>
                          <a:ea typeface="+mn-ea"/>
                        </a:rPr>
                        <a:t>BMI</a:t>
                      </a:r>
                      <a:r>
                        <a:rPr kumimoji="1" lang="ja-JP" altLang="en-US" sz="600" b="1" baseline="0" dirty="0" smtClean="0">
                          <a:solidFill>
                            <a:schemeClr val="tx1"/>
                          </a:solidFill>
                          <a:latin typeface="+mn-ea"/>
                          <a:ea typeface="+mn-ea"/>
                        </a:rPr>
                        <a:t>・腹囲）、診察、血圧</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24">
                <a:tc>
                  <a:txBody>
                    <a:bodyPr/>
                    <a:lstStyle/>
                    <a:p>
                      <a:pPr algn="l"/>
                      <a:r>
                        <a:rPr kumimoji="1" lang="ja-JP" altLang="en-US" sz="600" b="1" baseline="0" dirty="0" smtClean="0">
                          <a:solidFill>
                            <a:schemeClr val="tx1"/>
                          </a:solidFill>
                          <a:latin typeface="+mn-ea"/>
                          <a:ea typeface="+mn-ea"/>
                        </a:rPr>
                        <a:t>脂質</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中性脂肪、</a:t>
                      </a:r>
                      <a:r>
                        <a:rPr kumimoji="1" lang="en-US" altLang="ja-JP" sz="600" b="1" baseline="0" dirty="0" smtClean="0">
                          <a:solidFill>
                            <a:schemeClr val="tx1"/>
                          </a:solidFill>
                          <a:latin typeface="+mn-ea"/>
                          <a:ea typeface="+mn-ea"/>
                        </a:rPr>
                        <a:t>HDL</a:t>
                      </a:r>
                      <a:r>
                        <a:rPr kumimoji="1" lang="ja-JP" altLang="en-US" sz="600" b="1" baseline="0" dirty="0" smtClean="0">
                          <a:solidFill>
                            <a:schemeClr val="tx1"/>
                          </a:solidFill>
                          <a:latin typeface="+mn-ea"/>
                          <a:ea typeface="+mn-ea"/>
                        </a:rPr>
                        <a:t>コレステロール、</a:t>
                      </a:r>
                      <a:r>
                        <a:rPr kumimoji="1" lang="en-US" altLang="ja-JP" sz="600" b="1" baseline="0" dirty="0" smtClean="0">
                          <a:solidFill>
                            <a:schemeClr val="tx1"/>
                          </a:solidFill>
                          <a:latin typeface="+mn-ea"/>
                          <a:ea typeface="+mn-ea"/>
                        </a:rPr>
                        <a:t>LDL</a:t>
                      </a:r>
                      <a:r>
                        <a:rPr kumimoji="1" lang="ja-JP" altLang="en-US" sz="600" b="1" baseline="0" dirty="0" smtClean="0">
                          <a:solidFill>
                            <a:schemeClr val="tx1"/>
                          </a:solidFill>
                          <a:latin typeface="+mn-ea"/>
                          <a:ea typeface="+mn-ea"/>
                        </a:rPr>
                        <a:t>コレステロール</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9218">
                <a:tc>
                  <a:txBody>
                    <a:bodyPr/>
                    <a:lstStyle/>
                    <a:p>
                      <a:pPr algn="l"/>
                      <a:r>
                        <a:rPr kumimoji="1" lang="ja-JP" altLang="en-US" sz="600" b="1" baseline="0" dirty="0" smtClean="0">
                          <a:solidFill>
                            <a:schemeClr val="tx1"/>
                          </a:solidFill>
                          <a:latin typeface="+mn-ea"/>
                          <a:ea typeface="+mn-ea"/>
                        </a:rPr>
                        <a:t>代謝系</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空腹時血糖または</a:t>
                      </a:r>
                      <a:endParaRPr kumimoji="1" lang="en-US" altLang="ja-JP" sz="600" b="1" baseline="0" dirty="0" smtClean="0">
                        <a:solidFill>
                          <a:schemeClr val="tx1"/>
                        </a:solidFill>
                        <a:latin typeface="+mn-ea"/>
                        <a:ea typeface="+mn-ea"/>
                      </a:endParaRPr>
                    </a:p>
                    <a:p>
                      <a:r>
                        <a:rPr kumimoji="1" lang="ja-JP" altLang="en-US" sz="600" b="1" baseline="0" dirty="0" smtClean="0">
                          <a:solidFill>
                            <a:schemeClr val="tx1"/>
                          </a:solidFill>
                          <a:latin typeface="+mn-ea"/>
                          <a:ea typeface="+mn-ea"/>
                        </a:rPr>
                        <a:t>ヘモグロビン</a:t>
                      </a:r>
                      <a:r>
                        <a:rPr kumimoji="1" lang="en-US" altLang="ja-JP" sz="600" b="1" baseline="0" dirty="0" smtClean="0">
                          <a:solidFill>
                            <a:schemeClr val="tx1"/>
                          </a:solidFill>
                          <a:latin typeface="+mn-ea"/>
                          <a:ea typeface="+mn-ea"/>
                        </a:rPr>
                        <a:t>A1c</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baseline="0" dirty="0" smtClean="0">
                          <a:solidFill>
                            <a:schemeClr val="tx1"/>
                          </a:solidFill>
                          <a:latin typeface="+mn-ea"/>
                          <a:ea typeface="+mn-ea"/>
                        </a:rPr>
                        <a:t>肝機能</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600" b="1" baseline="0" dirty="0" smtClean="0">
                          <a:solidFill>
                            <a:schemeClr val="tx1"/>
                          </a:solidFill>
                          <a:latin typeface="+mn-ea"/>
                          <a:ea typeface="+mn-ea"/>
                        </a:rPr>
                        <a:t>AST(GOT)</a:t>
                      </a:r>
                      <a:r>
                        <a:rPr kumimoji="1" lang="ja-JP" altLang="en-US" sz="600" b="1" baseline="0" dirty="0" err="1" smtClean="0">
                          <a:solidFill>
                            <a:schemeClr val="tx1"/>
                          </a:solidFill>
                          <a:latin typeface="+mn-ea"/>
                          <a:ea typeface="+mn-ea"/>
                        </a:rPr>
                        <a:t>、</a:t>
                      </a:r>
                      <a:r>
                        <a:rPr kumimoji="1" lang="en-US" altLang="ja-JP" sz="600" b="1" baseline="0" dirty="0" smtClean="0">
                          <a:solidFill>
                            <a:schemeClr val="tx1"/>
                          </a:solidFill>
                          <a:latin typeface="+mn-ea"/>
                          <a:ea typeface="+mn-ea"/>
                        </a:rPr>
                        <a:t>ALT</a:t>
                      </a:r>
                      <a:r>
                        <a:rPr kumimoji="1" lang="ja-JP" altLang="en-US" sz="600" b="1" baseline="0" dirty="0" smtClean="0">
                          <a:solidFill>
                            <a:schemeClr val="tx1"/>
                          </a:solidFill>
                          <a:latin typeface="+mn-ea"/>
                          <a:ea typeface="+mn-ea"/>
                        </a:rPr>
                        <a:t>（</a:t>
                      </a:r>
                      <a:r>
                        <a:rPr kumimoji="1" lang="en-US" altLang="ja-JP" sz="600" b="1" baseline="0" dirty="0" smtClean="0">
                          <a:solidFill>
                            <a:schemeClr val="tx1"/>
                          </a:solidFill>
                          <a:latin typeface="+mn-ea"/>
                          <a:ea typeface="+mn-ea"/>
                        </a:rPr>
                        <a:t>GPT)</a:t>
                      </a:r>
                      <a:r>
                        <a:rPr kumimoji="1" lang="ja-JP" altLang="en-US" sz="600" b="1" baseline="0" dirty="0" err="1" smtClean="0">
                          <a:solidFill>
                            <a:schemeClr val="tx1"/>
                          </a:solidFill>
                          <a:latin typeface="+mn-ea"/>
                          <a:ea typeface="+mn-ea"/>
                        </a:rPr>
                        <a:t>、</a:t>
                      </a:r>
                      <a:endParaRPr kumimoji="1" lang="en-US" altLang="ja-JP" sz="600" b="1" baseline="0" dirty="0" smtClean="0">
                        <a:solidFill>
                          <a:schemeClr val="tx1"/>
                        </a:solidFill>
                        <a:latin typeface="+mn-ea"/>
                        <a:ea typeface="+mn-ea"/>
                      </a:endParaRPr>
                    </a:p>
                    <a:p>
                      <a:r>
                        <a:rPr kumimoji="1" lang="en-US" altLang="ja-JP" sz="600" b="1" baseline="0" dirty="0" smtClean="0">
                          <a:solidFill>
                            <a:schemeClr val="tx1"/>
                          </a:solidFill>
                          <a:latin typeface="+mn-ea"/>
                          <a:ea typeface="+mn-ea"/>
                        </a:rPr>
                        <a:t>γ</a:t>
                      </a:r>
                      <a:r>
                        <a:rPr kumimoji="1" lang="ja-JP" altLang="en-US" sz="600" b="1" baseline="0" dirty="0" err="1" smtClean="0">
                          <a:solidFill>
                            <a:schemeClr val="tx1"/>
                          </a:solidFill>
                          <a:latin typeface="+mn-ea"/>
                          <a:ea typeface="+mn-ea"/>
                        </a:rPr>
                        <a:t>ｰ</a:t>
                      </a:r>
                      <a:r>
                        <a:rPr kumimoji="1" lang="en-US" altLang="ja-JP" sz="600" b="1" baseline="0" dirty="0" smtClean="0">
                          <a:solidFill>
                            <a:schemeClr val="tx1"/>
                          </a:solidFill>
                          <a:latin typeface="+mn-ea"/>
                          <a:ea typeface="+mn-ea"/>
                        </a:rPr>
                        <a:t>GT(γ-GTP</a:t>
                      </a:r>
                      <a:r>
                        <a:rPr kumimoji="1" lang="ja-JP" altLang="en-US" sz="600" b="1" baseline="0" dirty="0" smtClean="0">
                          <a:solidFill>
                            <a:schemeClr val="tx1"/>
                          </a:solidFill>
                          <a:latin typeface="+mn-ea"/>
                          <a:ea typeface="+mn-ea"/>
                        </a:rPr>
                        <a:t>）</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spc="-150" baseline="0" dirty="0" smtClean="0">
                          <a:solidFill>
                            <a:schemeClr val="tx1"/>
                          </a:solidFill>
                          <a:latin typeface="+mn-ea"/>
                          <a:ea typeface="+mn-ea"/>
                        </a:rPr>
                        <a:t>尿　・　腎機能</a:t>
                      </a:r>
                      <a:endParaRPr kumimoji="1" lang="ja-JP" altLang="en-US" sz="600" b="1" spc="-150"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尿たんぱく、尿糖</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2" name="角丸四角形 81"/>
          <p:cNvSpPr/>
          <p:nvPr/>
        </p:nvSpPr>
        <p:spPr>
          <a:xfrm>
            <a:off x="3018021" y="7638847"/>
            <a:ext cx="1368152" cy="25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t>実施主体は医療保険者</a:t>
            </a:r>
            <a:endParaRPr kumimoji="1" lang="en-US" altLang="ja-JP" sz="800" b="1" dirty="0" smtClean="0"/>
          </a:p>
        </p:txBody>
      </p:sp>
      <p:grpSp>
        <p:nvGrpSpPr>
          <p:cNvPr id="54" name="グループ化 53"/>
          <p:cNvGrpSpPr/>
          <p:nvPr/>
        </p:nvGrpSpPr>
        <p:grpSpPr>
          <a:xfrm>
            <a:off x="-184448" y="1108224"/>
            <a:ext cx="3528392" cy="1482452"/>
            <a:chOff x="-204319" y="1043608"/>
            <a:chExt cx="3528392" cy="1283223"/>
          </a:xfrm>
        </p:grpSpPr>
        <p:sp>
          <p:nvSpPr>
            <p:cNvPr id="55" name="テキスト ボックス 54"/>
            <p:cNvSpPr txBox="1"/>
            <p:nvPr/>
          </p:nvSpPr>
          <p:spPr>
            <a:xfrm>
              <a:off x="-171400" y="1043608"/>
              <a:ext cx="3456384" cy="648072"/>
            </a:xfrm>
            <a:prstGeom prst="rect">
              <a:avLst/>
            </a:prstGeom>
            <a:noFill/>
          </p:spPr>
          <p:txBody>
            <a:bodyPr vert="horz" wrap="square" lIns="91440" tIns="45720" rIns="91440" bIns="45720" rtlCol="0">
              <a:norm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800" b="0" i="0" u="none" strike="noStrike" kern="1200" cap="none" spc="0" normalizeH="0" noProof="0" dirty="0" smtClean="0">
                  <a:ln>
                    <a:noFill/>
                  </a:ln>
                  <a:solidFill>
                    <a:schemeClr val="tx1"/>
                  </a:solidFill>
                  <a:effectLst/>
                  <a:uLnTx/>
                  <a:uFillTx/>
                  <a:latin typeface="+mn-lt"/>
                  <a:ea typeface="+mn-ea"/>
                  <a:cs typeface="+mn-cs"/>
                </a:rPr>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医療機関一覧表の医療機関へ事前にお申し込みのうえ、特定健診受診券、健康保険証、問診票等を持参して受診してください。</a:t>
              </a:r>
              <a:r>
                <a:rPr lang="en-US" altLang="ja-JP" sz="800" dirty="0" smtClean="0"/>
                <a:t>   </a:t>
              </a:r>
              <a:r>
                <a:rPr lang="ja-JP" altLang="en-US" sz="800" dirty="0" smtClean="0"/>
                <a:t> </a:t>
              </a:r>
              <a:r>
                <a:rPr lang="en-US" altLang="ja-JP" sz="800" dirty="0" smtClean="0"/>
                <a:t> </a:t>
              </a: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7" name="テキスト ボックス 76"/>
            <p:cNvSpPr txBox="1"/>
            <p:nvPr/>
          </p:nvSpPr>
          <p:spPr>
            <a:xfrm>
              <a:off x="-204319" y="1678759"/>
              <a:ext cx="3528392" cy="648072"/>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en-US" altLang="ja-JP" sz="800" dirty="0" smtClean="0"/>
                <a:t>        </a:t>
              </a:r>
              <a:r>
                <a:rPr lang="ja-JP" altLang="en-US" sz="800" dirty="0" smtClean="0"/>
                <a:t>　     　　　</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lang="en-US" altLang="ja-JP" sz="800" dirty="0" smtClean="0"/>
                <a:t> </a:t>
              </a:r>
              <a:r>
                <a:rPr lang="ja-JP" altLang="en-US" sz="800" dirty="0" smtClean="0"/>
                <a:t>医療機関一覧表の医療機関に通院中の方は、通常の診察を行う際に特定健診を同時に実施することが可能な場合がありますので、ご希望の場合は事前に医療機関へご相談ください。</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8" name="テキスト ボックス 77"/>
            <p:cNvSpPr txBox="1"/>
            <p:nvPr/>
          </p:nvSpPr>
          <p:spPr>
            <a:xfrm>
              <a:off x="-13542" y="1645490"/>
              <a:ext cx="3096344" cy="360040"/>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lang="ja-JP" altLang="en-US" sz="1200" b="1" dirty="0" smtClean="0">
                  <a:solidFill>
                    <a:srgbClr val="FF0000"/>
                  </a:solidFill>
                </a:rPr>
                <a:t>通院中の方も特定健診の対象です</a:t>
              </a:r>
              <a:r>
                <a:rPr lang="ja-JP" altLang="en-US" sz="800" dirty="0" smtClean="0"/>
                <a:t>　</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lang="ja-JP" altLang="en-US" sz="800" dirty="0" smtClean="0"/>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3" name="テキスト ボックス 82"/>
            <p:cNvSpPr txBox="1"/>
            <p:nvPr/>
          </p:nvSpPr>
          <p:spPr>
            <a:xfrm>
              <a:off x="-167181" y="1062808"/>
              <a:ext cx="3456384" cy="648072"/>
            </a:xfrm>
            <a:prstGeom prst="rect">
              <a:avLst/>
            </a:prstGeom>
            <a:noFill/>
          </p:spPr>
          <p:txBody>
            <a:bodyPr vert="horz" wrap="square" lIns="91440" tIns="45720" rIns="91440" bIns="45720" rtlCol="0">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800" b="0" i="0" u="none" strike="noStrike" kern="1200" cap="none" spc="0" normalizeH="0" noProof="0" dirty="0" smtClean="0">
                  <a:ln>
                    <a:noFill/>
                  </a:ln>
                  <a:solidFill>
                    <a:schemeClr val="tx1"/>
                  </a:solidFill>
                  <a:effectLst/>
                  <a:uLnTx/>
                  <a:uFillTx/>
                  <a:latin typeface="+mn-lt"/>
                  <a:ea typeface="+mn-ea"/>
                  <a:cs typeface="+mn-cs"/>
                </a:rPr>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医療機関での受診に際しては、予約等が必要な場合がありますので、必ず事前に電話などでお問い合わせください。             </a:t>
              </a:r>
              <a:endParaRPr kumimoji="1" lang="en-US" altLang="ja-JP" sz="800" b="0" i="0" u="none" strike="noStrike" kern="1200" cap="none" spc="0" normalizeH="0" baseline="0" noProof="0" dirty="0" smtClean="0">
                <a:ln>
                  <a:noFill/>
                </a:ln>
                <a:solidFill>
                  <a:schemeClr val="tx1"/>
                </a:solidFill>
                <a:effectLst/>
                <a:uLnTx/>
                <a:uFillTx/>
                <a:latin typeface="+mn-lt"/>
                <a:ea typeface="+mn-ea"/>
                <a:cs typeface="+mn-cs"/>
              </a:endParaRPr>
            </a:p>
          </p:txBody>
        </p:sp>
      </p:grpSp>
      <p:sp>
        <p:nvSpPr>
          <p:cNvPr id="65" name="テキスト ボックス 64"/>
          <p:cNvSpPr txBox="1"/>
          <p:nvPr/>
        </p:nvSpPr>
        <p:spPr>
          <a:xfrm>
            <a:off x="2924944" y="8505357"/>
            <a:ext cx="1584176" cy="507831"/>
          </a:xfrm>
          <a:prstGeom prst="rect">
            <a:avLst/>
          </a:prstGeom>
          <a:noFill/>
          <a:ln>
            <a:solidFill>
              <a:srgbClr val="FF0000"/>
            </a:solidFill>
          </a:ln>
        </p:spPr>
        <p:txBody>
          <a:bodyPr wrap="square" rtlCol="0" anchor="t" anchorCtr="1">
            <a:spAutoFit/>
          </a:bodyPr>
          <a:lstStyle/>
          <a:p>
            <a:pPr algn="ctr"/>
            <a:r>
              <a:rPr kumimoji="1" lang="ja-JP" altLang="en-US" sz="900" dirty="0" smtClean="0">
                <a:solidFill>
                  <a:srgbClr val="FF0000"/>
                </a:solidFill>
              </a:rPr>
              <a:t>受診券の発行等についは、</a:t>
            </a:r>
            <a:endParaRPr kumimoji="1" lang="en-US" altLang="ja-JP" sz="900" dirty="0" smtClean="0">
              <a:solidFill>
                <a:srgbClr val="FF0000"/>
              </a:solidFill>
            </a:endParaRPr>
          </a:p>
          <a:p>
            <a:pPr algn="ctr"/>
            <a:r>
              <a:rPr kumimoji="1" lang="ja-JP" altLang="en-US" sz="900" dirty="0" smtClean="0">
                <a:solidFill>
                  <a:srgbClr val="FF0000"/>
                </a:solidFill>
              </a:rPr>
              <a:t>　加入する医療保険者に</a:t>
            </a:r>
            <a:endParaRPr kumimoji="1" lang="en-US" altLang="ja-JP" sz="900" dirty="0" smtClean="0">
              <a:solidFill>
                <a:srgbClr val="FF0000"/>
              </a:solidFill>
            </a:endParaRPr>
          </a:p>
          <a:p>
            <a:pPr algn="ctr"/>
            <a:r>
              <a:rPr kumimoji="1" lang="ja-JP" altLang="en-US" sz="900" dirty="0" smtClean="0">
                <a:solidFill>
                  <a:srgbClr val="FF0000"/>
                </a:solidFill>
              </a:rPr>
              <a:t>　お問い合わせください。</a:t>
            </a:r>
            <a:endParaRPr kumimoji="1" lang="en-US" altLang="ja-JP" sz="1200" dirty="0" smtClean="0">
              <a:solidFill>
                <a:srgbClr val="FF0000"/>
              </a:solidFill>
              <a:latin typeface="+mn-ea"/>
            </a:endParaRPr>
          </a:p>
        </p:txBody>
      </p:sp>
      <p:sp>
        <p:nvSpPr>
          <p:cNvPr id="53" name="テキスト ボックス 52"/>
          <p:cNvSpPr txBox="1"/>
          <p:nvPr/>
        </p:nvSpPr>
        <p:spPr>
          <a:xfrm>
            <a:off x="1436353" y="389219"/>
            <a:ext cx="1831590" cy="707886"/>
          </a:xfrm>
          <a:prstGeom prst="rect">
            <a:avLst/>
          </a:prstGeom>
          <a:noFill/>
          <a:ln>
            <a:noFill/>
          </a:ln>
        </p:spPr>
        <p:txBody>
          <a:bodyPr wrap="square" rtlCol="0" anchor="t" anchorCtr="1">
            <a:spAutoFit/>
          </a:bodyPr>
          <a:lstStyle/>
          <a:p>
            <a:r>
              <a:rPr kumimoji="1" lang="ja-JP" altLang="en-US" sz="800" dirty="0" smtClean="0"/>
              <a:t>最新の実施機関については、国保連合会ホームページ</a:t>
            </a:r>
            <a:r>
              <a:rPr lang="en-US" altLang="ja-JP" sz="800" dirty="0">
                <a:hlinkClick r:id="rId8"/>
              </a:rPr>
              <a:t>http://</a:t>
            </a:r>
            <a:r>
              <a:rPr lang="en-US" altLang="ja-JP" sz="800" dirty="0" smtClean="0">
                <a:hlinkClick r:id="rId8"/>
              </a:rPr>
              <a:t>www.kochi-kokuhoren.or.jp/kyogikai/ky02.htm</a:t>
            </a:r>
            <a:r>
              <a:rPr lang="ja-JP" altLang="en-US" sz="800" dirty="0" smtClean="0"/>
              <a:t>の表中にある実施機関一覧をご参照ください。</a:t>
            </a:r>
            <a:endParaRPr kumimoji="1" lang="ja-JP" altLang="en-US" sz="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 name="コンテンツ プレースホルダ 66" descr="安芸地域.png"/>
          <p:cNvPicPr>
            <a:picLocks noGrp="1" noChangeAspect="1"/>
          </p:cNvPicPr>
          <p:nvPr>
            <p:ph sz="half" idx="1"/>
          </p:nvPr>
        </p:nvPicPr>
        <p:blipFill>
          <a:blip r:embed="rId3" cstate="print"/>
          <a:stretch>
            <a:fillRect/>
          </a:stretch>
        </p:blipFill>
        <p:spPr>
          <a:xfrm>
            <a:off x="332656" y="1907704"/>
            <a:ext cx="1317363" cy="1065600"/>
          </a:xfrm>
          <a:scene3d>
            <a:camera prst="orthographicFront">
              <a:rot lat="0" lon="0" rev="20699999"/>
            </a:camera>
            <a:lightRig rig="threePt" dir="t"/>
          </a:scene3d>
        </p:spPr>
      </p:pic>
      <p:sp>
        <p:nvSpPr>
          <p:cNvPr id="38" name="角丸四角形 37"/>
          <p:cNvSpPr/>
          <p:nvPr/>
        </p:nvSpPr>
        <p:spPr>
          <a:xfrm>
            <a:off x="0" y="0"/>
            <a:ext cx="6858000" cy="6084168"/>
          </a:xfrm>
          <a:prstGeom prst="roundRect">
            <a:avLst>
              <a:gd name="adj" fmla="val 4392"/>
            </a:avLst>
          </a:prstGeom>
          <a:solidFill>
            <a:srgbClr val="FFC000">
              <a:alpha val="33000"/>
            </a:srgbClr>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60" name="グループ化 59"/>
          <p:cNvGrpSpPr/>
          <p:nvPr/>
        </p:nvGrpSpPr>
        <p:grpSpPr>
          <a:xfrm>
            <a:off x="260648" y="6444208"/>
            <a:ext cx="1450600" cy="2284746"/>
            <a:chOff x="260648" y="6444208"/>
            <a:chExt cx="1450600" cy="2284746"/>
          </a:xfrm>
        </p:grpSpPr>
        <p:grpSp>
          <p:nvGrpSpPr>
            <p:cNvPr id="54" name="グループ化 53"/>
            <p:cNvGrpSpPr/>
            <p:nvPr/>
          </p:nvGrpSpPr>
          <p:grpSpPr>
            <a:xfrm>
              <a:off x="260648" y="7092280"/>
              <a:ext cx="1450600" cy="1636674"/>
              <a:chOff x="159328" y="7094811"/>
              <a:chExt cx="1450600" cy="1636674"/>
            </a:xfrm>
          </p:grpSpPr>
          <p:pic>
            <p:nvPicPr>
              <p:cNvPr id="48" name="図 47" descr="koekake02.jpg"/>
              <p:cNvPicPr>
                <a:picLocks noChangeAspect="1"/>
              </p:cNvPicPr>
              <p:nvPr/>
            </p:nvPicPr>
            <p:blipFill>
              <a:blip r:embed="rId4" cstate="print"/>
              <a:stretch>
                <a:fillRect/>
              </a:stretch>
            </p:blipFill>
            <p:spPr>
              <a:xfrm>
                <a:off x="159328" y="7094811"/>
                <a:ext cx="1047986" cy="1584174"/>
              </a:xfrm>
              <a:prstGeom prst="rect">
                <a:avLst/>
              </a:prstGeom>
            </p:spPr>
          </p:pic>
          <p:sp>
            <p:nvSpPr>
              <p:cNvPr id="44" name="テキスト ボックス 43"/>
              <p:cNvSpPr txBox="1"/>
              <p:nvPr/>
            </p:nvSpPr>
            <p:spPr>
              <a:xfrm>
                <a:off x="731907" y="8392931"/>
                <a:ext cx="863613" cy="338554"/>
              </a:xfrm>
              <a:prstGeom prst="rect">
                <a:avLst/>
              </a:prstGeom>
              <a:noFill/>
            </p:spPr>
            <p:txBody>
              <a:bodyPr wrap="square" rtlCol="0">
                <a:spAutoFit/>
              </a:bodyPr>
              <a:lstStyle/>
              <a:p>
                <a:r>
                  <a:rPr kumimoji="1" lang="ja-JP" altLang="en-US" sz="400" dirty="0" smtClean="0"/>
                  <a:t>健康づくり声かけ隊長　</a:t>
                </a:r>
                <a:endParaRPr kumimoji="1" lang="en-US" altLang="ja-JP" sz="400" dirty="0" smtClean="0"/>
              </a:p>
              <a:p>
                <a:endParaRPr kumimoji="1" lang="en-US" altLang="ja-JP" sz="400" dirty="0" smtClean="0"/>
              </a:p>
              <a:p>
                <a:endParaRPr kumimoji="1" lang="en-US" altLang="ja-JP" sz="400" dirty="0" smtClean="0"/>
              </a:p>
              <a:p>
                <a:r>
                  <a:rPr kumimoji="1" lang="ja-JP" altLang="en-US" sz="400" dirty="0" smtClean="0"/>
                  <a:t>古江掛　　　　　増代</a:t>
                </a:r>
                <a:endParaRPr kumimoji="1" lang="en-US" altLang="ja-JP" sz="400" dirty="0" smtClean="0"/>
              </a:p>
            </p:txBody>
          </p:sp>
          <p:sp>
            <p:nvSpPr>
              <p:cNvPr id="45" name="テキスト ボックス 44"/>
              <p:cNvSpPr txBox="1"/>
              <p:nvPr/>
            </p:nvSpPr>
            <p:spPr>
              <a:xfrm>
                <a:off x="723116" y="8516879"/>
                <a:ext cx="777250" cy="153888"/>
              </a:xfrm>
              <a:prstGeom prst="rect">
                <a:avLst/>
              </a:prstGeom>
              <a:noFill/>
            </p:spPr>
            <p:txBody>
              <a:bodyPr wrap="square" rtlCol="0">
                <a:spAutoFit/>
              </a:bodyPr>
              <a:lstStyle/>
              <a:p>
                <a:r>
                  <a:rPr kumimoji="1" lang="ja-JP" altLang="en-US" sz="400" dirty="0" smtClean="0"/>
                  <a:t>こえかけ　　　　ますよ</a:t>
                </a:r>
                <a:endParaRPr kumimoji="1" lang="ja-JP" altLang="en-US" sz="400" dirty="0"/>
              </a:p>
            </p:txBody>
          </p:sp>
          <p:sp>
            <p:nvSpPr>
              <p:cNvPr id="49" name="テキスト ボックス 48"/>
              <p:cNvSpPr txBox="1"/>
              <p:nvPr/>
            </p:nvSpPr>
            <p:spPr>
              <a:xfrm>
                <a:off x="746315" y="7163383"/>
                <a:ext cx="863613" cy="246221"/>
              </a:xfrm>
              <a:prstGeom prst="rect">
                <a:avLst/>
              </a:prstGeom>
              <a:noFill/>
            </p:spPr>
            <p:txBody>
              <a:bodyPr wrap="square" rtlCol="0">
                <a:spAutoFit/>
              </a:bodyPr>
              <a:lstStyle/>
              <a:p>
                <a:r>
                  <a:rPr lang="ja-JP" altLang="en-US" sz="500" dirty="0" smtClean="0"/>
                  <a:t>健やか犬</a:t>
                </a:r>
                <a:endParaRPr lang="en-US" altLang="ja-JP" sz="500" dirty="0" smtClean="0"/>
              </a:p>
              <a:p>
                <a:r>
                  <a:rPr lang="ja-JP" altLang="en-US" sz="500" dirty="0" smtClean="0"/>
                  <a:t>「健犬（けんけん</a:t>
                </a:r>
                <a:r>
                  <a:rPr lang="en-US" altLang="ja-JP" sz="500" dirty="0" smtClean="0"/>
                  <a:t>)</a:t>
                </a:r>
                <a:r>
                  <a:rPr lang="ja-JP" altLang="en-US" sz="500" dirty="0" smtClean="0"/>
                  <a:t>」</a:t>
                </a:r>
                <a:endParaRPr kumimoji="1" lang="ja-JP" altLang="en-US" sz="500" dirty="0"/>
              </a:p>
            </p:txBody>
          </p:sp>
        </p:grpSp>
        <p:sp>
          <p:nvSpPr>
            <p:cNvPr id="31" name="テキスト ボックス 30"/>
            <p:cNvSpPr txBox="1"/>
            <p:nvPr/>
          </p:nvSpPr>
          <p:spPr>
            <a:xfrm>
              <a:off x="260648" y="6444208"/>
              <a:ext cx="1224136" cy="369332"/>
            </a:xfrm>
            <a:prstGeom prst="rect">
              <a:avLst/>
            </a:prstGeom>
            <a:noFill/>
          </p:spPr>
          <p:txBody>
            <a:bodyPr wrap="square" rtlCol="0">
              <a:spAutoFit/>
            </a:bodyPr>
            <a:lstStyle/>
            <a:p>
              <a:r>
                <a:rPr kumimoji="1" lang="ja-JP" altLang="en-US" sz="600" dirty="0" smtClean="0"/>
                <a:t>健診</a:t>
              </a:r>
              <a:r>
                <a:rPr lang="ja-JP" altLang="en-US" sz="600" dirty="0" smtClean="0"/>
                <a:t>費用は、医療保険者によって異なります。受診券に記載していますので、ご確認ください。</a:t>
              </a:r>
              <a:endParaRPr kumimoji="1" lang="ja-JP" altLang="en-US" sz="600" dirty="0"/>
            </a:p>
          </p:txBody>
        </p:sp>
      </p:grpSp>
      <p:graphicFrame>
        <p:nvGraphicFramePr>
          <p:cNvPr id="33" name="コンテンツ プレースホルダ 32"/>
          <p:cNvGraphicFramePr>
            <a:graphicFrameLocks noGrp="1"/>
          </p:cNvGraphicFramePr>
          <p:nvPr>
            <p:ph sz="half" idx="2"/>
          </p:nvPr>
        </p:nvGraphicFramePr>
        <p:xfrm>
          <a:off x="1932732" y="179510"/>
          <a:ext cx="4751835" cy="1337820"/>
        </p:xfrm>
        <a:graphic>
          <a:graphicData uri="http://schemas.openxmlformats.org/drawingml/2006/table">
            <a:tbl>
              <a:tblPr bandRow="1">
                <a:tableStyleId>{E8B1032C-EA38-4F05-BA0D-38AFFFC7BED3}</a:tableStyleId>
              </a:tblPr>
              <a:tblGrid>
                <a:gridCol w="322963"/>
                <a:gridCol w="1770205"/>
                <a:gridCol w="1851259"/>
                <a:gridCol w="807408"/>
              </a:tblGrid>
              <a:tr h="222970">
                <a:tc rowSpan="6">
                  <a:txBody>
                    <a:bodyPr/>
                    <a:lstStyle/>
                    <a:p>
                      <a:pPr algn="ctr" fontAlgn="ctr"/>
                      <a:r>
                        <a:rPr lang="ja-JP" altLang="en-US" sz="1000" u="none" strike="noStrike" dirty="0" smtClean="0"/>
                        <a:t>室  戸 市</a:t>
                      </a:r>
                      <a:endParaRPr lang="ja-JP" altLang="en-US" sz="1000" b="0" i="0" u="none" strike="noStrike" dirty="0">
                        <a:solidFill>
                          <a:srgbClr val="000000"/>
                        </a:solidFill>
                        <a:latin typeface="ＭＳ Ｐゴシック"/>
                      </a:endParaRPr>
                    </a:p>
                  </a:txBody>
                  <a:tcPr marL="7344" marR="7344" marT="7344" marB="0" vert="eaVert" anchor="ctr"/>
                </a:tc>
                <a:tc>
                  <a:txBody>
                    <a:bodyPr/>
                    <a:lstStyle/>
                    <a:p>
                      <a:pPr algn="l" fontAlgn="ctr"/>
                      <a:r>
                        <a:rPr lang="ja-JP" altLang="en-US" sz="900" u="none" strike="noStrike" dirty="0" smtClean="0">
                          <a:latin typeface="+mn-ea"/>
                          <a:ea typeface="+mn-ea"/>
                        </a:rPr>
                        <a:t>　三宅</a:t>
                      </a:r>
                      <a:r>
                        <a:rPr lang="ja-JP" altLang="en-US" sz="900" u="none" strike="noStrike" dirty="0">
                          <a:latin typeface="+mn-ea"/>
                          <a:ea typeface="+mn-ea"/>
                        </a:rPr>
                        <a:t>医院</a:t>
                      </a:r>
                      <a:endParaRPr lang="ja-JP" altLang="en-US" sz="900" b="0" i="0" u="none" strike="noStrike" dirty="0">
                        <a:solidFill>
                          <a:srgbClr val="000000"/>
                        </a:solidFill>
                        <a:latin typeface="+mn-ea"/>
                        <a:ea typeface="+mn-ea"/>
                      </a:endParaRPr>
                    </a:p>
                  </a:txBody>
                  <a:tcPr marL="7344" marR="7344" marT="7344" marB="0" anchor="ctr"/>
                </a:tc>
                <a:tc>
                  <a:txBody>
                    <a:bodyPr/>
                    <a:lstStyle/>
                    <a:p>
                      <a:pPr algn="l" fontAlgn="ctr"/>
                      <a:r>
                        <a:rPr lang="ja-JP" altLang="en-US" sz="900" u="none" strike="noStrike" dirty="0" smtClean="0">
                          <a:latin typeface="+mn-ea"/>
                          <a:ea typeface="+mn-ea"/>
                        </a:rPr>
                        <a:t>　吉良川町</a:t>
                      </a:r>
                      <a:r>
                        <a:rPr lang="ja-JP" altLang="en-US" sz="900" u="none" strike="noStrike" dirty="0">
                          <a:latin typeface="+mn-ea"/>
                          <a:ea typeface="+mn-ea"/>
                        </a:rPr>
                        <a:t>甲</a:t>
                      </a:r>
                      <a:r>
                        <a:rPr lang="en-US" altLang="ja-JP" sz="900" u="none" strike="noStrike" dirty="0">
                          <a:latin typeface="+mn-ea"/>
                          <a:ea typeface="+mn-ea"/>
                        </a:rPr>
                        <a:t>2300</a:t>
                      </a:r>
                      <a:endParaRPr lang="en-US" altLang="ja-JP" sz="900" b="0" i="0" u="none" strike="noStrike" dirty="0">
                        <a:solidFill>
                          <a:srgbClr val="000000"/>
                        </a:solidFill>
                        <a:latin typeface="+mn-ea"/>
                        <a:ea typeface="+mn-ea"/>
                      </a:endParaRPr>
                    </a:p>
                  </a:txBody>
                  <a:tcPr marL="7344" marR="7344" marT="7344" marB="0" anchor="ctr"/>
                </a:tc>
                <a:tc>
                  <a:txBody>
                    <a:bodyPr/>
                    <a:lstStyle/>
                    <a:p>
                      <a:pPr algn="ctr" fontAlgn="ctr"/>
                      <a:r>
                        <a:rPr lang="en-US" altLang="ja-JP" sz="900" u="none" strike="noStrike" dirty="0">
                          <a:latin typeface="+mn-ea"/>
                          <a:ea typeface="+mn-ea"/>
                        </a:rPr>
                        <a:t>0887-25-3135</a:t>
                      </a:r>
                      <a:endParaRPr lang="en-US" altLang="ja-JP" sz="900" b="0" i="0" u="none" strike="noStrike" dirty="0">
                        <a:solidFill>
                          <a:srgbClr val="000000"/>
                        </a:solidFill>
                        <a:latin typeface="+mn-ea"/>
                        <a:ea typeface="+mn-ea"/>
                      </a:endParaRPr>
                    </a:p>
                  </a:txBody>
                  <a:tcPr marL="7344" marR="7344" marT="7344" marB="0" anchor="ctr"/>
                </a:tc>
              </a:tr>
              <a:tr h="222970">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a:t>
                      </a:r>
                      <a:r>
                        <a:rPr lang="zh-TW" altLang="en-US" sz="900" u="none" strike="noStrike" dirty="0" smtClean="0">
                          <a:latin typeface="ＭＳ Ｐゴシック" pitchFamily="50" charset="-128"/>
                          <a:ea typeface="ＭＳ Ｐゴシック" pitchFamily="50" charset="-128"/>
                        </a:rPr>
                        <a:t>佐喜</a:t>
                      </a:r>
                      <a:r>
                        <a:rPr lang="zh-TW" altLang="en-US" sz="900" u="none" strike="noStrike" dirty="0">
                          <a:latin typeface="ＭＳ Ｐゴシック" pitchFamily="50" charset="-128"/>
                          <a:ea typeface="ＭＳ Ｐゴシック" pitchFamily="50" charset="-128"/>
                        </a:rPr>
                        <a:t>浜診療所</a:t>
                      </a:r>
                      <a:endParaRPr lang="zh-TW" altLang="en-US" sz="900" b="0" i="0" u="none" strike="noStrike" dirty="0">
                        <a:solidFill>
                          <a:srgbClr val="000000"/>
                        </a:solidFill>
                        <a:latin typeface="ＭＳ Ｐゴシック" pitchFamily="50" charset="-128"/>
                        <a:ea typeface="ＭＳ Ｐゴシック" pitchFamily="50" charset="-128"/>
                      </a:endParaRPr>
                    </a:p>
                  </a:txBody>
                  <a:tcPr marL="7344" marR="7344" marT="7344" marB="0" anchor="ctr"/>
                </a:tc>
                <a:tc>
                  <a:txBody>
                    <a:bodyPr/>
                    <a:lstStyle/>
                    <a:p>
                      <a:pPr algn="l" fontAlgn="ctr"/>
                      <a:r>
                        <a:rPr lang="ja-JP" altLang="en-US" sz="900" u="none" strike="noStrike" dirty="0" smtClean="0">
                          <a:latin typeface="+mn-ea"/>
                          <a:ea typeface="+mn-ea"/>
                        </a:rPr>
                        <a:t>　佐喜浜町</a:t>
                      </a:r>
                      <a:r>
                        <a:rPr lang="en-US" altLang="ja-JP" sz="900" u="none" strike="noStrike" dirty="0">
                          <a:latin typeface="+mn-ea"/>
                          <a:ea typeface="+mn-ea"/>
                        </a:rPr>
                        <a:t>1641-1</a:t>
                      </a:r>
                      <a:endParaRPr lang="en-US" altLang="ja-JP" sz="900" b="0" i="0" u="none" strike="noStrike" dirty="0">
                        <a:solidFill>
                          <a:srgbClr val="000000"/>
                        </a:solidFill>
                        <a:latin typeface="+mn-ea"/>
                        <a:ea typeface="+mn-ea"/>
                      </a:endParaRPr>
                    </a:p>
                  </a:txBody>
                  <a:tcPr marL="7344" marR="7344" marT="7344" marB="0" anchor="ctr"/>
                </a:tc>
                <a:tc>
                  <a:txBody>
                    <a:bodyPr/>
                    <a:lstStyle/>
                    <a:p>
                      <a:pPr algn="ctr" fontAlgn="ctr"/>
                      <a:r>
                        <a:rPr lang="en-US" altLang="ja-JP" sz="900" u="none" strike="noStrike" dirty="0">
                          <a:latin typeface="+mn-ea"/>
                          <a:ea typeface="+mn-ea"/>
                        </a:rPr>
                        <a:t>0887-27-2841</a:t>
                      </a:r>
                      <a:endParaRPr lang="en-US" altLang="ja-JP" sz="900" b="0" i="0" u="none" strike="noStrike" dirty="0">
                        <a:solidFill>
                          <a:srgbClr val="000000"/>
                        </a:solidFill>
                        <a:latin typeface="+mn-ea"/>
                        <a:ea typeface="+mn-ea"/>
                      </a:endParaRPr>
                    </a:p>
                  </a:txBody>
                  <a:tcPr marL="7344" marR="7344" marT="7344" marB="0" anchor="ctr"/>
                </a:tc>
              </a:tr>
              <a:tr h="222970">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室戸</a:t>
                      </a:r>
                      <a:r>
                        <a:rPr lang="ja-JP" altLang="en-US" sz="900" u="none" strike="noStrike" dirty="0">
                          <a:latin typeface="+mn-ea"/>
                          <a:ea typeface="+mn-ea"/>
                        </a:rPr>
                        <a:t>中央病院</a:t>
                      </a:r>
                      <a:endParaRPr lang="ja-JP" altLang="en-US" sz="900" b="0" i="0" u="none" strike="noStrike" dirty="0">
                        <a:solidFill>
                          <a:srgbClr val="000000"/>
                        </a:solidFill>
                        <a:latin typeface="+mn-ea"/>
                        <a:ea typeface="+mn-ea"/>
                      </a:endParaRPr>
                    </a:p>
                  </a:txBody>
                  <a:tcPr marL="7344" marR="7344" marT="7344" marB="0" anchor="ctr"/>
                </a:tc>
                <a:tc>
                  <a:txBody>
                    <a:bodyPr/>
                    <a:lstStyle/>
                    <a:p>
                      <a:pPr algn="l" fontAlgn="ctr"/>
                      <a:r>
                        <a:rPr lang="ja-JP" altLang="en-US" sz="900" u="none" strike="noStrike" dirty="0" smtClean="0">
                          <a:latin typeface="+mn-ea"/>
                          <a:ea typeface="+mn-ea"/>
                        </a:rPr>
                        <a:t>　室津</a:t>
                      </a:r>
                      <a:r>
                        <a:rPr lang="en-US" altLang="ja-JP" sz="900" u="none" strike="noStrike" dirty="0">
                          <a:latin typeface="+mn-ea"/>
                          <a:ea typeface="+mn-ea"/>
                        </a:rPr>
                        <a:t>2273</a:t>
                      </a:r>
                      <a:r>
                        <a:rPr lang="ja-JP" altLang="en-US" sz="900" u="none" strike="noStrike" dirty="0">
                          <a:latin typeface="+mn-ea"/>
                          <a:ea typeface="+mn-ea"/>
                        </a:rPr>
                        <a:t>番地</a:t>
                      </a:r>
                      <a:endParaRPr lang="ja-JP" altLang="en-US" sz="900" b="0" i="0" u="none" strike="noStrike" dirty="0">
                        <a:solidFill>
                          <a:srgbClr val="000000"/>
                        </a:solidFill>
                        <a:latin typeface="+mn-ea"/>
                        <a:ea typeface="+mn-ea"/>
                      </a:endParaRPr>
                    </a:p>
                  </a:txBody>
                  <a:tcPr marL="7344" marR="7344" marT="7344" marB="0" anchor="ctr"/>
                </a:tc>
                <a:tc>
                  <a:txBody>
                    <a:bodyPr/>
                    <a:lstStyle/>
                    <a:p>
                      <a:pPr algn="ctr" fontAlgn="ctr"/>
                      <a:r>
                        <a:rPr lang="en-US" altLang="ja-JP" sz="900" u="none" strike="noStrike">
                          <a:latin typeface="+mn-ea"/>
                          <a:ea typeface="+mn-ea"/>
                        </a:rPr>
                        <a:t>0887-23-3311</a:t>
                      </a:r>
                      <a:endParaRPr lang="en-US" altLang="ja-JP" sz="900" b="0" i="0" u="none" strike="noStrike">
                        <a:solidFill>
                          <a:srgbClr val="000000"/>
                        </a:solidFill>
                        <a:latin typeface="+mn-ea"/>
                        <a:ea typeface="+mn-ea"/>
                      </a:endParaRPr>
                    </a:p>
                  </a:txBody>
                  <a:tcPr marL="7344" marR="7344" marT="7344" marB="0" anchor="ctr"/>
                </a:tc>
              </a:tr>
              <a:tr h="222970">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松本</a:t>
                      </a:r>
                      <a:r>
                        <a:rPr lang="ja-JP" altLang="en-US" sz="900" u="none" strike="noStrike" dirty="0">
                          <a:latin typeface="+mn-ea"/>
                          <a:ea typeface="+mn-ea"/>
                        </a:rPr>
                        <a:t>医院</a:t>
                      </a:r>
                      <a:endParaRPr lang="ja-JP" altLang="en-US" sz="900" b="0" i="0" u="none" strike="noStrike" dirty="0">
                        <a:solidFill>
                          <a:srgbClr val="000000"/>
                        </a:solidFill>
                        <a:latin typeface="+mn-ea"/>
                        <a:ea typeface="+mn-ea"/>
                      </a:endParaRPr>
                    </a:p>
                  </a:txBody>
                  <a:tcPr marL="7344" marR="7344" marT="7344" marB="0" anchor="ctr"/>
                </a:tc>
                <a:tc>
                  <a:txBody>
                    <a:bodyPr/>
                    <a:lstStyle/>
                    <a:p>
                      <a:pPr algn="l" fontAlgn="ctr"/>
                      <a:r>
                        <a:rPr lang="ja-JP" altLang="en-US" sz="900" u="none" strike="noStrike" dirty="0" smtClean="0">
                          <a:latin typeface="+mn-ea"/>
                          <a:ea typeface="+mn-ea"/>
                        </a:rPr>
                        <a:t>　吉良川町</a:t>
                      </a:r>
                      <a:r>
                        <a:rPr lang="ja-JP" altLang="en-US" sz="900" u="none" strike="noStrike" dirty="0">
                          <a:latin typeface="+mn-ea"/>
                          <a:ea typeface="+mn-ea"/>
                        </a:rPr>
                        <a:t>甲</a:t>
                      </a:r>
                      <a:r>
                        <a:rPr lang="en-US" altLang="ja-JP" sz="900" u="none" strike="noStrike" dirty="0">
                          <a:latin typeface="+mn-ea"/>
                          <a:ea typeface="+mn-ea"/>
                        </a:rPr>
                        <a:t>2263</a:t>
                      </a:r>
                      <a:endParaRPr lang="en-US" altLang="ja-JP" sz="900" b="0" i="0" u="none" strike="noStrike" dirty="0">
                        <a:solidFill>
                          <a:srgbClr val="000000"/>
                        </a:solidFill>
                        <a:latin typeface="+mn-ea"/>
                        <a:ea typeface="+mn-ea"/>
                      </a:endParaRPr>
                    </a:p>
                  </a:txBody>
                  <a:tcPr marL="7344" marR="7344" marT="7344" marB="0" anchor="ctr"/>
                </a:tc>
                <a:tc>
                  <a:txBody>
                    <a:bodyPr/>
                    <a:lstStyle/>
                    <a:p>
                      <a:pPr algn="ctr" fontAlgn="ctr"/>
                      <a:r>
                        <a:rPr lang="en-US" altLang="ja-JP" sz="900" u="none" strike="noStrike">
                          <a:latin typeface="+mn-ea"/>
                          <a:ea typeface="+mn-ea"/>
                        </a:rPr>
                        <a:t>0887-25-3455</a:t>
                      </a:r>
                      <a:endParaRPr lang="en-US" altLang="ja-JP" sz="900" b="0" i="0" u="none" strike="noStrike">
                        <a:solidFill>
                          <a:srgbClr val="000000"/>
                        </a:solidFill>
                        <a:latin typeface="+mn-ea"/>
                        <a:ea typeface="+mn-ea"/>
                      </a:endParaRPr>
                    </a:p>
                  </a:txBody>
                  <a:tcPr marL="7344" marR="7344" marT="7344" marB="0" anchor="ctr"/>
                </a:tc>
              </a:tr>
              <a:tr h="222970">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室戸</a:t>
                      </a:r>
                      <a:r>
                        <a:rPr lang="ja-JP" altLang="en-US" sz="900" u="none" strike="noStrike" dirty="0">
                          <a:latin typeface="+mn-ea"/>
                          <a:ea typeface="+mn-ea"/>
                        </a:rPr>
                        <a:t>病院</a:t>
                      </a:r>
                      <a:endParaRPr lang="ja-JP" altLang="en-US" sz="900" b="0" i="0" u="none" strike="noStrike" dirty="0">
                        <a:solidFill>
                          <a:srgbClr val="000000"/>
                        </a:solidFill>
                        <a:latin typeface="+mn-ea"/>
                        <a:ea typeface="+mn-ea"/>
                      </a:endParaRPr>
                    </a:p>
                  </a:txBody>
                  <a:tcPr marL="7344" marR="7344" marT="7344" marB="0" anchor="ctr"/>
                </a:tc>
                <a:tc>
                  <a:txBody>
                    <a:bodyPr/>
                    <a:lstStyle/>
                    <a:p>
                      <a:pPr algn="l" fontAlgn="ctr"/>
                      <a:r>
                        <a:rPr lang="ja-JP" altLang="en-US" sz="900" u="none" strike="noStrike" dirty="0" smtClean="0">
                          <a:latin typeface="+mn-ea"/>
                          <a:ea typeface="+mn-ea"/>
                        </a:rPr>
                        <a:t>　元甲</a:t>
                      </a:r>
                      <a:r>
                        <a:rPr lang="en-US" altLang="ja-JP" sz="900" u="none" strike="noStrike" dirty="0">
                          <a:latin typeface="+mn-ea"/>
                          <a:ea typeface="+mn-ea"/>
                        </a:rPr>
                        <a:t>435</a:t>
                      </a:r>
                      <a:r>
                        <a:rPr lang="ja-JP" altLang="en-US" sz="900" u="none" strike="noStrike" dirty="0">
                          <a:latin typeface="+mn-ea"/>
                          <a:ea typeface="+mn-ea"/>
                        </a:rPr>
                        <a:t>番地</a:t>
                      </a:r>
                      <a:r>
                        <a:rPr lang="en-US" altLang="ja-JP" sz="900" u="none" strike="noStrike" dirty="0">
                          <a:latin typeface="+mn-ea"/>
                          <a:ea typeface="+mn-ea"/>
                        </a:rPr>
                        <a:t>6</a:t>
                      </a:r>
                      <a:endParaRPr lang="en-US" altLang="ja-JP" sz="900" b="0" i="0" u="none" strike="noStrike" dirty="0">
                        <a:solidFill>
                          <a:srgbClr val="000000"/>
                        </a:solidFill>
                        <a:latin typeface="+mn-ea"/>
                        <a:ea typeface="+mn-ea"/>
                      </a:endParaRPr>
                    </a:p>
                  </a:txBody>
                  <a:tcPr marL="7344" marR="7344" marT="7344" marB="0" anchor="ctr"/>
                </a:tc>
                <a:tc>
                  <a:txBody>
                    <a:bodyPr/>
                    <a:lstStyle/>
                    <a:p>
                      <a:pPr algn="ctr" fontAlgn="ctr"/>
                      <a:r>
                        <a:rPr lang="en-US" altLang="ja-JP" sz="900" u="none" strike="noStrike">
                          <a:latin typeface="+mn-ea"/>
                          <a:ea typeface="+mn-ea"/>
                        </a:rPr>
                        <a:t>0887-23-2345</a:t>
                      </a:r>
                      <a:endParaRPr lang="en-US" altLang="ja-JP" sz="900" b="0" i="0" u="none" strike="noStrike">
                        <a:solidFill>
                          <a:srgbClr val="000000"/>
                        </a:solidFill>
                        <a:latin typeface="+mn-ea"/>
                        <a:ea typeface="+mn-ea"/>
                      </a:endParaRPr>
                    </a:p>
                  </a:txBody>
                  <a:tcPr marL="7344" marR="7344" marT="7344" marB="0" anchor="ctr"/>
                </a:tc>
              </a:tr>
              <a:tr h="222970">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a:t>
                      </a:r>
                      <a:r>
                        <a:rPr lang="ja-JP" altLang="en-US" sz="900" u="none" strike="noStrike" dirty="0" err="1" smtClean="0">
                          <a:latin typeface="+mn-ea"/>
                          <a:ea typeface="+mn-ea"/>
                        </a:rPr>
                        <a:t>むろと</a:t>
                      </a:r>
                      <a:r>
                        <a:rPr lang="ja-JP" altLang="en-US" sz="900" u="none" strike="noStrike" dirty="0">
                          <a:latin typeface="+mn-ea"/>
                          <a:ea typeface="+mn-ea"/>
                        </a:rPr>
                        <a:t>ぴあ医院</a:t>
                      </a:r>
                      <a:endParaRPr lang="ja-JP" altLang="en-US" sz="900" b="0" i="0" u="none" strike="noStrike" dirty="0">
                        <a:solidFill>
                          <a:srgbClr val="000000"/>
                        </a:solidFill>
                        <a:latin typeface="+mn-ea"/>
                        <a:ea typeface="+mn-ea"/>
                      </a:endParaRPr>
                    </a:p>
                  </a:txBody>
                  <a:tcPr marL="7344" marR="7344" marT="7344" marB="0" anchor="ctr"/>
                </a:tc>
                <a:tc>
                  <a:txBody>
                    <a:bodyPr/>
                    <a:lstStyle/>
                    <a:p>
                      <a:pPr algn="l" fontAlgn="ctr"/>
                      <a:r>
                        <a:rPr lang="ja-JP" altLang="en-US" sz="900" u="none" strike="noStrike" dirty="0" smtClean="0">
                          <a:latin typeface="+mn-ea"/>
                          <a:ea typeface="+mn-ea"/>
                        </a:rPr>
                        <a:t>　浮津</a:t>
                      </a:r>
                      <a:r>
                        <a:rPr lang="en-US" altLang="ja-JP" sz="900" u="none" strike="noStrike" dirty="0">
                          <a:latin typeface="+mn-ea"/>
                          <a:ea typeface="+mn-ea"/>
                        </a:rPr>
                        <a:t>60-1</a:t>
                      </a:r>
                      <a:endParaRPr lang="en-US" altLang="ja-JP" sz="900" b="0" i="0" u="none" strike="noStrike" dirty="0">
                        <a:solidFill>
                          <a:srgbClr val="000000"/>
                        </a:solidFill>
                        <a:latin typeface="+mn-ea"/>
                        <a:ea typeface="+mn-ea"/>
                      </a:endParaRPr>
                    </a:p>
                  </a:txBody>
                  <a:tcPr marL="7344" marR="7344" marT="7344" marB="0" anchor="ctr"/>
                </a:tc>
                <a:tc>
                  <a:txBody>
                    <a:bodyPr/>
                    <a:lstStyle/>
                    <a:p>
                      <a:pPr algn="ctr" fontAlgn="ctr"/>
                      <a:r>
                        <a:rPr lang="en-US" altLang="ja-JP" sz="900" u="none" strike="noStrike" dirty="0">
                          <a:latin typeface="+mn-ea"/>
                          <a:ea typeface="+mn-ea"/>
                        </a:rPr>
                        <a:t>0887-23-3993</a:t>
                      </a:r>
                      <a:endParaRPr lang="en-US" altLang="ja-JP" sz="900" b="0" i="0" u="none" strike="noStrike" dirty="0">
                        <a:solidFill>
                          <a:srgbClr val="000000"/>
                        </a:solidFill>
                        <a:latin typeface="+mn-ea"/>
                        <a:ea typeface="+mn-ea"/>
                      </a:endParaRPr>
                    </a:p>
                  </a:txBody>
                  <a:tcPr marL="7344" marR="7344" marT="7344" marB="0" anchor="ctr"/>
                </a:tc>
              </a:tr>
            </a:tbl>
          </a:graphicData>
        </a:graphic>
      </p:graphicFrame>
      <p:sp>
        <p:nvSpPr>
          <p:cNvPr id="84" name="円形吹き出し 83"/>
          <p:cNvSpPr/>
          <p:nvPr/>
        </p:nvSpPr>
        <p:spPr>
          <a:xfrm>
            <a:off x="332656" y="47977"/>
            <a:ext cx="1080000" cy="792000"/>
          </a:xfrm>
          <a:prstGeom prst="wedgeEllipseCallout">
            <a:avLst>
              <a:gd name="adj1" fmla="val -11763"/>
              <a:gd name="adj2" fmla="val 47382"/>
            </a:avLst>
          </a:prstGeom>
          <a:solidFill>
            <a:srgbClr val="FFFF00">
              <a:alpha val="55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b="1" dirty="0" smtClean="0">
                <a:solidFill>
                  <a:schemeClr val="tx1"/>
                </a:solidFill>
              </a:rPr>
              <a:t>安芸</a:t>
            </a:r>
            <a:endParaRPr lang="en-US" altLang="ja-JP" sz="1500" b="1" dirty="0" smtClean="0">
              <a:solidFill>
                <a:schemeClr val="tx1"/>
              </a:solidFill>
            </a:endParaRPr>
          </a:p>
          <a:p>
            <a:pPr algn="ctr"/>
            <a:r>
              <a:rPr kumimoji="1" lang="ja-JP" altLang="en-US" sz="1500" b="1" dirty="0" smtClean="0">
                <a:solidFill>
                  <a:schemeClr val="tx1"/>
                </a:solidFill>
              </a:rPr>
              <a:t>地域</a:t>
            </a:r>
            <a:endParaRPr kumimoji="1" lang="ja-JP" altLang="en-US" sz="1500" b="1" dirty="0">
              <a:solidFill>
                <a:schemeClr val="tx1"/>
              </a:solidFill>
            </a:endParaRPr>
          </a:p>
        </p:txBody>
      </p:sp>
      <p:sp>
        <p:nvSpPr>
          <p:cNvPr id="30" name="コンテンツ プレースホルダ 75"/>
          <p:cNvSpPr txBox="1">
            <a:spLocks/>
          </p:cNvSpPr>
          <p:nvPr/>
        </p:nvSpPr>
        <p:spPr>
          <a:xfrm>
            <a:off x="5885656" y="4644008"/>
            <a:ext cx="3028950" cy="345071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32" name="コンテンツ プレースホルダ 75"/>
          <p:cNvSpPr txBox="1">
            <a:spLocks/>
          </p:cNvSpPr>
          <p:nvPr/>
        </p:nvSpPr>
        <p:spPr>
          <a:xfrm>
            <a:off x="2420888" y="3347864"/>
            <a:ext cx="5112568" cy="410445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42" name="テキスト ボックス 41"/>
          <p:cNvSpPr txBox="1"/>
          <p:nvPr/>
        </p:nvSpPr>
        <p:spPr>
          <a:xfrm>
            <a:off x="354298" y="848420"/>
            <a:ext cx="1224136" cy="461665"/>
          </a:xfrm>
          <a:prstGeom prst="rect">
            <a:avLst/>
          </a:prstGeom>
          <a:noFill/>
          <a:ln>
            <a:noFill/>
          </a:ln>
        </p:spPr>
        <p:txBody>
          <a:bodyPr wrap="square" rtlCol="0">
            <a:spAutoFit/>
          </a:bodyPr>
          <a:lstStyle/>
          <a:p>
            <a:r>
              <a:rPr lang="en-US" altLang="ja-JP" sz="2400" dirty="0" smtClean="0"/>
              <a:t>27</a:t>
            </a:r>
            <a:r>
              <a:rPr kumimoji="1" lang="ja-JP" altLang="en-US" sz="2000" dirty="0" smtClean="0"/>
              <a:t>機関</a:t>
            </a:r>
            <a:endParaRPr kumimoji="1" lang="ja-JP" altLang="en-US" sz="2000" dirty="0"/>
          </a:p>
        </p:txBody>
      </p:sp>
      <p:sp>
        <p:nvSpPr>
          <p:cNvPr id="43" name="コンテンツ プレースホルダ 75"/>
          <p:cNvSpPr txBox="1">
            <a:spLocks/>
          </p:cNvSpPr>
          <p:nvPr/>
        </p:nvSpPr>
        <p:spPr>
          <a:xfrm>
            <a:off x="1556792" y="2771800"/>
            <a:ext cx="4752528" cy="309634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47" name="テキスト ボックス 46"/>
          <p:cNvSpPr txBox="1"/>
          <p:nvPr/>
        </p:nvSpPr>
        <p:spPr>
          <a:xfrm>
            <a:off x="2996952" y="7884368"/>
            <a:ext cx="1440160" cy="630942"/>
          </a:xfrm>
          <a:prstGeom prst="rect">
            <a:avLst/>
          </a:prstGeom>
          <a:noFill/>
        </p:spPr>
        <p:txBody>
          <a:bodyPr wrap="square" rtlCol="0">
            <a:spAutoFit/>
          </a:bodyPr>
          <a:lstStyle/>
          <a:p>
            <a:r>
              <a:rPr lang="ja-JP" altLang="en-US" sz="700" dirty="0" smtClean="0"/>
              <a:t>医療保険者とは、健康保険組合、全国健康保険協会、共済組合、市町村国民健康保険などを指します。健康保険証で加入している医療保険者を確認できます。</a:t>
            </a:r>
            <a:endParaRPr kumimoji="1" lang="ja-JP" altLang="en-US" sz="700" dirty="0"/>
          </a:p>
        </p:txBody>
      </p:sp>
      <p:graphicFrame>
        <p:nvGraphicFramePr>
          <p:cNvPr id="36" name="表 35"/>
          <p:cNvGraphicFramePr>
            <a:graphicFrameLocks noGrp="1"/>
          </p:cNvGraphicFramePr>
          <p:nvPr/>
        </p:nvGraphicFramePr>
        <p:xfrm>
          <a:off x="1932732" y="1589336"/>
          <a:ext cx="4752528" cy="1830537"/>
        </p:xfrm>
        <a:graphic>
          <a:graphicData uri="http://schemas.openxmlformats.org/drawingml/2006/table">
            <a:tbl>
              <a:tblPr bandRow="1">
                <a:tableStyleId>{E8B1032C-EA38-4F05-BA0D-38AFFFC7BED3}</a:tableStyleId>
              </a:tblPr>
              <a:tblGrid>
                <a:gridCol w="323010"/>
                <a:gridCol w="1757458"/>
                <a:gridCol w="1864534"/>
                <a:gridCol w="807526"/>
              </a:tblGrid>
              <a:tr h="203393">
                <a:tc rowSpan="9">
                  <a:txBody>
                    <a:bodyPr/>
                    <a:lstStyle/>
                    <a:p>
                      <a:pPr algn="ctr" fontAlgn="ctr"/>
                      <a:r>
                        <a:rPr lang="ja-JP" altLang="en-US" sz="1000" u="none" strike="noStrike" dirty="0" smtClean="0"/>
                        <a:t>安  芸  市</a:t>
                      </a:r>
                      <a:endParaRPr lang="ja-JP" altLang="en-US" sz="1000" b="0" i="0" u="none" strike="noStrike" dirty="0">
                        <a:solidFill>
                          <a:srgbClr val="000000"/>
                        </a:solidFill>
                        <a:latin typeface="ＭＳ Ｐゴシック"/>
                      </a:endParaRPr>
                    </a:p>
                  </a:txBody>
                  <a:tcPr marL="6858" marR="6858" marT="6858" marB="0" vert="eaVert" anchor="ctr"/>
                </a:tc>
                <a:tc>
                  <a:txBody>
                    <a:bodyPr/>
                    <a:lstStyle/>
                    <a:p>
                      <a:pPr algn="l" fontAlgn="ctr"/>
                      <a:r>
                        <a:rPr lang="ja-JP" altLang="en-US" sz="900" u="none" strike="noStrike" dirty="0" smtClean="0">
                          <a:latin typeface="+mn-ea"/>
                          <a:ea typeface="+mn-ea"/>
                        </a:rPr>
                        <a:t>　高知</a:t>
                      </a:r>
                      <a:r>
                        <a:rPr lang="ja-JP" altLang="en-US" sz="900" u="none" strike="noStrike" dirty="0">
                          <a:latin typeface="+mn-ea"/>
                          <a:ea typeface="+mn-ea"/>
                        </a:rPr>
                        <a:t>県立あき総合病院</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宝</a:t>
                      </a:r>
                      <a:r>
                        <a:rPr lang="ja-JP" altLang="en-US" sz="900" u="none" strike="noStrike" dirty="0">
                          <a:latin typeface="+mn-ea"/>
                          <a:ea typeface="+mn-ea"/>
                        </a:rPr>
                        <a:t>永町</a:t>
                      </a:r>
                      <a:r>
                        <a:rPr lang="en-US" altLang="ja-JP" sz="900" u="none" strike="noStrike" dirty="0">
                          <a:latin typeface="+mn-ea"/>
                          <a:ea typeface="+mn-ea"/>
                        </a:rPr>
                        <a:t>3-33</a:t>
                      </a:r>
                      <a:endParaRPr lang="en-US" altLang="ja-JP" sz="900" b="0" i="0" u="none" strike="noStrike" dirty="0">
                        <a:solidFill>
                          <a:srgbClr val="000000"/>
                        </a:solidFill>
                        <a:latin typeface="+mn-ea"/>
                        <a:ea typeface="+mn-ea"/>
                      </a:endParaRPr>
                    </a:p>
                  </a:txBody>
                  <a:tcPr marL="6858" marR="6858" marT="6858" marB="0" anchor="ctr"/>
                </a:tc>
                <a:tc>
                  <a:txBody>
                    <a:bodyPr/>
                    <a:lstStyle/>
                    <a:p>
                      <a:pPr algn="ctr" fontAlgn="ctr"/>
                      <a:r>
                        <a:rPr lang="en-US" altLang="ja-JP" sz="900" u="none" strike="noStrike">
                          <a:latin typeface="+mn-ea"/>
                          <a:ea typeface="+mn-ea"/>
                        </a:rPr>
                        <a:t>0887-34-3111</a:t>
                      </a:r>
                      <a:endParaRPr lang="en-US" altLang="ja-JP" sz="900" b="0" i="0" u="none" strike="noStrike">
                        <a:solidFill>
                          <a:srgbClr val="000000"/>
                        </a:solidFill>
                        <a:latin typeface="+mn-ea"/>
                        <a:ea typeface="+mn-ea"/>
                      </a:endParaRPr>
                    </a:p>
                  </a:txBody>
                  <a:tcPr marL="6858" marR="6858" marT="6858" marB="0" anchor="ctr"/>
                </a:tc>
              </a:tr>
              <a:tr h="203393">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森澤</a:t>
                      </a:r>
                      <a:r>
                        <a:rPr lang="ja-JP" altLang="en-US" sz="900" u="none" strike="noStrike" dirty="0">
                          <a:latin typeface="+mn-ea"/>
                          <a:ea typeface="+mn-ea"/>
                        </a:rPr>
                        <a:t>病院</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本町</a:t>
                      </a:r>
                      <a:r>
                        <a:rPr lang="ja-JP" altLang="en-US" sz="900" u="none" strike="noStrike" dirty="0">
                          <a:latin typeface="+mn-ea"/>
                          <a:ea typeface="+mn-ea"/>
                        </a:rPr>
                        <a:t>２丁目</a:t>
                      </a:r>
                      <a:r>
                        <a:rPr lang="en-US" altLang="ja-JP" sz="900" u="none" strike="noStrike" dirty="0">
                          <a:latin typeface="+mn-ea"/>
                          <a:ea typeface="+mn-ea"/>
                        </a:rPr>
                        <a:t>13-32</a:t>
                      </a:r>
                      <a:endParaRPr lang="en-US" altLang="ja-JP" sz="900" b="0" i="0" u="none" strike="noStrike" dirty="0">
                        <a:solidFill>
                          <a:srgbClr val="000000"/>
                        </a:solidFill>
                        <a:latin typeface="+mn-ea"/>
                        <a:ea typeface="+mn-ea"/>
                      </a:endParaRPr>
                    </a:p>
                  </a:txBody>
                  <a:tcPr marL="6858" marR="6858" marT="6858" marB="0" anchor="ctr"/>
                </a:tc>
                <a:tc>
                  <a:txBody>
                    <a:bodyPr/>
                    <a:lstStyle/>
                    <a:p>
                      <a:pPr algn="ctr" fontAlgn="ctr"/>
                      <a:r>
                        <a:rPr lang="en-US" altLang="ja-JP" sz="900" u="none" strike="noStrike">
                          <a:latin typeface="+mn-ea"/>
                          <a:ea typeface="+mn-ea"/>
                        </a:rPr>
                        <a:t>0887-34-1155</a:t>
                      </a:r>
                      <a:endParaRPr lang="en-US" altLang="ja-JP" sz="900" b="0" i="0" u="none" strike="noStrike">
                        <a:solidFill>
                          <a:srgbClr val="000000"/>
                        </a:solidFill>
                        <a:latin typeface="+mn-ea"/>
                        <a:ea typeface="+mn-ea"/>
                      </a:endParaRPr>
                    </a:p>
                  </a:txBody>
                  <a:tcPr marL="6858" marR="6858" marT="6858" marB="0" anchor="ctr"/>
                </a:tc>
              </a:tr>
              <a:tr h="203393">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a:t>
                      </a:r>
                      <a:r>
                        <a:rPr lang="zh-TW" altLang="en-US" sz="900" u="none" strike="noStrike" dirty="0" smtClean="0">
                          <a:latin typeface="ＭＳ Ｐゴシック" pitchFamily="50" charset="-128"/>
                          <a:ea typeface="ＭＳ Ｐゴシック" pitchFamily="50" charset="-128"/>
                        </a:rPr>
                        <a:t>高知</a:t>
                      </a:r>
                      <a:r>
                        <a:rPr lang="zh-TW" altLang="en-US" sz="900" u="none" strike="noStrike" dirty="0">
                          <a:latin typeface="ＭＳ Ｐゴシック" pitchFamily="50" charset="-128"/>
                          <a:ea typeface="ＭＳ Ｐゴシック" pitchFamily="50" charset="-128"/>
                        </a:rPr>
                        <a:t>高須病院附属安芸診療所</a:t>
                      </a:r>
                      <a:endParaRPr lang="zh-TW" altLang="en-US" sz="900" b="0" i="0" u="none" strike="noStrike" dirty="0">
                        <a:solidFill>
                          <a:srgbClr val="000000"/>
                        </a:solidFill>
                        <a:latin typeface="ＭＳ Ｐゴシック" pitchFamily="50" charset="-128"/>
                        <a:ea typeface="ＭＳ Ｐゴシック" pitchFamily="50" charset="-128"/>
                      </a:endParaRPr>
                    </a:p>
                  </a:txBody>
                  <a:tcPr marL="6858" marR="6858" marT="6858" marB="0" anchor="ctr"/>
                </a:tc>
                <a:tc>
                  <a:txBody>
                    <a:bodyPr/>
                    <a:lstStyle/>
                    <a:p>
                      <a:pPr algn="l" fontAlgn="ctr"/>
                      <a:r>
                        <a:rPr lang="ja-JP" altLang="en-US" sz="900" u="none" strike="noStrike" dirty="0" smtClean="0">
                          <a:latin typeface="+mn-ea"/>
                          <a:ea typeface="+mn-ea"/>
                        </a:rPr>
                        <a:t>　港町</a:t>
                      </a:r>
                      <a:r>
                        <a:rPr lang="ja-JP" altLang="en-US" sz="900" u="none" strike="noStrike" dirty="0">
                          <a:latin typeface="+mn-ea"/>
                          <a:ea typeface="+mn-ea"/>
                        </a:rPr>
                        <a:t>２丁目</a:t>
                      </a:r>
                      <a:r>
                        <a:rPr lang="en-US" altLang="ja-JP" sz="900" u="none" strike="noStrike" dirty="0">
                          <a:latin typeface="+mn-ea"/>
                          <a:ea typeface="+mn-ea"/>
                        </a:rPr>
                        <a:t>635</a:t>
                      </a:r>
                      <a:endParaRPr lang="en-US" altLang="ja-JP" sz="900" b="0" i="0" u="none" strike="noStrike" dirty="0">
                        <a:solidFill>
                          <a:srgbClr val="000000"/>
                        </a:solidFill>
                        <a:latin typeface="+mn-ea"/>
                        <a:ea typeface="+mn-ea"/>
                      </a:endParaRPr>
                    </a:p>
                  </a:txBody>
                  <a:tcPr marL="6858" marR="6858" marT="6858" marB="0" anchor="ctr"/>
                </a:tc>
                <a:tc>
                  <a:txBody>
                    <a:bodyPr/>
                    <a:lstStyle/>
                    <a:p>
                      <a:pPr algn="ctr" fontAlgn="ctr"/>
                      <a:r>
                        <a:rPr lang="en-US" altLang="ja-JP" sz="900" u="none" strike="noStrike" dirty="0">
                          <a:latin typeface="+mn-ea"/>
                          <a:ea typeface="+mn-ea"/>
                        </a:rPr>
                        <a:t>0887-34-3848</a:t>
                      </a:r>
                      <a:endParaRPr lang="en-US" altLang="ja-JP" sz="900" b="0" i="0" u="none" strike="noStrike" dirty="0">
                        <a:solidFill>
                          <a:srgbClr val="000000"/>
                        </a:solidFill>
                        <a:latin typeface="+mn-ea"/>
                        <a:ea typeface="+mn-ea"/>
                      </a:endParaRPr>
                    </a:p>
                  </a:txBody>
                  <a:tcPr marL="6858" marR="6858" marT="6858" marB="0" anchor="ctr"/>
                </a:tc>
              </a:tr>
              <a:tr h="203393">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尾木</a:t>
                      </a:r>
                      <a:r>
                        <a:rPr lang="ja-JP" altLang="en-US" sz="900" u="none" strike="noStrike" dirty="0">
                          <a:latin typeface="+mn-ea"/>
                          <a:ea typeface="+mn-ea"/>
                        </a:rPr>
                        <a:t>医院</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本町</a:t>
                      </a:r>
                      <a:r>
                        <a:rPr lang="ja-JP" altLang="en-US" sz="900" u="none" strike="noStrike" dirty="0">
                          <a:latin typeface="+mn-ea"/>
                          <a:ea typeface="+mn-ea"/>
                        </a:rPr>
                        <a:t>３丁目</a:t>
                      </a:r>
                      <a:r>
                        <a:rPr lang="en-US" altLang="ja-JP" sz="900" u="none" strike="noStrike" dirty="0">
                          <a:latin typeface="+mn-ea"/>
                          <a:ea typeface="+mn-ea"/>
                        </a:rPr>
                        <a:t>10-30</a:t>
                      </a:r>
                      <a:endParaRPr lang="en-US" altLang="ja-JP" sz="900" b="0" i="0" u="none" strike="noStrike" dirty="0">
                        <a:solidFill>
                          <a:srgbClr val="000000"/>
                        </a:solidFill>
                        <a:latin typeface="+mn-ea"/>
                        <a:ea typeface="+mn-ea"/>
                      </a:endParaRPr>
                    </a:p>
                  </a:txBody>
                  <a:tcPr marL="6858" marR="6858" marT="6858" marB="0" anchor="ctr"/>
                </a:tc>
                <a:tc>
                  <a:txBody>
                    <a:bodyPr/>
                    <a:lstStyle/>
                    <a:p>
                      <a:pPr algn="ctr" fontAlgn="ctr"/>
                      <a:r>
                        <a:rPr lang="en-US" altLang="ja-JP" sz="900" u="none" strike="noStrike">
                          <a:latin typeface="+mn-ea"/>
                          <a:ea typeface="+mn-ea"/>
                        </a:rPr>
                        <a:t>0887-34-3155</a:t>
                      </a:r>
                      <a:endParaRPr lang="en-US" altLang="ja-JP" sz="900" b="0" i="0" u="none" strike="noStrike">
                        <a:solidFill>
                          <a:srgbClr val="000000"/>
                        </a:solidFill>
                        <a:latin typeface="+mn-ea"/>
                        <a:ea typeface="+mn-ea"/>
                      </a:endParaRPr>
                    </a:p>
                  </a:txBody>
                  <a:tcPr marL="6858" marR="6858" marT="6858" marB="0" anchor="ctr"/>
                </a:tc>
              </a:tr>
              <a:tr h="203393">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安芸</a:t>
                      </a:r>
                      <a:r>
                        <a:rPr lang="ja-JP" altLang="en-US" sz="900" u="none" strike="noStrike" dirty="0">
                          <a:latin typeface="+mn-ea"/>
                          <a:ea typeface="+mn-ea"/>
                        </a:rPr>
                        <a:t>クリニック</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土居</a:t>
                      </a:r>
                      <a:r>
                        <a:rPr lang="en-US" altLang="ja-JP" sz="900" u="none" strike="noStrike" dirty="0">
                          <a:latin typeface="+mn-ea"/>
                          <a:ea typeface="+mn-ea"/>
                        </a:rPr>
                        <a:t>1976</a:t>
                      </a:r>
                      <a:r>
                        <a:rPr lang="ja-JP" altLang="en-US" sz="900" u="none" strike="noStrike" dirty="0">
                          <a:latin typeface="+mn-ea"/>
                          <a:ea typeface="+mn-ea"/>
                        </a:rPr>
                        <a:t>番地</a:t>
                      </a:r>
                      <a:r>
                        <a:rPr lang="en-US" altLang="ja-JP" sz="900" u="none" strike="noStrike" dirty="0">
                          <a:latin typeface="+mn-ea"/>
                          <a:ea typeface="+mn-ea"/>
                        </a:rPr>
                        <a:t>4</a:t>
                      </a:r>
                      <a:endParaRPr lang="en-US" altLang="ja-JP" sz="900" b="0" i="0" u="none" strike="noStrike" dirty="0">
                        <a:solidFill>
                          <a:srgbClr val="000000"/>
                        </a:solidFill>
                        <a:latin typeface="+mn-ea"/>
                        <a:ea typeface="+mn-ea"/>
                      </a:endParaRPr>
                    </a:p>
                  </a:txBody>
                  <a:tcPr marL="6858" marR="6858" marT="6858" marB="0" anchor="ctr"/>
                </a:tc>
                <a:tc>
                  <a:txBody>
                    <a:bodyPr/>
                    <a:lstStyle/>
                    <a:p>
                      <a:pPr algn="ctr" fontAlgn="ctr"/>
                      <a:r>
                        <a:rPr lang="en-US" altLang="ja-JP" sz="900" u="none" strike="noStrike">
                          <a:latin typeface="+mn-ea"/>
                          <a:ea typeface="+mn-ea"/>
                        </a:rPr>
                        <a:t>0887-35-3575</a:t>
                      </a:r>
                      <a:endParaRPr lang="en-US" altLang="ja-JP" sz="900" b="0" i="0" u="none" strike="noStrike">
                        <a:solidFill>
                          <a:srgbClr val="000000"/>
                        </a:solidFill>
                        <a:latin typeface="+mn-ea"/>
                        <a:ea typeface="+mn-ea"/>
                      </a:endParaRPr>
                    </a:p>
                  </a:txBody>
                  <a:tcPr marL="6858" marR="6858" marT="6858" marB="0" anchor="ctr"/>
                </a:tc>
              </a:tr>
              <a:tr h="203393">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津田</a:t>
                      </a:r>
                      <a:r>
                        <a:rPr lang="ja-JP" altLang="en-US" sz="900" u="none" strike="noStrike" dirty="0">
                          <a:latin typeface="+mn-ea"/>
                          <a:ea typeface="+mn-ea"/>
                        </a:rPr>
                        <a:t>クリニック</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庄之</a:t>
                      </a:r>
                      <a:r>
                        <a:rPr lang="ja-JP" altLang="en-US" sz="900" u="none" strike="noStrike" dirty="0">
                          <a:latin typeface="+mn-ea"/>
                          <a:ea typeface="+mn-ea"/>
                        </a:rPr>
                        <a:t>芝町</a:t>
                      </a:r>
                      <a:r>
                        <a:rPr lang="en-US" altLang="ja-JP" sz="900" u="none" strike="noStrike" dirty="0">
                          <a:latin typeface="+mn-ea"/>
                          <a:ea typeface="+mn-ea"/>
                        </a:rPr>
                        <a:t>9-34</a:t>
                      </a:r>
                      <a:endParaRPr lang="en-US" altLang="ja-JP" sz="900" b="0" i="0" u="none" strike="noStrike" dirty="0">
                        <a:solidFill>
                          <a:srgbClr val="000000"/>
                        </a:solidFill>
                        <a:latin typeface="+mn-ea"/>
                        <a:ea typeface="+mn-ea"/>
                      </a:endParaRPr>
                    </a:p>
                  </a:txBody>
                  <a:tcPr marL="6858" marR="6858" marT="6858" marB="0" anchor="ctr"/>
                </a:tc>
                <a:tc>
                  <a:txBody>
                    <a:bodyPr/>
                    <a:lstStyle/>
                    <a:p>
                      <a:pPr algn="ctr" fontAlgn="ctr"/>
                      <a:r>
                        <a:rPr lang="en-US" altLang="ja-JP" sz="900" u="none" strike="noStrike">
                          <a:latin typeface="+mn-ea"/>
                          <a:ea typeface="+mn-ea"/>
                        </a:rPr>
                        <a:t>0887-34-1195</a:t>
                      </a:r>
                      <a:endParaRPr lang="en-US" altLang="ja-JP" sz="900" b="0" i="0" u="none" strike="noStrike">
                        <a:solidFill>
                          <a:srgbClr val="000000"/>
                        </a:solidFill>
                        <a:latin typeface="+mn-ea"/>
                        <a:ea typeface="+mn-ea"/>
                      </a:endParaRPr>
                    </a:p>
                  </a:txBody>
                  <a:tcPr marL="6858" marR="6858" marT="6858" marB="0" anchor="ctr"/>
                </a:tc>
              </a:tr>
              <a:tr h="203393">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宇都宮</a:t>
                      </a:r>
                      <a:r>
                        <a:rPr lang="ja-JP" altLang="en-US" sz="900" u="none" strike="noStrike" dirty="0">
                          <a:latin typeface="+mn-ea"/>
                          <a:ea typeface="+mn-ea"/>
                        </a:rPr>
                        <a:t>内科</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染井</a:t>
                      </a:r>
                      <a:r>
                        <a:rPr lang="ja-JP" altLang="en-US" sz="900" u="none" strike="noStrike" dirty="0">
                          <a:latin typeface="+mn-ea"/>
                          <a:ea typeface="+mn-ea"/>
                        </a:rPr>
                        <a:t>町</a:t>
                      </a:r>
                      <a:r>
                        <a:rPr lang="en-US" altLang="ja-JP" sz="900" u="none" strike="noStrike" dirty="0">
                          <a:latin typeface="+mn-ea"/>
                          <a:ea typeface="+mn-ea"/>
                        </a:rPr>
                        <a:t>1-38</a:t>
                      </a:r>
                      <a:endParaRPr lang="en-US" altLang="ja-JP" sz="900" b="0" i="0" u="none" strike="noStrike" dirty="0">
                        <a:solidFill>
                          <a:srgbClr val="000000"/>
                        </a:solidFill>
                        <a:latin typeface="+mn-ea"/>
                        <a:ea typeface="+mn-ea"/>
                      </a:endParaRPr>
                    </a:p>
                  </a:txBody>
                  <a:tcPr marL="6858" marR="6858" marT="6858" marB="0" anchor="ctr"/>
                </a:tc>
                <a:tc>
                  <a:txBody>
                    <a:bodyPr/>
                    <a:lstStyle/>
                    <a:p>
                      <a:pPr algn="ctr" fontAlgn="ctr"/>
                      <a:r>
                        <a:rPr lang="en-US" altLang="ja-JP" sz="900" u="none" strike="noStrike">
                          <a:latin typeface="+mn-ea"/>
                          <a:ea typeface="+mn-ea"/>
                        </a:rPr>
                        <a:t>0887-32-0500</a:t>
                      </a:r>
                      <a:endParaRPr lang="en-US" altLang="ja-JP" sz="900" b="0" i="0" u="none" strike="noStrike">
                        <a:solidFill>
                          <a:srgbClr val="000000"/>
                        </a:solidFill>
                        <a:latin typeface="+mn-ea"/>
                        <a:ea typeface="+mn-ea"/>
                      </a:endParaRPr>
                    </a:p>
                  </a:txBody>
                  <a:tcPr marL="6858" marR="6858" marT="6858" marB="0" anchor="ctr"/>
                </a:tc>
              </a:tr>
              <a:tr h="203393">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まつうら</a:t>
                      </a:r>
                      <a:r>
                        <a:rPr lang="ja-JP" altLang="en-US" sz="900" u="none" strike="noStrike" dirty="0">
                          <a:latin typeface="+mn-ea"/>
                          <a:ea typeface="+mn-ea"/>
                        </a:rPr>
                        <a:t>内科消化器科</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土居</a:t>
                      </a:r>
                      <a:r>
                        <a:rPr lang="en-US" altLang="ja-JP" sz="900" u="none" strike="noStrike" dirty="0">
                          <a:latin typeface="+mn-ea"/>
                          <a:ea typeface="+mn-ea"/>
                        </a:rPr>
                        <a:t>1949-1</a:t>
                      </a:r>
                      <a:endParaRPr lang="en-US" altLang="ja-JP" sz="900" b="0" i="0" u="none" strike="noStrike" dirty="0">
                        <a:solidFill>
                          <a:srgbClr val="000000"/>
                        </a:solidFill>
                        <a:latin typeface="+mn-ea"/>
                        <a:ea typeface="+mn-ea"/>
                      </a:endParaRPr>
                    </a:p>
                  </a:txBody>
                  <a:tcPr marL="6858" marR="6858" marT="6858" marB="0" anchor="ctr"/>
                </a:tc>
                <a:tc>
                  <a:txBody>
                    <a:bodyPr/>
                    <a:lstStyle/>
                    <a:p>
                      <a:pPr algn="ctr" fontAlgn="ctr"/>
                      <a:r>
                        <a:rPr lang="en-US" altLang="ja-JP" sz="900" u="none" strike="noStrike" dirty="0">
                          <a:latin typeface="+mn-ea"/>
                          <a:ea typeface="+mn-ea"/>
                        </a:rPr>
                        <a:t>0887-35-8127</a:t>
                      </a:r>
                      <a:endParaRPr lang="en-US" altLang="ja-JP" sz="900" b="0" i="0" u="none" strike="noStrike" dirty="0">
                        <a:solidFill>
                          <a:srgbClr val="000000"/>
                        </a:solidFill>
                        <a:latin typeface="+mn-ea"/>
                        <a:ea typeface="+mn-ea"/>
                      </a:endParaRPr>
                    </a:p>
                  </a:txBody>
                  <a:tcPr marL="6858" marR="6858" marT="6858" marB="0" anchor="ctr"/>
                </a:tc>
              </a:tr>
              <a:tr h="203393">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つつい</a:t>
                      </a:r>
                      <a:r>
                        <a:rPr lang="ja-JP" altLang="en-US" sz="900" u="none" strike="noStrike" dirty="0">
                          <a:latin typeface="+mn-ea"/>
                          <a:ea typeface="+mn-ea"/>
                        </a:rPr>
                        <a:t>脳神経外科</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a:t>
                      </a:r>
                      <a:r>
                        <a:rPr lang="zh-CN" altLang="en-US" sz="900" u="none" strike="noStrike" dirty="0" smtClean="0">
                          <a:latin typeface="ＭＳ Ｐゴシック" pitchFamily="50" charset="-128"/>
                          <a:ea typeface="ＭＳ Ｐゴシック" pitchFamily="50" charset="-128"/>
                        </a:rPr>
                        <a:t>本町</a:t>
                      </a:r>
                      <a:r>
                        <a:rPr lang="zh-CN" altLang="en-US" sz="900" u="none" strike="noStrike" dirty="0">
                          <a:latin typeface="ＭＳ Ｐゴシック" pitchFamily="50" charset="-128"/>
                          <a:ea typeface="ＭＳ Ｐゴシック" pitchFamily="50" charset="-128"/>
                        </a:rPr>
                        <a:t>２丁目</a:t>
                      </a:r>
                      <a:r>
                        <a:rPr lang="en-US" altLang="zh-CN" sz="900" u="none" strike="noStrike" dirty="0">
                          <a:latin typeface="ＭＳ Ｐゴシック" pitchFamily="50" charset="-128"/>
                          <a:ea typeface="ＭＳ Ｐゴシック" pitchFamily="50" charset="-128"/>
                        </a:rPr>
                        <a:t>2</a:t>
                      </a:r>
                      <a:r>
                        <a:rPr lang="zh-CN" altLang="en-US" sz="900" u="none" strike="noStrike" dirty="0">
                          <a:latin typeface="ＭＳ Ｐゴシック" pitchFamily="50" charset="-128"/>
                          <a:ea typeface="ＭＳ Ｐゴシック" pitchFamily="50" charset="-128"/>
                        </a:rPr>
                        <a:t>番</a:t>
                      </a:r>
                      <a:r>
                        <a:rPr lang="en-US" altLang="zh-CN" sz="900" u="none" strike="noStrike" dirty="0">
                          <a:latin typeface="ＭＳ Ｐゴシック" pitchFamily="50" charset="-128"/>
                          <a:ea typeface="ＭＳ Ｐゴシック" pitchFamily="50" charset="-128"/>
                        </a:rPr>
                        <a:t>1</a:t>
                      </a:r>
                      <a:r>
                        <a:rPr lang="zh-CN" altLang="en-US" sz="900" u="none" strike="noStrike" dirty="0">
                          <a:latin typeface="ＭＳ Ｐゴシック" pitchFamily="50" charset="-128"/>
                          <a:ea typeface="ＭＳ Ｐゴシック" pitchFamily="50" charset="-128"/>
                        </a:rPr>
                        <a:t>号</a:t>
                      </a:r>
                      <a:endParaRPr lang="zh-CN" altLang="en-US" sz="900" b="0" i="0" u="none" strike="noStrike" dirty="0">
                        <a:solidFill>
                          <a:srgbClr val="000000"/>
                        </a:solidFill>
                        <a:latin typeface="ＭＳ Ｐゴシック" pitchFamily="50" charset="-128"/>
                        <a:ea typeface="ＭＳ Ｐゴシック" pitchFamily="50" charset="-128"/>
                      </a:endParaRPr>
                    </a:p>
                  </a:txBody>
                  <a:tcPr marL="6858" marR="6858" marT="6858" marB="0" anchor="ctr"/>
                </a:tc>
                <a:tc>
                  <a:txBody>
                    <a:bodyPr/>
                    <a:lstStyle/>
                    <a:p>
                      <a:pPr algn="ctr" fontAlgn="ctr"/>
                      <a:r>
                        <a:rPr lang="en-US" altLang="ja-JP" sz="900" u="none" strike="noStrike" dirty="0">
                          <a:latin typeface="+mn-ea"/>
                          <a:ea typeface="+mn-ea"/>
                        </a:rPr>
                        <a:t>0887-34-0221</a:t>
                      </a:r>
                      <a:endParaRPr lang="en-US" altLang="ja-JP" sz="900" b="0" i="0" u="none" strike="noStrike" dirty="0">
                        <a:solidFill>
                          <a:srgbClr val="000000"/>
                        </a:solidFill>
                        <a:latin typeface="+mn-ea"/>
                        <a:ea typeface="+mn-ea"/>
                      </a:endParaRPr>
                    </a:p>
                  </a:txBody>
                  <a:tcPr marL="6858" marR="6858" marT="6858" marB="0" anchor="ctr"/>
                </a:tc>
              </a:tr>
            </a:tbl>
          </a:graphicData>
        </a:graphic>
      </p:graphicFrame>
      <p:graphicFrame>
        <p:nvGraphicFramePr>
          <p:cNvPr id="53" name="表 52"/>
          <p:cNvGraphicFramePr>
            <a:graphicFrameLocks noGrp="1"/>
          </p:cNvGraphicFramePr>
          <p:nvPr/>
        </p:nvGraphicFramePr>
        <p:xfrm>
          <a:off x="1927861" y="3491880"/>
          <a:ext cx="4758689" cy="2478612"/>
        </p:xfrm>
        <a:graphic>
          <a:graphicData uri="http://schemas.openxmlformats.org/drawingml/2006/table">
            <a:tbl>
              <a:tblPr bandRow="1">
                <a:tableStyleId>{E8B1032C-EA38-4F05-BA0D-38AFFFC7BED3}</a:tableStyleId>
              </a:tblPr>
              <a:tblGrid>
                <a:gridCol w="322260"/>
                <a:gridCol w="1753380"/>
                <a:gridCol w="1860207"/>
                <a:gridCol w="822842"/>
              </a:tblGrid>
              <a:tr h="206551">
                <a:tc rowSpan="12">
                  <a:txBody>
                    <a:bodyPr/>
                    <a:lstStyle/>
                    <a:p>
                      <a:pPr algn="ctr" fontAlgn="ctr"/>
                      <a:r>
                        <a:rPr lang="ja-JP" altLang="en-US" sz="1000" u="none" strike="noStrike" dirty="0"/>
                        <a:t>東洋・奈半利・田野・安田町、馬路・芸西村</a:t>
                      </a:r>
                      <a:endParaRPr lang="ja-JP" altLang="en-US" sz="1000" b="0" i="0" u="none" strike="noStrike" dirty="0">
                        <a:solidFill>
                          <a:srgbClr val="000000"/>
                        </a:solidFill>
                        <a:latin typeface="ＭＳ Ｐゴシック"/>
                      </a:endParaRPr>
                    </a:p>
                  </a:txBody>
                  <a:tcPr marL="6858" marR="6858" marT="6858" marB="0" vert="eaVert" anchor="ctr"/>
                </a:tc>
                <a:tc>
                  <a:txBody>
                    <a:bodyPr/>
                    <a:lstStyle/>
                    <a:p>
                      <a:pPr algn="l" fontAlgn="ctr"/>
                      <a:r>
                        <a:rPr lang="ja-JP" altLang="en-US" sz="900" u="none" strike="noStrike" dirty="0" smtClean="0">
                          <a:latin typeface="+mn-ea"/>
                          <a:ea typeface="+mn-ea"/>
                        </a:rPr>
                        <a:t>　馬路</a:t>
                      </a:r>
                      <a:r>
                        <a:rPr lang="ja-JP" altLang="en-US" sz="900" u="none" strike="noStrike" dirty="0">
                          <a:latin typeface="+mn-ea"/>
                          <a:ea typeface="+mn-ea"/>
                        </a:rPr>
                        <a:t>診療所</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a:t>
                      </a:r>
                      <a:r>
                        <a:rPr lang="zh-TW" altLang="en-US" sz="900" u="none" strike="noStrike" dirty="0" smtClean="0">
                          <a:latin typeface="ＭＳ Ｐゴシック" pitchFamily="50" charset="-128"/>
                          <a:ea typeface="ＭＳ Ｐゴシック" pitchFamily="50" charset="-128"/>
                        </a:rPr>
                        <a:t>馬路村</a:t>
                      </a:r>
                      <a:r>
                        <a:rPr lang="zh-TW" altLang="en-US" sz="900" u="none" strike="noStrike" dirty="0">
                          <a:latin typeface="ＭＳ Ｐゴシック" pitchFamily="50" charset="-128"/>
                          <a:ea typeface="ＭＳ Ｐゴシック" pitchFamily="50" charset="-128"/>
                        </a:rPr>
                        <a:t>大字馬路</a:t>
                      </a:r>
                      <a:r>
                        <a:rPr lang="en-US" altLang="zh-TW" sz="900" u="none" strike="noStrike" dirty="0">
                          <a:latin typeface="ＭＳ Ｐゴシック" pitchFamily="50" charset="-128"/>
                          <a:ea typeface="ＭＳ Ｐゴシック" pitchFamily="50" charset="-128"/>
                        </a:rPr>
                        <a:t>405-1</a:t>
                      </a:r>
                      <a:endParaRPr lang="en-US" altLang="zh-TW" sz="900" b="0" i="0" u="none" strike="noStrike" dirty="0">
                        <a:solidFill>
                          <a:srgbClr val="000000"/>
                        </a:solidFill>
                        <a:latin typeface="ＭＳ Ｐゴシック" pitchFamily="50" charset="-128"/>
                        <a:ea typeface="ＭＳ Ｐゴシック" pitchFamily="50" charset="-128"/>
                      </a:endParaRPr>
                    </a:p>
                  </a:txBody>
                  <a:tcPr marL="6858" marR="6858" marT="6858" marB="0" anchor="ctr"/>
                </a:tc>
                <a:tc>
                  <a:txBody>
                    <a:bodyPr/>
                    <a:lstStyle/>
                    <a:p>
                      <a:pPr algn="ctr" fontAlgn="ctr"/>
                      <a:r>
                        <a:rPr lang="en-US" altLang="ja-JP" sz="900" u="none" strike="noStrike">
                          <a:latin typeface="+mn-ea"/>
                          <a:ea typeface="+mn-ea"/>
                        </a:rPr>
                        <a:t>0887-44-2010</a:t>
                      </a:r>
                      <a:endParaRPr lang="en-US" altLang="ja-JP" sz="900" b="0" i="0" u="none" strike="noStrike">
                        <a:solidFill>
                          <a:srgbClr val="000000"/>
                        </a:solidFill>
                        <a:latin typeface="+mn-ea"/>
                        <a:ea typeface="+mn-ea"/>
                      </a:endParaRPr>
                    </a:p>
                  </a:txBody>
                  <a:tcPr marL="6858" marR="6858" marT="6858" marB="0" anchor="ctr"/>
                </a:tc>
              </a:tr>
              <a:tr h="206551">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芸西</a:t>
                      </a:r>
                      <a:r>
                        <a:rPr lang="ja-JP" altLang="en-US" sz="900" u="none" strike="noStrike" dirty="0">
                          <a:latin typeface="+mn-ea"/>
                          <a:ea typeface="+mn-ea"/>
                        </a:rPr>
                        <a:t>病院</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芸西村</a:t>
                      </a:r>
                      <a:r>
                        <a:rPr lang="ja-JP" altLang="en-US" sz="900" u="none" strike="noStrike" dirty="0">
                          <a:latin typeface="+mn-ea"/>
                          <a:ea typeface="+mn-ea"/>
                        </a:rPr>
                        <a:t>和食甲</a:t>
                      </a:r>
                      <a:r>
                        <a:rPr lang="en-US" altLang="ja-JP" sz="900" u="none" strike="noStrike" dirty="0">
                          <a:latin typeface="+mn-ea"/>
                          <a:ea typeface="+mn-ea"/>
                        </a:rPr>
                        <a:t>4268</a:t>
                      </a:r>
                      <a:endParaRPr lang="en-US" altLang="ja-JP" sz="900" b="0" i="0" u="none" strike="noStrike" dirty="0">
                        <a:solidFill>
                          <a:srgbClr val="000000"/>
                        </a:solidFill>
                        <a:latin typeface="+mn-ea"/>
                        <a:ea typeface="+mn-ea"/>
                      </a:endParaRPr>
                    </a:p>
                  </a:txBody>
                  <a:tcPr marL="6858" marR="6858" marT="6858" marB="0" anchor="ctr"/>
                </a:tc>
                <a:tc>
                  <a:txBody>
                    <a:bodyPr/>
                    <a:lstStyle/>
                    <a:p>
                      <a:pPr algn="ctr" fontAlgn="ctr"/>
                      <a:r>
                        <a:rPr lang="en-US" altLang="ja-JP" sz="900" u="none" strike="noStrike">
                          <a:latin typeface="+mn-ea"/>
                          <a:ea typeface="+mn-ea"/>
                        </a:rPr>
                        <a:t>0887-33-3833</a:t>
                      </a:r>
                      <a:endParaRPr lang="en-US" altLang="ja-JP" sz="900" b="0" i="0" u="none" strike="noStrike">
                        <a:solidFill>
                          <a:srgbClr val="000000"/>
                        </a:solidFill>
                        <a:latin typeface="+mn-ea"/>
                        <a:ea typeface="+mn-ea"/>
                      </a:endParaRPr>
                    </a:p>
                  </a:txBody>
                  <a:tcPr marL="6858" marR="6858" marT="6858" marB="0" anchor="ctr"/>
                </a:tc>
              </a:tr>
              <a:tr h="206551">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田野</a:t>
                      </a:r>
                      <a:r>
                        <a:rPr lang="ja-JP" altLang="en-US" sz="900" u="none" strike="noStrike" dirty="0">
                          <a:latin typeface="+mn-ea"/>
                          <a:ea typeface="+mn-ea"/>
                        </a:rPr>
                        <a:t>病院</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田野町</a:t>
                      </a:r>
                      <a:r>
                        <a:rPr lang="en-US" altLang="ja-JP" sz="900" u="none" strike="noStrike" dirty="0">
                          <a:latin typeface="+mn-ea"/>
                          <a:ea typeface="+mn-ea"/>
                        </a:rPr>
                        <a:t>1414-1</a:t>
                      </a:r>
                      <a:endParaRPr lang="en-US" altLang="ja-JP" sz="900" b="0" i="0" u="none" strike="noStrike" dirty="0">
                        <a:solidFill>
                          <a:srgbClr val="000000"/>
                        </a:solidFill>
                        <a:latin typeface="+mn-ea"/>
                        <a:ea typeface="+mn-ea"/>
                      </a:endParaRPr>
                    </a:p>
                  </a:txBody>
                  <a:tcPr marL="6858" marR="6858" marT="6858" marB="0" anchor="ctr"/>
                </a:tc>
                <a:tc>
                  <a:txBody>
                    <a:bodyPr/>
                    <a:lstStyle/>
                    <a:p>
                      <a:pPr algn="ctr" fontAlgn="ctr"/>
                      <a:r>
                        <a:rPr lang="en-US" altLang="ja-JP" sz="900" u="none" strike="noStrike" dirty="0">
                          <a:latin typeface="+mn-ea"/>
                          <a:ea typeface="+mn-ea"/>
                        </a:rPr>
                        <a:t>0887-38-7111</a:t>
                      </a:r>
                      <a:endParaRPr lang="en-US" altLang="ja-JP" sz="900" b="0" i="0" u="none" strike="noStrike" dirty="0">
                        <a:solidFill>
                          <a:srgbClr val="000000"/>
                        </a:solidFill>
                        <a:latin typeface="+mn-ea"/>
                        <a:ea typeface="+mn-ea"/>
                      </a:endParaRPr>
                    </a:p>
                  </a:txBody>
                  <a:tcPr marL="6858" marR="6858" marT="6858" marB="0" anchor="ctr"/>
                </a:tc>
              </a:tr>
              <a:tr h="206551">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深谷</a:t>
                      </a:r>
                      <a:r>
                        <a:rPr lang="ja-JP" altLang="en-US" sz="900" u="none" strike="noStrike" dirty="0">
                          <a:latin typeface="+mn-ea"/>
                          <a:ea typeface="+mn-ea"/>
                        </a:rPr>
                        <a:t>内科</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芸西村</a:t>
                      </a:r>
                      <a:r>
                        <a:rPr lang="ja-JP" altLang="en-US" sz="900" u="none" strike="noStrike" dirty="0">
                          <a:latin typeface="+mn-ea"/>
                          <a:ea typeface="+mn-ea"/>
                        </a:rPr>
                        <a:t>和食甲</a:t>
                      </a:r>
                      <a:r>
                        <a:rPr lang="en-US" altLang="ja-JP" sz="900" u="none" strike="noStrike" dirty="0">
                          <a:latin typeface="+mn-ea"/>
                          <a:ea typeface="+mn-ea"/>
                        </a:rPr>
                        <a:t>1604</a:t>
                      </a:r>
                      <a:endParaRPr lang="en-US" altLang="ja-JP" sz="900" b="0" i="0" u="none" strike="noStrike" dirty="0">
                        <a:solidFill>
                          <a:srgbClr val="000000"/>
                        </a:solidFill>
                        <a:latin typeface="+mn-ea"/>
                        <a:ea typeface="+mn-ea"/>
                      </a:endParaRPr>
                    </a:p>
                  </a:txBody>
                  <a:tcPr marL="6858" marR="6858" marT="6858" marB="0" anchor="ctr"/>
                </a:tc>
                <a:tc>
                  <a:txBody>
                    <a:bodyPr/>
                    <a:lstStyle/>
                    <a:p>
                      <a:pPr algn="ctr" fontAlgn="ctr"/>
                      <a:r>
                        <a:rPr lang="en-US" altLang="ja-JP" sz="900" u="none" strike="noStrike">
                          <a:latin typeface="+mn-ea"/>
                          <a:ea typeface="+mn-ea"/>
                        </a:rPr>
                        <a:t>0887-33-2401</a:t>
                      </a:r>
                      <a:endParaRPr lang="en-US" altLang="ja-JP" sz="900" b="0" i="0" u="none" strike="noStrike">
                        <a:solidFill>
                          <a:srgbClr val="000000"/>
                        </a:solidFill>
                        <a:latin typeface="+mn-ea"/>
                        <a:ea typeface="+mn-ea"/>
                      </a:endParaRPr>
                    </a:p>
                  </a:txBody>
                  <a:tcPr marL="6858" marR="6858" marT="6858" marB="0" anchor="ctr"/>
                </a:tc>
              </a:tr>
              <a:tr h="206551">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中芸</a:t>
                      </a:r>
                      <a:r>
                        <a:rPr lang="ja-JP" altLang="en-US" sz="900" u="none" strike="noStrike" dirty="0">
                          <a:latin typeface="+mn-ea"/>
                          <a:ea typeface="+mn-ea"/>
                        </a:rPr>
                        <a:t>クリニック</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田野町</a:t>
                      </a:r>
                      <a:r>
                        <a:rPr lang="en-US" altLang="ja-JP" sz="900" u="none" strike="noStrike" dirty="0">
                          <a:latin typeface="+mn-ea"/>
                          <a:ea typeface="+mn-ea"/>
                        </a:rPr>
                        <a:t>2145-1</a:t>
                      </a:r>
                      <a:endParaRPr lang="en-US" altLang="ja-JP" sz="900" b="0" i="0" u="none" strike="noStrike" dirty="0">
                        <a:solidFill>
                          <a:srgbClr val="000000"/>
                        </a:solidFill>
                        <a:latin typeface="+mn-ea"/>
                        <a:ea typeface="+mn-ea"/>
                      </a:endParaRPr>
                    </a:p>
                  </a:txBody>
                  <a:tcPr marL="6858" marR="6858" marT="6858" marB="0" anchor="ctr"/>
                </a:tc>
                <a:tc>
                  <a:txBody>
                    <a:bodyPr/>
                    <a:lstStyle/>
                    <a:p>
                      <a:pPr algn="ctr" fontAlgn="ctr"/>
                      <a:r>
                        <a:rPr lang="en-US" altLang="ja-JP" sz="900" u="none" strike="noStrike">
                          <a:latin typeface="+mn-ea"/>
                          <a:ea typeface="+mn-ea"/>
                        </a:rPr>
                        <a:t>0887-38-8111</a:t>
                      </a:r>
                      <a:endParaRPr lang="en-US" altLang="ja-JP" sz="900" b="0" i="0" u="none" strike="noStrike">
                        <a:solidFill>
                          <a:srgbClr val="000000"/>
                        </a:solidFill>
                        <a:latin typeface="+mn-ea"/>
                        <a:ea typeface="+mn-ea"/>
                      </a:endParaRPr>
                    </a:p>
                  </a:txBody>
                  <a:tcPr marL="6858" marR="6858" marT="6858" marB="0" anchor="ctr"/>
                </a:tc>
              </a:tr>
              <a:tr h="206551">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野</a:t>
                      </a:r>
                      <a:r>
                        <a:rPr lang="ja-JP" altLang="en-US" sz="900" u="none" strike="noStrike" dirty="0">
                          <a:latin typeface="+mn-ea"/>
                          <a:ea typeface="+mn-ea"/>
                        </a:rPr>
                        <a:t>根診療所</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a:t>
                      </a:r>
                      <a:r>
                        <a:rPr lang="zh-TW" altLang="en-US" sz="900" u="none" strike="noStrike" dirty="0" smtClean="0">
                          <a:latin typeface="ＭＳ Ｐゴシック" pitchFamily="50" charset="-128"/>
                          <a:ea typeface="ＭＳ Ｐゴシック" pitchFamily="50" charset="-128"/>
                        </a:rPr>
                        <a:t>東洋町</a:t>
                      </a:r>
                      <a:r>
                        <a:rPr lang="zh-TW" altLang="en-US" sz="900" u="none" strike="noStrike" dirty="0">
                          <a:latin typeface="ＭＳ Ｐゴシック" pitchFamily="50" charset="-128"/>
                          <a:ea typeface="ＭＳ Ｐゴシック" pitchFamily="50" charset="-128"/>
                        </a:rPr>
                        <a:t>野根丙</a:t>
                      </a:r>
                      <a:r>
                        <a:rPr lang="en-US" altLang="zh-TW" sz="900" u="none" strike="noStrike" dirty="0">
                          <a:latin typeface="ＭＳ Ｐゴシック" pitchFamily="50" charset="-128"/>
                          <a:ea typeface="ＭＳ Ｐゴシック" pitchFamily="50" charset="-128"/>
                        </a:rPr>
                        <a:t>1411</a:t>
                      </a:r>
                      <a:r>
                        <a:rPr lang="zh-TW" altLang="en-US" sz="900" u="none" strike="noStrike" dirty="0">
                          <a:latin typeface="ＭＳ Ｐゴシック" pitchFamily="50" charset="-128"/>
                          <a:ea typeface="ＭＳ Ｐゴシック" pitchFamily="50" charset="-128"/>
                        </a:rPr>
                        <a:t>番地</a:t>
                      </a:r>
                      <a:r>
                        <a:rPr lang="en-US" altLang="zh-TW" sz="900" u="none" strike="noStrike" dirty="0">
                          <a:latin typeface="ＭＳ Ｐゴシック" pitchFamily="50" charset="-128"/>
                          <a:ea typeface="ＭＳ Ｐゴシック" pitchFamily="50" charset="-128"/>
                        </a:rPr>
                        <a:t>1</a:t>
                      </a:r>
                      <a:endParaRPr lang="en-US" altLang="zh-TW" sz="900" b="0" i="0" u="none" strike="noStrike" dirty="0">
                        <a:solidFill>
                          <a:srgbClr val="000000"/>
                        </a:solidFill>
                        <a:latin typeface="ＭＳ Ｐゴシック" pitchFamily="50" charset="-128"/>
                        <a:ea typeface="ＭＳ Ｐゴシック" pitchFamily="50" charset="-128"/>
                      </a:endParaRPr>
                    </a:p>
                  </a:txBody>
                  <a:tcPr marL="6858" marR="6858" marT="6858" marB="0" anchor="ctr"/>
                </a:tc>
                <a:tc>
                  <a:txBody>
                    <a:bodyPr/>
                    <a:lstStyle/>
                    <a:p>
                      <a:pPr algn="ctr" fontAlgn="ctr"/>
                      <a:r>
                        <a:rPr lang="en-US" altLang="ja-JP" sz="900" u="none" strike="noStrike" dirty="0">
                          <a:latin typeface="+mn-ea"/>
                          <a:ea typeface="+mn-ea"/>
                        </a:rPr>
                        <a:t>0887-28-1388</a:t>
                      </a:r>
                      <a:endParaRPr lang="en-US" altLang="ja-JP" sz="900" b="0" i="0" u="none" strike="noStrike" dirty="0">
                        <a:solidFill>
                          <a:srgbClr val="000000"/>
                        </a:solidFill>
                        <a:latin typeface="+mn-ea"/>
                        <a:ea typeface="+mn-ea"/>
                      </a:endParaRPr>
                    </a:p>
                  </a:txBody>
                  <a:tcPr marL="6858" marR="6858" marT="6858" marB="0" anchor="ctr"/>
                </a:tc>
              </a:tr>
              <a:tr h="206551">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いちご</a:t>
                      </a:r>
                      <a:r>
                        <a:rPr lang="ja-JP" altLang="en-US" sz="900" u="none" strike="noStrike" dirty="0">
                          <a:latin typeface="+mn-ea"/>
                          <a:ea typeface="+mn-ea"/>
                        </a:rPr>
                        <a:t>クリニック</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奈半利町</a:t>
                      </a:r>
                      <a:r>
                        <a:rPr lang="ja-JP" altLang="en-US" sz="900" u="none" strike="noStrike" dirty="0">
                          <a:latin typeface="+mn-ea"/>
                          <a:ea typeface="+mn-ea"/>
                        </a:rPr>
                        <a:t>乙</a:t>
                      </a:r>
                      <a:r>
                        <a:rPr lang="en-US" altLang="ja-JP" sz="900" u="none" strike="noStrike" dirty="0">
                          <a:latin typeface="+mn-ea"/>
                          <a:ea typeface="+mn-ea"/>
                        </a:rPr>
                        <a:t>1628-1</a:t>
                      </a:r>
                      <a:endParaRPr lang="en-US" altLang="ja-JP" sz="900" b="0" i="0" u="none" strike="noStrike" dirty="0">
                        <a:solidFill>
                          <a:srgbClr val="000000"/>
                        </a:solidFill>
                        <a:latin typeface="+mn-ea"/>
                        <a:ea typeface="+mn-ea"/>
                      </a:endParaRPr>
                    </a:p>
                  </a:txBody>
                  <a:tcPr marL="6858" marR="6858" marT="6858" marB="0" anchor="ctr"/>
                </a:tc>
                <a:tc>
                  <a:txBody>
                    <a:bodyPr/>
                    <a:lstStyle/>
                    <a:p>
                      <a:pPr algn="ctr" fontAlgn="ctr"/>
                      <a:r>
                        <a:rPr lang="en-US" altLang="ja-JP" sz="900" u="none" strike="noStrike">
                          <a:latin typeface="+mn-ea"/>
                          <a:ea typeface="+mn-ea"/>
                        </a:rPr>
                        <a:t>0887-38-8815</a:t>
                      </a:r>
                      <a:endParaRPr lang="en-US" altLang="ja-JP" sz="900" b="0" i="0" u="none" strike="noStrike">
                        <a:solidFill>
                          <a:srgbClr val="000000"/>
                        </a:solidFill>
                        <a:latin typeface="+mn-ea"/>
                        <a:ea typeface="+mn-ea"/>
                      </a:endParaRPr>
                    </a:p>
                  </a:txBody>
                  <a:tcPr marL="6858" marR="6858" marT="6858" marB="0" anchor="ctr"/>
                </a:tc>
              </a:tr>
              <a:tr h="206551">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a:t>
                      </a:r>
                      <a:r>
                        <a:rPr lang="ja-JP" altLang="en-US" sz="900" u="none" strike="noStrike" dirty="0" err="1" smtClean="0">
                          <a:latin typeface="+mn-ea"/>
                          <a:ea typeface="+mn-ea"/>
                        </a:rPr>
                        <a:t>は</a:t>
                      </a:r>
                      <a:r>
                        <a:rPr lang="ja-JP" altLang="en-US" sz="900" u="none" strike="noStrike" dirty="0" err="1">
                          <a:latin typeface="+mn-ea"/>
                          <a:ea typeface="+mn-ea"/>
                        </a:rPr>
                        <a:t>まうづ</a:t>
                      </a:r>
                      <a:r>
                        <a:rPr lang="ja-JP" altLang="en-US" sz="900" u="none" strike="noStrike" dirty="0">
                          <a:latin typeface="+mn-ea"/>
                          <a:ea typeface="+mn-ea"/>
                        </a:rPr>
                        <a:t>医院</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奈半利町</a:t>
                      </a:r>
                      <a:r>
                        <a:rPr lang="ja-JP" altLang="en-US" sz="900" u="none" strike="noStrike" dirty="0">
                          <a:latin typeface="+mn-ea"/>
                          <a:ea typeface="+mn-ea"/>
                        </a:rPr>
                        <a:t>乙</a:t>
                      </a:r>
                      <a:r>
                        <a:rPr lang="en-US" altLang="ja-JP" sz="900" u="none" strike="noStrike" dirty="0">
                          <a:latin typeface="+mn-ea"/>
                          <a:ea typeface="+mn-ea"/>
                        </a:rPr>
                        <a:t>3742-1</a:t>
                      </a:r>
                      <a:endParaRPr lang="en-US" altLang="ja-JP" sz="900" b="0" i="0" u="none" strike="noStrike" dirty="0">
                        <a:solidFill>
                          <a:srgbClr val="000000"/>
                        </a:solidFill>
                        <a:latin typeface="+mn-ea"/>
                        <a:ea typeface="+mn-ea"/>
                      </a:endParaRPr>
                    </a:p>
                  </a:txBody>
                  <a:tcPr marL="6858" marR="6858" marT="6858" marB="0" anchor="ctr"/>
                </a:tc>
                <a:tc>
                  <a:txBody>
                    <a:bodyPr/>
                    <a:lstStyle/>
                    <a:p>
                      <a:pPr algn="ctr" fontAlgn="ctr"/>
                      <a:r>
                        <a:rPr lang="en-US" altLang="ja-JP" sz="900" u="none" strike="noStrike" dirty="0">
                          <a:latin typeface="+mn-ea"/>
                          <a:ea typeface="+mn-ea"/>
                        </a:rPr>
                        <a:t>0887-38-2718</a:t>
                      </a:r>
                      <a:endParaRPr lang="en-US" altLang="ja-JP" sz="900" b="0" i="0" u="none" strike="noStrike" dirty="0">
                        <a:solidFill>
                          <a:srgbClr val="000000"/>
                        </a:solidFill>
                        <a:latin typeface="+mn-ea"/>
                        <a:ea typeface="+mn-ea"/>
                      </a:endParaRPr>
                    </a:p>
                  </a:txBody>
                  <a:tcPr marL="6858" marR="6858" marT="6858" marB="0" anchor="ctr"/>
                </a:tc>
              </a:tr>
              <a:tr h="206551">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な</a:t>
                      </a:r>
                      <a:r>
                        <a:rPr lang="ja-JP" altLang="en-US" sz="900" u="none" strike="noStrike" dirty="0">
                          <a:latin typeface="+mn-ea"/>
                          <a:ea typeface="+mn-ea"/>
                        </a:rPr>
                        <a:t>かとう医院</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安田町</a:t>
                      </a:r>
                      <a:r>
                        <a:rPr lang="ja-JP" altLang="en-US" sz="900" u="none" strike="noStrike" dirty="0">
                          <a:latin typeface="+mn-ea"/>
                          <a:ea typeface="+mn-ea"/>
                        </a:rPr>
                        <a:t>安田</a:t>
                      </a:r>
                      <a:r>
                        <a:rPr lang="en-US" altLang="ja-JP" sz="900" u="none" strike="noStrike" dirty="0">
                          <a:latin typeface="+mn-ea"/>
                          <a:ea typeface="+mn-ea"/>
                        </a:rPr>
                        <a:t>1718-1</a:t>
                      </a:r>
                      <a:endParaRPr lang="en-US" altLang="ja-JP" sz="900" b="0" i="0" u="none" strike="noStrike" dirty="0">
                        <a:solidFill>
                          <a:srgbClr val="000000"/>
                        </a:solidFill>
                        <a:latin typeface="+mn-ea"/>
                        <a:ea typeface="+mn-ea"/>
                      </a:endParaRPr>
                    </a:p>
                  </a:txBody>
                  <a:tcPr marL="6858" marR="6858" marT="6858" marB="0" anchor="ctr"/>
                </a:tc>
                <a:tc>
                  <a:txBody>
                    <a:bodyPr/>
                    <a:lstStyle/>
                    <a:p>
                      <a:pPr algn="ctr" fontAlgn="ctr"/>
                      <a:r>
                        <a:rPr lang="en-US" altLang="ja-JP" sz="900" u="none" strike="noStrike">
                          <a:latin typeface="+mn-ea"/>
                          <a:ea typeface="+mn-ea"/>
                        </a:rPr>
                        <a:t>0887-32-1311</a:t>
                      </a:r>
                      <a:endParaRPr lang="en-US" altLang="ja-JP" sz="900" b="0" i="0" u="none" strike="noStrike">
                        <a:solidFill>
                          <a:srgbClr val="000000"/>
                        </a:solidFill>
                        <a:latin typeface="+mn-ea"/>
                        <a:ea typeface="+mn-ea"/>
                      </a:endParaRPr>
                    </a:p>
                  </a:txBody>
                  <a:tcPr marL="6858" marR="6858" marT="6858" marB="0" anchor="ctr"/>
                </a:tc>
              </a:tr>
              <a:tr h="206551">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寿</a:t>
                      </a:r>
                      <a:r>
                        <a:rPr lang="ja-JP" altLang="en-US" sz="900" u="none" strike="noStrike" dirty="0">
                          <a:latin typeface="+mn-ea"/>
                          <a:ea typeface="+mn-ea"/>
                        </a:rPr>
                        <a:t>美医院</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a:t>
                      </a:r>
                      <a:r>
                        <a:rPr lang="zh-TW" altLang="en-US" sz="900" u="none" strike="noStrike" dirty="0" smtClean="0">
                          <a:latin typeface="ＭＳ Ｐゴシック" pitchFamily="50" charset="-128"/>
                          <a:ea typeface="ＭＳ Ｐゴシック" pitchFamily="50" charset="-128"/>
                        </a:rPr>
                        <a:t>東洋町</a:t>
                      </a:r>
                      <a:r>
                        <a:rPr lang="zh-TW" altLang="en-US" sz="900" u="none" strike="noStrike" dirty="0">
                          <a:latin typeface="ＭＳ Ｐゴシック" pitchFamily="50" charset="-128"/>
                          <a:ea typeface="ＭＳ Ｐゴシック" pitchFamily="50" charset="-128"/>
                        </a:rPr>
                        <a:t>甲浦</a:t>
                      </a:r>
                      <a:r>
                        <a:rPr lang="en-US" altLang="zh-TW" sz="900" u="none" strike="noStrike" dirty="0">
                          <a:latin typeface="ＭＳ Ｐゴシック" pitchFamily="50" charset="-128"/>
                          <a:ea typeface="ＭＳ Ｐゴシック" pitchFamily="50" charset="-128"/>
                        </a:rPr>
                        <a:t>542</a:t>
                      </a:r>
                      <a:r>
                        <a:rPr lang="zh-TW" altLang="en-US" sz="900" u="none" strike="noStrike" dirty="0">
                          <a:latin typeface="ＭＳ Ｐゴシック" pitchFamily="50" charset="-128"/>
                          <a:ea typeface="ＭＳ Ｐゴシック" pitchFamily="50" charset="-128"/>
                        </a:rPr>
                        <a:t>番地</a:t>
                      </a:r>
                      <a:endParaRPr lang="zh-TW" altLang="en-US" sz="900" b="0" i="0" u="none" strike="noStrike" dirty="0">
                        <a:solidFill>
                          <a:srgbClr val="000000"/>
                        </a:solidFill>
                        <a:latin typeface="ＭＳ Ｐゴシック" pitchFamily="50" charset="-128"/>
                        <a:ea typeface="ＭＳ Ｐゴシック" pitchFamily="50" charset="-128"/>
                      </a:endParaRPr>
                    </a:p>
                  </a:txBody>
                  <a:tcPr marL="6858" marR="6858" marT="6858" marB="0" anchor="ctr"/>
                </a:tc>
                <a:tc>
                  <a:txBody>
                    <a:bodyPr/>
                    <a:lstStyle/>
                    <a:p>
                      <a:pPr algn="ctr" fontAlgn="ctr"/>
                      <a:r>
                        <a:rPr lang="en-US" altLang="ja-JP" sz="900" u="none" strike="noStrike">
                          <a:latin typeface="+mn-ea"/>
                          <a:ea typeface="+mn-ea"/>
                        </a:rPr>
                        <a:t>0887-29-2824</a:t>
                      </a:r>
                      <a:endParaRPr lang="en-US" altLang="ja-JP" sz="900" b="0" i="0" u="none" strike="noStrike">
                        <a:solidFill>
                          <a:srgbClr val="000000"/>
                        </a:solidFill>
                        <a:latin typeface="+mn-ea"/>
                        <a:ea typeface="+mn-ea"/>
                      </a:endParaRPr>
                    </a:p>
                  </a:txBody>
                  <a:tcPr marL="6858" marR="6858" marT="6858" marB="0" anchor="ctr"/>
                </a:tc>
              </a:tr>
              <a:tr h="206551">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芸西</a:t>
                      </a:r>
                      <a:r>
                        <a:rPr lang="ja-JP" altLang="en-US" sz="900" u="none" strike="noStrike" dirty="0">
                          <a:latin typeface="+mn-ea"/>
                          <a:ea typeface="+mn-ea"/>
                        </a:rPr>
                        <a:t>オルソクリニック</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芸西村</a:t>
                      </a:r>
                      <a:r>
                        <a:rPr lang="ja-JP" altLang="en-US" sz="900" u="none" strike="noStrike" dirty="0">
                          <a:latin typeface="+mn-ea"/>
                          <a:ea typeface="+mn-ea"/>
                        </a:rPr>
                        <a:t>和食甲</a:t>
                      </a:r>
                      <a:r>
                        <a:rPr lang="en-US" altLang="ja-JP" sz="900" u="none" strike="noStrike" dirty="0">
                          <a:latin typeface="+mn-ea"/>
                          <a:ea typeface="+mn-ea"/>
                        </a:rPr>
                        <a:t>1495-1</a:t>
                      </a:r>
                      <a:endParaRPr lang="en-US" altLang="ja-JP" sz="900" b="0" i="0" u="none" strike="noStrike" dirty="0">
                        <a:solidFill>
                          <a:srgbClr val="000000"/>
                        </a:solidFill>
                        <a:latin typeface="+mn-ea"/>
                        <a:ea typeface="+mn-ea"/>
                      </a:endParaRPr>
                    </a:p>
                  </a:txBody>
                  <a:tcPr marL="6858" marR="6858" marT="6858" marB="0" anchor="ctr"/>
                </a:tc>
                <a:tc>
                  <a:txBody>
                    <a:bodyPr/>
                    <a:lstStyle/>
                    <a:p>
                      <a:pPr algn="ctr" fontAlgn="ctr"/>
                      <a:r>
                        <a:rPr lang="en-US" altLang="ja-JP" sz="900" u="none" strike="noStrike" dirty="0">
                          <a:latin typeface="+mn-ea"/>
                          <a:ea typeface="+mn-ea"/>
                        </a:rPr>
                        <a:t>0887-33-3503</a:t>
                      </a:r>
                      <a:endParaRPr lang="en-US" altLang="ja-JP" sz="900" b="0" i="0" u="none" strike="noStrike" dirty="0">
                        <a:solidFill>
                          <a:srgbClr val="000000"/>
                        </a:solidFill>
                        <a:latin typeface="+mn-ea"/>
                        <a:ea typeface="+mn-ea"/>
                      </a:endParaRPr>
                    </a:p>
                  </a:txBody>
                  <a:tcPr marL="6858" marR="6858" marT="6858" marB="0" anchor="ctr"/>
                </a:tc>
              </a:tr>
              <a:tr h="206551">
                <a:tc vMerge="1">
                  <a:txBody>
                    <a:bodyPr/>
                    <a:lstStyle/>
                    <a:p>
                      <a:endParaRPr kumimoji="1" lang="ja-JP" altLang="en-US"/>
                    </a:p>
                  </a:txBody>
                  <a:tcPr/>
                </a:tc>
                <a:tc>
                  <a:txBody>
                    <a:bodyPr/>
                    <a:lstStyle/>
                    <a:p>
                      <a:pPr algn="l" fontAlgn="ctr"/>
                      <a:r>
                        <a:rPr lang="ja-JP" altLang="en-US" sz="900" u="none" strike="noStrike" dirty="0" smtClean="0">
                          <a:latin typeface="+mn-ea"/>
                          <a:ea typeface="+mn-ea"/>
                        </a:rPr>
                        <a:t>　和田</a:t>
                      </a:r>
                      <a:r>
                        <a:rPr lang="ja-JP" altLang="en-US" sz="900" u="none" strike="noStrike" dirty="0">
                          <a:latin typeface="+mn-ea"/>
                          <a:ea typeface="+mn-ea"/>
                        </a:rPr>
                        <a:t>医院</a:t>
                      </a:r>
                      <a:endParaRPr lang="ja-JP" altLang="en-US" sz="900" b="0" i="0" u="none" strike="noStrike" dirty="0">
                        <a:solidFill>
                          <a:srgbClr val="000000"/>
                        </a:solidFill>
                        <a:latin typeface="+mn-ea"/>
                        <a:ea typeface="+mn-ea"/>
                      </a:endParaRPr>
                    </a:p>
                  </a:txBody>
                  <a:tcPr marL="6858" marR="6858" marT="6858" marB="0" anchor="ctr"/>
                </a:tc>
                <a:tc>
                  <a:txBody>
                    <a:bodyPr/>
                    <a:lstStyle/>
                    <a:p>
                      <a:pPr algn="l" fontAlgn="ctr"/>
                      <a:r>
                        <a:rPr lang="ja-JP" altLang="en-US" sz="900" u="none" strike="noStrike" dirty="0" smtClean="0">
                          <a:latin typeface="+mn-ea"/>
                          <a:ea typeface="+mn-ea"/>
                        </a:rPr>
                        <a:t>　安田町</a:t>
                      </a:r>
                      <a:r>
                        <a:rPr lang="ja-JP" altLang="en-US" sz="900" u="none" strike="noStrike" dirty="0">
                          <a:latin typeface="+mn-ea"/>
                          <a:ea typeface="+mn-ea"/>
                        </a:rPr>
                        <a:t>安田</a:t>
                      </a:r>
                      <a:r>
                        <a:rPr lang="en-US" altLang="ja-JP" sz="900" u="none" strike="noStrike" dirty="0">
                          <a:latin typeface="+mn-ea"/>
                          <a:ea typeface="+mn-ea"/>
                        </a:rPr>
                        <a:t>1750</a:t>
                      </a:r>
                      <a:endParaRPr lang="en-US" altLang="ja-JP" sz="900" b="0" i="0" u="none" strike="noStrike" dirty="0">
                        <a:solidFill>
                          <a:srgbClr val="000000"/>
                        </a:solidFill>
                        <a:latin typeface="+mn-ea"/>
                        <a:ea typeface="+mn-ea"/>
                      </a:endParaRPr>
                    </a:p>
                  </a:txBody>
                  <a:tcPr marL="6858" marR="6858" marT="6858" marB="0" anchor="ctr"/>
                </a:tc>
                <a:tc>
                  <a:txBody>
                    <a:bodyPr/>
                    <a:lstStyle/>
                    <a:p>
                      <a:pPr algn="ctr" fontAlgn="ctr"/>
                      <a:r>
                        <a:rPr lang="en-US" altLang="ja-JP" sz="900" u="none" strike="noStrike" dirty="0">
                          <a:latin typeface="+mn-ea"/>
                          <a:ea typeface="+mn-ea"/>
                        </a:rPr>
                        <a:t>0887-38-6908</a:t>
                      </a:r>
                      <a:endParaRPr lang="en-US" altLang="ja-JP" sz="900" b="0" i="0" u="none" strike="noStrike" dirty="0">
                        <a:solidFill>
                          <a:srgbClr val="000000"/>
                        </a:solidFill>
                        <a:latin typeface="+mn-ea"/>
                        <a:ea typeface="+mn-ea"/>
                      </a:endParaRPr>
                    </a:p>
                  </a:txBody>
                  <a:tcPr marL="6858" marR="6858" marT="6858" marB="0" anchor="ctr"/>
                </a:tc>
              </a:tr>
            </a:tbl>
          </a:graphicData>
        </a:graphic>
      </p:graphicFrame>
      <p:sp>
        <p:nvSpPr>
          <p:cNvPr id="55" name="テキスト ボックス 54"/>
          <p:cNvSpPr txBox="1"/>
          <p:nvPr/>
        </p:nvSpPr>
        <p:spPr>
          <a:xfrm>
            <a:off x="620688" y="5580112"/>
            <a:ext cx="5976664" cy="360040"/>
          </a:xfrm>
          <a:prstGeom prst="rect">
            <a:avLst/>
          </a:prstGeom>
        </p:spPr>
        <p:txBody>
          <a:bodyPr vert="horz" wrap="square" lIns="91440" tIns="45720" rIns="91440" bIns="45720" rtlCol="0">
            <a:normAutofit fontScale="77500" lnSpcReduction="20000"/>
          </a:bodyPr>
          <a:lstStyle/>
          <a:p>
            <a: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61" name="表 60"/>
          <p:cNvGraphicFramePr>
            <a:graphicFrameLocks noGrp="1"/>
          </p:cNvGraphicFramePr>
          <p:nvPr/>
        </p:nvGraphicFramePr>
        <p:xfrm>
          <a:off x="2929278" y="6474544"/>
          <a:ext cx="1589790" cy="1074442"/>
        </p:xfrm>
        <a:graphic>
          <a:graphicData uri="http://schemas.openxmlformats.org/drawingml/2006/table">
            <a:tbl>
              <a:tblPr firstRow="1" bandRow="1">
                <a:effectLst/>
                <a:tableStyleId>{7DF18680-E054-41AD-8BC1-D1AEF772440D}</a:tableStyleId>
              </a:tblPr>
              <a:tblGrid>
                <a:gridCol w="451730"/>
                <a:gridCol w="1138060"/>
              </a:tblGrid>
              <a:tr h="216024">
                <a:tc>
                  <a:txBody>
                    <a:bodyPr/>
                    <a:lstStyle/>
                    <a:p>
                      <a:pPr algn="l"/>
                      <a:r>
                        <a:rPr kumimoji="1" lang="ja-JP" altLang="en-US" sz="600" b="1" baseline="0" dirty="0" smtClean="0">
                          <a:solidFill>
                            <a:schemeClr val="tx1"/>
                          </a:solidFill>
                          <a:latin typeface="+mn-ea"/>
                          <a:ea typeface="+mn-ea"/>
                        </a:rPr>
                        <a:t>診察など</a:t>
                      </a:r>
                      <a:endParaRPr kumimoji="1" lang="en-US" altLang="ja-JP" sz="5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問診、身体計測（身長・体重・</a:t>
                      </a:r>
                      <a:r>
                        <a:rPr kumimoji="1" lang="en-US" altLang="ja-JP" sz="600" b="1" baseline="0" dirty="0" smtClean="0">
                          <a:solidFill>
                            <a:schemeClr val="tx1"/>
                          </a:solidFill>
                          <a:latin typeface="+mn-ea"/>
                          <a:ea typeface="+mn-ea"/>
                        </a:rPr>
                        <a:t>BMI</a:t>
                      </a:r>
                      <a:r>
                        <a:rPr kumimoji="1" lang="ja-JP" altLang="en-US" sz="600" b="1" baseline="0" dirty="0" smtClean="0">
                          <a:solidFill>
                            <a:schemeClr val="tx1"/>
                          </a:solidFill>
                          <a:latin typeface="+mn-ea"/>
                          <a:ea typeface="+mn-ea"/>
                        </a:rPr>
                        <a:t>・腹囲）、診察、血圧</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24">
                <a:tc>
                  <a:txBody>
                    <a:bodyPr/>
                    <a:lstStyle/>
                    <a:p>
                      <a:pPr algn="l"/>
                      <a:r>
                        <a:rPr kumimoji="1" lang="ja-JP" altLang="en-US" sz="600" b="1" baseline="0" dirty="0" smtClean="0">
                          <a:solidFill>
                            <a:schemeClr val="tx1"/>
                          </a:solidFill>
                          <a:latin typeface="+mn-ea"/>
                          <a:ea typeface="+mn-ea"/>
                        </a:rPr>
                        <a:t>脂質</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中性脂肪、</a:t>
                      </a:r>
                      <a:r>
                        <a:rPr kumimoji="1" lang="en-US" altLang="ja-JP" sz="600" b="1" baseline="0" dirty="0" smtClean="0">
                          <a:solidFill>
                            <a:schemeClr val="tx1"/>
                          </a:solidFill>
                          <a:latin typeface="+mn-ea"/>
                          <a:ea typeface="+mn-ea"/>
                        </a:rPr>
                        <a:t>HDL</a:t>
                      </a:r>
                      <a:r>
                        <a:rPr kumimoji="1" lang="ja-JP" altLang="en-US" sz="600" b="1" baseline="0" dirty="0" smtClean="0">
                          <a:solidFill>
                            <a:schemeClr val="tx1"/>
                          </a:solidFill>
                          <a:latin typeface="+mn-ea"/>
                          <a:ea typeface="+mn-ea"/>
                        </a:rPr>
                        <a:t>コレステロール、</a:t>
                      </a:r>
                      <a:r>
                        <a:rPr kumimoji="1" lang="en-US" altLang="ja-JP" sz="600" b="1" baseline="0" dirty="0" smtClean="0">
                          <a:solidFill>
                            <a:schemeClr val="tx1"/>
                          </a:solidFill>
                          <a:latin typeface="+mn-ea"/>
                          <a:ea typeface="+mn-ea"/>
                        </a:rPr>
                        <a:t>LDL</a:t>
                      </a:r>
                      <a:r>
                        <a:rPr kumimoji="1" lang="ja-JP" altLang="en-US" sz="600" b="1" baseline="0" dirty="0" smtClean="0">
                          <a:solidFill>
                            <a:schemeClr val="tx1"/>
                          </a:solidFill>
                          <a:latin typeface="+mn-ea"/>
                          <a:ea typeface="+mn-ea"/>
                        </a:rPr>
                        <a:t>コレステロール</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9218">
                <a:tc>
                  <a:txBody>
                    <a:bodyPr/>
                    <a:lstStyle/>
                    <a:p>
                      <a:pPr algn="l"/>
                      <a:r>
                        <a:rPr kumimoji="1" lang="ja-JP" altLang="en-US" sz="600" b="1" baseline="0" dirty="0" smtClean="0">
                          <a:solidFill>
                            <a:schemeClr val="tx1"/>
                          </a:solidFill>
                          <a:latin typeface="+mn-ea"/>
                          <a:ea typeface="+mn-ea"/>
                        </a:rPr>
                        <a:t>代謝系</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空腹時血糖または</a:t>
                      </a:r>
                      <a:endParaRPr kumimoji="1" lang="en-US" altLang="ja-JP" sz="600" b="1" baseline="0" dirty="0" smtClean="0">
                        <a:solidFill>
                          <a:schemeClr val="tx1"/>
                        </a:solidFill>
                        <a:latin typeface="+mn-ea"/>
                        <a:ea typeface="+mn-ea"/>
                      </a:endParaRPr>
                    </a:p>
                    <a:p>
                      <a:r>
                        <a:rPr kumimoji="1" lang="ja-JP" altLang="en-US" sz="600" b="1" baseline="0" dirty="0" smtClean="0">
                          <a:solidFill>
                            <a:schemeClr val="tx1"/>
                          </a:solidFill>
                          <a:latin typeface="+mn-ea"/>
                          <a:ea typeface="+mn-ea"/>
                        </a:rPr>
                        <a:t>ヘモグロビン</a:t>
                      </a:r>
                      <a:r>
                        <a:rPr kumimoji="1" lang="en-US" altLang="ja-JP" sz="600" b="1" baseline="0" dirty="0" smtClean="0">
                          <a:solidFill>
                            <a:schemeClr val="tx1"/>
                          </a:solidFill>
                          <a:latin typeface="+mn-ea"/>
                          <a:ea typeface="+mn-ea"/>
                        </a:rPr>
                        <a:t>A1c</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baseline="0" dirty="0" smtClean="0">
                          <a:solidFill>
                            <a:schemeClr val="tx1"/>
                          </a:solidFill>
                          <a:latin typeface="+mn-ea"/>
                          <a:ea typeface="+mn-ea"/>
                        </a:rPr>
                        <a:t>肝機能</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600" b="1" baseline="0" dirty="0" smtClean="0">
                          <a:solidFill>
                            <a:schemeClr val="tx1"/>
                          </a:solidFill>
                          <a:latin typeface="+mn-ea"/>
                          <a:ea typeface="+mn-ea"/>
                        </a:rPr>
                        <a:t>AST(GOT)</a:t>
                      </a:r>
                      <a:r>
                        <a:rPr kumimoji="1" lang="ja-JP" altLang="en-US" sz="600" b="1" baseline="0" dirty="0" err="1" smtClean="0">
                          <a:solidFill>
                            <a:schemeClr val="tx1"/>
                          </a:solidFill>
                          <a:latin typeface="+mn-ea"/>
                          <a:ea typeface="+mn-ea"/>
                        </a:rPr>
                        <a:t>、</a:t>
                      </a:r>
                      <a:r>
                        <a:rPr kumimoji="1" lang="en-US" altLang="ja-JP" sz="600" b="1" baseline="0" dirty="0" smtClean="0">
                          <a:solidFill>
                            <a:schemeClr val="tx1"/>
                          </a:solidFill>
                          <a:latin typeface="+mn-ea"/>
                          <a:ea typeface="+mn-ea"/>
                        </a:rPr>
                        <a:t>ALT</a:t>
                      </a:r>
                      <a:r>
                        <a:rPr kumimoji="1" lang="ja-JP" altLang="en-US" sz="600" b="1" baseline="0" dirty="0" smtClean="0">
                          <a:solidFill>
                            <a:schemeClr val="tx1"/>
                          </a:solidFill>
                          <a:latin typeface="+mn-ea"/>
                          <a:ea typeface="+mn-ea"/>
                        </a:rPr>
                        <a:t>（</a:t>
                      </a:r>
                      <a:r>
                        <a:rPr kumimoji="1" lang="en-US" altLang="ja-JP" sz="600" b="1" baseline="0" dirty="0" smtClean="0">
                          <a:solidFill>
                            <a:schemeClr val="tx1"/>
                          </a:solidFill>
                          <a:latin typeface="+mn-ea"/>
                          <a:ea typeface="+mn-ea"/>
                        </a:rPr>
                        <a:t>GPT)</a:t>
                      </a:r>
                      <a:r>
                        <a:rPr kumimoji="1" lang="ja-JP" altLang="en-US" sz="600" b="1" baseline="0" dirty="0" err="1" smtClean="0">
                          <a:solidFill>
                            <a:schemeClr val="tx1"/>
                          </a:solidFill>
                          <a:latin typeface="+mn-ea"/>
                          <a:ea typeface="+mn-ea"/>
                        </a:rPr>
                        <a:t>、</a:t>
                      </a:r>
                      <a:endParaRPr kumimoji="1" lang="en-US" altLang="ja-JP" sz="600" b="1" baseline="0" dirty="0" smtClean="0">
                        <a:solidFill>
                          <a:schemeClr val="tx1"/>
                        </a:solidFill>
                        <a:latin typeface="+mn-ea"/>
                        <a:ea typeface="+mn-ea"/>
                      </a:endParaRPr>
                    </a:p>
                    <a:p>
                      <a:r>
                        <a:rPr kumimoji="1" lang="en-US" altLang="ja-JP" sz="600" b="1" baseline="0" dirty="0" smtClean="0">
                          <a:solidFill>
                            <a:schemeClr val="tx1"/>
                          </a:solidFill>
                          <a:latin typeface="+mn-ea"/>
                          <a:ea typeface="+mn-ea"/>
                        </a:rPr>
                        <a:t>γ</a:t>
                      </a:r>
                      <a:r>
                        <a:rPr kumimoji="1" lang="ja-JP" altLang="en-US" sz="600" b="1" baseline="0" dirty="0" err="1" smtClean="0">
                          <a:solidFill>
                            <a:schemeClr val="tx1"/>
                          </a:solidFill>
                          <a:latin typeface="+mn-ea"/>
                          <a:ea typeface="+mn-ea"/>
                        </a:rPr>
                        <a:t>ｰ</a:t>
                      </a:r>
                      <a:r>
                        <a:rPr kumimoji="1" lang="en-US" altLang="ja-JP" sz="600" b="1" baseline="0" dirty="0" smtClean="0">
                          <a:solidFill>
                            <a:schemeClr val="tx1"/>
                          </a:solidFill>
                          <a:latin typeface="+mn-ea"/>
                          <a:ea typeface="+mn-ea"/>
                        </a:rPr>
                        <a:t>GT(γ-GTP</a:t>
                      </a:r>
                      <a:r>
                        <a:rPr kumimoji="1" lang="ja-JP" altLang="en-US" sz="600" b="1" baseline="0" dirty="0" smtClean="0">
                          <a:solidFill>
                            <a:schemeClr val="tx1"/>
                          </a:solidFill>
                          <a:latin typeface="+mn-ea"/>
                          <a:ea typeface="+mn-ea"/>
                        </a:rPr>
                        <a:t>）</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spc="-150" baseline="0" dirty="0" smtClean="0">
                          <a:solidFill>
                            <a:schemeClr val="tx1"/>
                          </a:solidFill>
                          <a:latin typeface="+mn-ea"/>
                          <a:ea typeface="+mn-ea"/>
                        </a:rPr>
                        <a:t>尿　・　腎機能</a:t>
                      </a:r>
                      <a:endParaRPr kumimoji="1" lang="ja-JP" altLang="en-US" sz="600" b="1" spc="-150"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尿たんぱく、尿糖</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6" name="角丸四角形 55"/>
          <p:cNvSpPr/>
          <p:nvPr/>
        </p:nvSpPr>
        <p:spPr>
          <a:xfrm>
            <a:off x="306896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t>基本の検査項目</a:t>
            </a:r>
            <a:endParaRPr lang="en-US" altLang="ja-JP" sz="900" b="1" dirty="0" smtClean="0"/>
          </a:p>
        </p:txBody>
      </p:sp>
      <p:sp>
        <p:nvSpPr>
          <p:cNvPr id="62" name="角丸四角形 61"/>
          <p:cNvSpPr/>
          <p:nvPr/>
        </p:nvSpPr>
        <p:spPr>
          <a:xfrm>
            <a:off x="155260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900" b="1" dirty="0" smtClean="0"/>
              <a:t>特定</a:t>
            </a:r>
            <a:r>
              <a:rPr kumimoji="1" lang="ja-JP" altLang="en-US" sz="900" b="1" dirty="0" smtClean="0"/>
              <a:t>健診の受け方</a:t>
            </a:r>
            <a:endParaRPr kumimoji="1" lang="en-US" altLang="ja-JP" sz="700" b="1" dirty="0" smtClean="0"/>
          </a:p>
        </p:txBody>
      </p:sp>
      <p:sp>
        <p:nvSpPr>
          <p:cNvPr id="63" name="角丸四角形 62"/>
          <p:cNvSpPr/>
          <p:nvPr/>
        </p:nvSpPr>
        <p:spPr>
          <a:xfrm>
            <a:off x="260648" y="6156176"/>
            <a:ext cx="1185011" cy="251302"/>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900" b="1" dirty="0" smtClean="0"/>
              <a:t>健診費用について</a:t>
            </a:r>
            <a:endParaRPr lang="en-US" altLang="ja-JP" sz="700" b="1" dirty="0" smtClean="0"/>
          </a:p>
        </p:txBody>
      </p:sp>
      <p:sp>
        <p:nvSpPr>
          <p:cNvPr id="64" name="角丸四角形 63"/>
          <p:cNvSpPr/>
          <p:nvPr/>
        </p:nvSpPr>
        <p:spPr>
          <a:xfrm>
            <a:off x="3018021" y="7638847"/>
            <a:ext cx="1368152" cy="25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t>実施主体は医療保険者</a:t>
            </a:r>
            <a:endParaRPr kumimoji="1" lang="en-US" altLang="ja-JP" sz="800" b="1" dirty="0" smtClean="0"/>
          </a:p>
        </p:txBody>
      </p:sp>
      <p:sp>
        <p:nvSpPr>
          <p:cNvPr id="65" name="テキスト ボックス 64"/>
          <p:cNvSpPr txBox="1"/>
          <p:nvPr/>
        </p:nvSpPr>
        <p:spPr>
          <a:xfrm>
            <a:off x="1456125" y="6424752"/>
            <a:ext cx="1396811" cy="2585323"/>
          </a:xfrm>
          <a:prstGeom prst="rect">
            <a:avLst/>
          </a:prstGeom>
          <a:noFill/>
        </p:spPr>
        <p:txBody>
          <a:bodyPr wrap="square" rtlCol="0">
            <a:spAutoFit/>
          </a:bodyPr>
          <a:lstStyle/>
          <a:p>
            <a:r>
              <a:rPr kumimoji="1" lang="ja-JP" altLang="en-US" sz="600" b="1" dirty="0" smtClean="0"/>
              <a:t>①健診の案内が届きます</a:t>
            </a:r>
            <a:endParaRPr kumimoji="1" lang="en-US" altLang="ja-JP" sz="600" b="1" dirty="0" smtClean="0"/>
          </a:p>
          <a:p>
            <a:r>
              <a:rPr lang="en-US" altLang="ja-JP" sz="600" dirty="0" smtClean="0"/>
              <a:t>40</a:t>
            </a:r>
            <a:r>
              <a:rPr lang="ja-JP" altLang="en-US" sz="600" dirty="0" smtClean="0"/>
              <a:t>～</a:t>
            </a:r>
            <a:r>
              <a:rPr lang="en-US" altLang="ja-JP" sz="600" dirty="0" smtClean="0"/>
              <a:t>74</a:t>
            </a:r>
            <a:r>
              <a:rPr lang="ja-JP" altLang="en-US" sz="600" dirty="0" smtClean="0"/>
              <a:t>歳の方には毎年、医療保険者（健康保険証の発行元）から健診の案内（受診券など）が送られてきます。</a:t>
            </a:r>
            <a:endParaRPr kumimoji="1" lang="en-US" altLang="ja-JP" sz="600" dirty="0" smtClean="0"/>
          </a:p>
          <a:p>
            <a:endParaRPr lang="en-US" altLang="ja-JP" sz="600" dirty="0" smtClean="0"/>
          </a:p>
          <a:p>
            <a:r>
              <a:rPr lang="ja-JP" altLang="en-US" sz="600" b="1" dirty="0" smtClean="0"/>
              <a:t>②案内の確認</a:t>
            </a:r>
            <a:endParaRPr lang="en-US" altLang="ja-JP" sz="600" b="1" dirty="0" smtClean="0"/>
          </a:p>
          <a:p>
            <a:r>
              <a:rPr lang="en-US" altLang="ja-JP" sz="600" dirty="0" smtClean="0"/>
              <a:t> </a:t>
            </a:r>
            <a:r>
              <a:rPr lang="ja-JP" altLang="en-US" sz="600" dirty="0" smtClean="0"/>
              <a:t>記載されている健診内容や受診券を確認し、案内に従って受診しましょう。</a:t>
            </a:r>
            <a:endParaRPr lang="en-US" altLang="ja-JP" sz="600" dirty="0" smtClean="0"/>
          </a:p>
          <a:p>
            <a:endParaRPr kumimoji="1" lang="en-US" altLang="ja-JP" sz="600" dirty="0" smtClean="0"/>
          </a:p>
          <a:p>
            <a:r>
              <a:rPr kumimoji="1" lang="ja-JP" altLang="en-US" sz="600" b="1" dirty="0" smtClean="0"/>
              <a:t>③特定健診の受診</a:t>
            </a:r>
            <a:endParaRPr kumimoji="1" lang="en-US" altLang="ja-JP" sz="600" b="1" dirty="0" smtClean="0"/>
          </a:p>
          <a:p>
            <a:r>
              <a:rPr lang="ja-JP" altLang="en-US" sz="600" dirty="0" smtClean="0"/>
              <a:t>メタボリックシンドロームのリスク確認に欠かせない腹囲（お腹周り）測定や血液検査などを行います。（基本の検査項目は右上に記載</a:t>
            </a:r>
            <a:r>
              <a:rPr lang="en-US" altLang="ja-JP" sz="600" dirty="0" smtClean="0"/>
              <a:t>)</a:t>
            </a:r>
          </a:p>
          <a:p>
            <a:endParaRPr kumimoji="1" lang="en-US" altLang="ja-JP" sz="600" dirty="0" smtClean="0"/>
          </a:p>
          <a:p>
            <a:r>
              <a:rPr kumimoji="1" lang="ja-JP" altLang="en-US" sz="600" b="1" dirty="0" smtClean="0"/>
              <a:t>④判定・結果通知</a:t>
            </a:r>
            <a:endParaRPr kumimoji="1" lang="en-US" altLang="ja-JP" sz="600" b="1" dirty="0" smtClean="0"/>
          </a:p>
          <a:p>
            <a:r>
              <a:rPr lang="ja-JP" altLang="en-US" sz="600" dirty="0" smtClean="0"/>
              <a:t>受診者へは、メタボリックシンドロームの判定を含む結果通知と、生活習慣病を予防するための情報が提供されます。</a:t>
            </a:r>
            <a:endParaRPr lang="en-US" altLang="ja-JP" sz="600" dirty="0" smtClean="0"/>
          </a:p>
          <a:p>
            <a:endParaRPr kumimoji="1" lang="en-US" altLang="ja-JP" sz="600" dirty="0" smtClean="0"/>
          </a:p>
          <a:p>
            <a:r>
              <a:rPr kumimoji="1" lang="ja-JP" altLang="en-US" sz="600" b="1" dirty="0" smtClean="0"/>
              <a:t>⑤特定保健指導</a:t>
            </a:r>
            <a:endParaRPr kumimoji="1" lang="en-US" altLang="ja-JP" sz="600" b="1" dirty="0" smtClean="0"/>
          </a:p>
          <a:p>
            <a:r>
              <a:rPr lang="ja-JP" altLang="en-US" sz="600" dirty="0" smtClean="0"/>
              <a:t>メタボリックシンドロームのリスクが高く、生活習慣の改善が必要な方は、医師、保健師、管理栄養士などによる専門家のサポートが受けられます。案内が届いた時には、必ず受けましょう。</a:t>
            </a:r>
            <a:endParaRPr kumimoji="1" lang="en-US" altLang="ja-JP" sz="600" dirty="0" smtClean="0"/>
          </a:p>
        </p:txBody>
      </p:sp>
      <p:grpSp>
        <p:nvGrpSpPr>
          <p:cNvPr id="66" name="グループ化 65"/>
          <p:cNvGrpSpPr/>
          <p:nvPr/>
        </p:nvGrpSpPr>
        <p:grpSpPr>
          <a:xfrm>
            <a:off x="4509120" y="6052418"/>
            <a:ext cx="2113765" cy="3059214"/>
            <a:chOff x="4509120" y="6052418"/>
            <a:chExt cx="2113765" cy="3059214"/>
          </a:xfrm>
        </p:grpSpPr>
        <p:sp>
          <p:nvSpPr>
            <p:cNvPr id="68" name="テキスト ボックス 67"/>
            <p:cNvSpPr txBox="1"/>
            <p:nvPr/>
          </p:nvSpPr>
          <p:spPr>
            <a:xfrm>
              <a:off x="4534653" y="6433115"/>
              <a:ext cx="2088232" cy="1169551"/>
            </a:xfrm>
            <a:prstGeom prst="rect">
              <a:avLst/>
            </a:prstGeom>
            <a:noFill/>
          </p:spPr>
          <p:txBody>
            <a:bodyPr wrap="square" rtlCol="0">
              <a:spAutoFit/>
            </a:bodyPr>
            <a:lstStyle/>
            <a:p>
              <a:r>
                <a:rPr kumimoji="1" lang="ja-JP" altLang="en-US" sz="700" dirty="0" smtClean="0"/>
                <a:t>健診は、病気の早期発見・早期治療はもちろんのこと、病気になる前のリスクを見つけ、発症をくい止めるためのものです。</a:t>
              </a:r>
              <a:endParaRPr kumimoji="1" lang="en-US" altLang="ja-JP" sz="700" dirty="0" smtClean="0"/>
            </a:p>
            <a:p>
              <a:r>
                <a:rPr lang="ja-JP" altLang="en-US" sz="700" dirty="0" smtClean="0"/>
                <a:t>健診結果をよく見てください。異常所見の向こうには、病気やリスクを招いている日常生活の問題点がいろいろと浮かび上がってくるはずです。健診はその問題を改善する絶好のチャンス。特に今まで検診を受けていない人やたまにしか受けていない人、また結果を活用していない人は、ぜひ積極的に受診して、健康づくりにいかしてください。</a:t>
              </a:r>
              <a:endParaRPr kumimoji="1" lang="ja-JP" altLang="en-US" sz="700" dirty="0"/>
            </a:p>
          </p:txBody>
        </p:sp>
        <p:sp>
          <p:nvSpPr>
            <p:cNvPr id="69" name="テキスト ボックス 68"/>
            <p:cNvSpPr txBox="1"/>
            <p:nvPr/>
          </p:nvSpPr>
          <p:spPr>
            <a:xfrm>
              <a:off x="4587478" y="6052418"/>
              <a:ext cx="1800200" cy="461665"/>
            </a:xfrm>
            <a:prstGeom prst="rect">
              <a:avLst/>
            </a:prstGeom>
            <a:noFill/>
          </p:spPr>
          <p:txBody>
            <a:bodyPr wrap="square" rtlCol="0">
              <a:spAutoFit/>
            </a:bodyPr>
            <a:lstStyle/>
            <a:p>
              <a:pPr algn="ctr"/>
              <a:r>
                <a:rPr kumimoji="1" lang="ja-JP" altLang="en-US" sz="1200" b="1" dirty="0" smtClean="0">
                  <a:solidFill>
                    <a:srgbClr val="FF0000"/>
                  </a:solidFill>
                </a:rPr>
                <a:t>健診を生活習慣改善の　　きっかけに！</a:t>
              </a:r>
              <a:endParaRPr kumimoji="1" lang="ja-JP" altLang="en-US" sz="1100" b="1" dirty="0">
                <a:solidFill>
                  <a:srgbClr val="FF0000"/>
                </a:solidFill>
              </a:endParaRPr>
            </a:p>
          </p:txBody>
        </p:sp>
        <p:sp>
          <p:nvSpPr>
            <p:cNvPr id="70" name="テキスト ボックス 69"/>
            <p:cNvSpPr txBox="1"/>
            <p:nvPr/>
          </p:nvSpPr>
          <p:spPr>
            <a:xfrm>
              <a:off x="4653136" y="7525470"/>
              <a:ext cx="1800200" cy="276999"/>
            </a:xfrm>
            <a:prstGeom prst="rect">
              <a:avLst/>
            </a:prstGeom>
            <a:noFill/>
          </p:spPr>
          <p:txBody>
            <a:bodyPr wrap="square" rtlCol="0">
              <a:spAutoFit/>
            </a:bodyPr>
            <a:lstStyle/>
            <a:p>
              <a:r>
                <a:rPr lang="ja-JP" altLang="en-US" sz="1200" b="1" dirty="0" smtClean="0">
                  <a:solidFill>
                    <a:srgbClr val="FF0000"/>
                  </a:solidFill>
                </a:rPr>
                <a:t>自分の健康を守るひけつ</a:t>
              </a:r>
              <a:endParaRPr kumimoji="1" lang="ja-JP" altLang="en-US" sz="1200" b="1" dirty="0">
                <a:solidFill>
                  <a:srgbClr val="FF0000"/>
                </a:solidFill>
              </a:endParaRPr>
            </a:p>
          </p:txBody>
        </p:sp>
        <p:sp>
          <p:nvSpPr>
            <p:cNvPr id="71" name="テキスト ボックス 70"/>
            <p:cNvSpPr txBox="1"/>
            <p:nvPr/>
          </p:nvSpPr>
          <p:spPr>
            <a:xfrm>
              <a:off x="4509120" y="7740352"/>
              <a:ext cx="2088232" cy="954107"/>
            </a:xfrm>
            <a:prstGeom prst="rect">
              <a:avLst/>
            </a:prstGeom>
            <a:noFill/>
          </p:spPr>
          <p:txBody>
            <a:bodyPr wrap="square" rtlCol="0">
              <a:spAutoFit/>
            </a:bodyPr>
            <a:lstStyle/>
            <a:p>
              <a:r>
                <a:rPr kumimoji="1" lang="ja-JP" altLang="en-US" sz="700" b="1" dirty="0" smtClean="0"/>
                <a:t>①年に一度はしっかり健診を受ける。</a:t>
              </a:r>
              <a:endParaRPr kumimoji="1" lang="en-US" altLang="ja-JP" sz="700" b="1" dirty="0" smtClean="0"/>
            </a:p>
            <a:p>
              <a:r>
                <a:rPr lang="ja-JP" altLang="en-US" sz="700" b="1" dirty="0" smtClean="0"/>
                <a:t>②健診結果を生活にいかす。</a:t>
              </a:r>
              <a:endParaRPr lang="en-US" altLang="ja-JP" sz="700" b="1" dirty="0" smtClean="0"/>
            </a:p>
            <a:p>
              <a:r>
                <a:rPr lang="en-US" altLang="ja-JP" sz="700" dirty="0" smtClean="0"/>
                <a:t> </a:t>
              </a:r>
              <a:r>
                <a:rPr lang="ja-JP" altLang="en-US" sz="700" dirty="0" smtClean="0"/>
                <a:t>健診を受けても、受けっぱなしでは意味がありません。結果は大切に保管し、前年と比較するなど経年的に見ていきましょう。数値が悪くなっているものがあれば、生活習慣改善に取り組むことが大切です。</a:t>
              </a:r>
              <a:endParaRPr lang="en-US" altLang="ja-JP" sz="700" dirty="0" smtClean="0"/>
            </a:p>
            <a:p>
              <a:r>
                <a:rPr kumimoji="1" lang="ja-JP" altLang="en-US" sz="700" b="1" dirty="0" smtClean="0"/>
                <a:t>③かかりつけ医をもって、自分の身体のことを相談できる環境をつくる。</a:t>
              </a:r>
              <a:endParaRPr kumimoji="1" lang="en-US" altLang="ja-JP" sz="700" b="1" dirty="0" smtClean="0"/>
            </a:p>
          </p:txBody>
        </p:sp>
        <p:pic>
          <p:nvPicPr>
            <p:cNvPr id="72" name="図 9" descr="図2.png"/>
            <p:cNvPicPr>
              <a:picLocks noChangeAspect="1"/>
            </p:cNvPicPr>
            <p:nvPr/>
          </p:nvPicPr>
          <p:blipFill>
            <a:blip r:embed="rId5" cstate="print"/>
            <a:srcRect/>
            <a:stretch>
              <a:fillRect/>
            </a:stretch>
          </p:blipFill>
          <p:spPr bwMode="auto">
            <a:xfrm>
              <a:off x="4661228" y="8656788"/>
              <a:ext cx="1803082" cy="454844"/>
            </a:xfrm>
            <a:prstGeom prst="rect">
              <a:avLst/>
            </a:prstGeom>
            <a:noFill/>
            <a:ln w="9525">
              <a:noFill/>
              <a:miter lim="800000"/>
              <a:headEnd/>
              <a:tailEnd/>
            </a:ln>
          </p:spPr>
        </p:pic>
      </p:grpSp>
      <p:grpSp>
        <p:nvGrpSpPr>
          <p:cNvPr id="40" name="グループ化 39"/>
          <p:cNvGrpSpPr/>
          <p:nvPr/>
        </p:nvGrpSpPr>
        <p:grpSpPr>
          <a:xfrm>
            <a:off x="-317080" y="2987824"/>
            <a:ext cx="2035958" cy="2841823"/>
            <a:chOff x="-361096" y="2991990"/>
            <a:chExt cx="2035958" cy="2664296"/>
          </a:xfrm>
        </p:grpSpPr>
        <p:sp>
          <p:nvSpPr>
            <p:cNvPr id="41" name="テキスト ボックス 40"/>
            <p:cNvSpPr txBox="1"/>
            <p:nvPr/>
          </p:nvSpPr>
          <p:spPr>
            <a:xfrm>
              <a:off x="-269354" y="2991990"/>
              <a:ext cx="1944216" cy="1296144"/>
            </a:xfrm>
            <a:prstGeom prst="rect">
              <a:avLst/>
            </a:prstGeom>
            <a:noFill/>
          </p:spPr>
          <p:txBody>
            <a:bodyPr vert="horz" wrap="square" lIns="91440" tIns="45720" rIns="91440" bIns="45720" rtlCol="0">
              <a:norm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医療機関一覧表の医療機関へ事前にお申し込みのうえ、特定健診受診券、健康保険証、問診票等を持参して受診してください。</a:t>
              </a:r>
              <a:endParaRPr kumimoji="1" lang="en-US" altLang="ja-JP" sz="800" b="0" i="0" u="none" strike="noStrike" kern="1200" cap="none" spc="0" normalizeH="0" baseline="0" noProof="0" dirty="0" smtClean="0">
                <a:ln>
                  <a:noFill/>
                </a:ln>
                <a:solidFill>
                  <a:schemeClr val="tx1"/>
                </a:solidFill>
                <a:effectLst/>
                <a:uLnTx/>
                <a:uFillTx/>
                <a:latin typeface="+mn-lt"/>
                <a:ea typeface="+mn-ea"/>
                <a:cs typeface="+mn-cs"/>
              </a:endParaRP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lang="en-US" altLang="ja-JP" sz="800" dirty="0" smtClean="0"/>
                <a:t>  </a:t>
              </a: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医療機関での受診に際しては、予約等が必要な場合がありますので、必ず事前に電話などでお問い合わせください</a:t>
              </a: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6" name="テキスト ボックス 45"/>
            <p:cNvSpPr txBox="1"/>
            <p:nvPr/>
          </p:nvSpPr>
          <p:spPr>
            <a:xfrm>
              <a:off x="-361096" y="4192650"/>
              <a:ext cx="1944216" cy="504056"/>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en-US" altLang="ja-JP" sz="800" dirty="0" smtClean="0"/>
                <a:t>                    </a:t>
              </a:r>
              <a:r>
                <a:rPr lang="ja-JP" altLang="en-US" sz="1200" b="1" dirty="0" smtClean="0">
                  <a:solidFill>
                    <a:srgbClr val="FF0000"/>
                  </a:solidFill>
                </a:rPr>
                <a:t>通院中の方も </a:t>
              </a:r>
              <a:endParaRPr lang="en-US" altLang="ja-JP" sz="1200" b="1" dirty="0" smtClean="0">
                <a:solidFill>
                  <a:srgbClr val="FF0000"/>
                </a:solidFill>
              </a:endParaRPr>
            </a:p>
            <a:p>
              <a:pPr marL="342900" marR="0" indent="-342900" algn="l" defTabSz="914400" rtl="0" eaLnBrk="1" fontAlgn="auto" latinLnBrk="0" hangingPunct="1">
                <a:lnSpc>
                  <a:spcPct val="100000"/>
                </a:lnSpc>
                <a:spcBef>
                  <a:spcPct val="20000"/>
                </a:spcBef>
                <a:spcAft>
                  <a:spcPts val="0"/>
                </a:spcAft>
                <a:buClrTx/>
                <a:buSzTx/>
                <a:tabLst/>
              </a:pPr>
              <a:r>
                <a:rPr lang="ja-JP" altLang="en-US" sz="1200" b="1" dirty="0" smtClean="0">
                  <a:solidFill>
                    <a:srgbClr val="FF0000"/>
                  </a:solidFill>
                </a:rPr>
                <a:t>　　　 特定健診の対象です</a:t>
              </a:r>
              <a:endParaRPr lang="en-US" altLang="ja-JP" sz="800" b="1" dirty="0" smtClean="0">
                <a:solidFill>
                  <a:srgbClr val="FF0000"/>
                </a:solidFill>
              </a:endParaRPr>
            </a:p>
            <a:p>
              <a:pPr marL="342900" marR="0" indent="-342900" algn="l" defTabSz="914400" rtl="0" eaLnBrk="1" fontAlgn="auto" latinLnBrk="0" hangingPunct="1">
                <a:lnSpc>
                  <a:spcPct val="100000"/>
                </a:lnSpc>
                <a:spcBef>
                  <a:spcPct val="20000"/>
                </a:spcBef>
                <a:spcAft>
                  <a:spcPts val="0"/>
                </a:spcAft>
                <a:buClrTx/>
                <a:buSzTx/>
                <a:tabLst/>
              </a:pPr>
              <a:r>
                <a:rPr lang="ja-JP" altLang="en-US" sz="800" dirty="0" smtClean="0"/>
                <a:t>　　　　　</a:t>
              </a:r>
              <a:endParaRPr lang="en-US" altLang="ja-JP" sz="800" dirty="0" smtClean="0"/>
            </a:p>
            <a:p>
              <a:pPr marL="342900" indent="-342900">
                <a:spcBef>
                  <a:spcPct val="20000"/>
                </a:spcBef>
              </a:pPr>
              <a:r>
                <a:rPr lang="en-US" altLang="ja-JP" sz="800" dirty="0" smtClean="0"/>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1" name="テキスト ボックス 50"/>
            <p:cNvSpPr txBox="1"/>
            <p:nvPr/>
          </p:nvSpPr>
          <p:spPr>
            <a:xfrm>
              <a:off x="-287424" y="4504158"/>
              <a:ext cx="1944216" cy="1152128"/>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800" dirty="0" smtClean="0"/>
                <a:t>　　　　　</a:t>
              </a:r>
              <a:endParaRPr lang="en-US" altLang="ja-JP" sz="800" dirty="0" smtClean="0"/>
            </a:p>
            <a:p>
              <a:pPr marL="342900" indent="-342900">
                <a:spcBef>
                  <a:spcPct val="20000"/>
                </a:spcBef>
              </a:pPr>
              <a:r>
                <a:rPr lang="en-US" altLang="ja-JP" sz="800" dirty="0" smtClean="0"/>
                <a:t>                </a:t>
              </a:r>
              <a:r>
                <a:rPr lang="ja-JP" altLang="en-US" sz="800" dirty="0" smtClean="0"/>
                <a:t>医療機関一覧表の医療機関に通院中の方は、通常の診察を行う際に特定健診を同時に実施することが可能な場合がありますので、ご希望の場合は事前に医療機関へご相談ください。</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grpSp>
      <p:sp>
        <p:nvSpPr>
          <p:cNvPr id="50" name="テキスト ボックス 49"/>
          <p:cNvSpPr txBox="1"/>
          <p:nvPr/>
        </p:nvSpPr>
        <p:spPr>
          <a:xfrm>
            <a:off x="2924944" y="8505357"/>
            <a:ext cx="1584176" cy="507831"/>
          </a:xfrm>
          <a:prstGeom prst="rect">
            <a:avLst/>
          </a:prstGeom>
          <a:noFill/>
          <a:ln>
            <a:solidFill>
              <a:srgbClr val="FF0000"/>
            </a:solidFill>
          </a:ln>
        </p:spPr>
        <p:txBody>
          <a:bodyPr wrap="square" rtlCol="0" anchor="t" anchorCtr="1">
            <a:spAutoFit/>
          </a:bodyPr>
          <a:lstStyle/>
          <a:p>
            <a:pPr algn="ctr"/>
            <a:r>
              <a:rPr kumimoji="1" lang="ja-JP" altLang="en-US" sz="900" dirty="0" smtClean="0">
                <a:solidFill>
                  <a:srgbClr val="FF0000"/>
                </a:solidFill>
              </a:rPr>
              <a:t>受診券の発行等についは、</a:t>
            </a:r>
            <a:endParaRPr kumimoji="1" lang="en-US" altLang="ja-JP" sz="900" dirty="0" smtClean="0">
              <a:solidFill>
                <a:srgbClr val="FF0000"/>
              </a:solidFill>
            </a:endParaRPr>
          </a:p>
          <a:p>
            <a:pPr algn="ctr"/>
            <a:r>
              <a:rPr kumimoji="1" lang="ja-JP" altLang="en-US" sz="900" dirty="0" smtClean="0">
                <a:solidFill>
                  <a:srgbClr val="FF0000"/>
                </a:solidFill>
              </a:rPr>
              <a:t>　加入する医療保険者に</a:t>
            </a:r>
            <a:endParaRPr kumimoji="1" lang="en-US" altLang="ja-JP" sz="900" dirty="0" smtClean="0">
              <a:solidFill>
                <a:srgbClr val="FF0000"/>
              </a:solidFill>
            </a:endParaRPr>
          </a:p>
          <a:p>
            <a:pPr algn="ctr"/>
            <a:r>
              <a:rPr kumimoji="1" lang="ja-JP" altLang="en-US" sz="900" dirty="0" smtClean="0">
                <a:solidFill>
                  <a:srgbClr val="FF0000"/>
                </a:solidFill>
              </a:rPr>
              <a:t>　お問い合わせください。</a:t>
            </a:r>
            <a:endParaRPr kumimoji="1" lang="en-US" altLang="ja-JP" sz="1200" dirty="0" smtClean="0">
              <a:solidFill>
                <a:srgbClr val="FF0000"/>
              </a:solidFill>
              <a:latin typeface="+mn-ea"/>
            </a:endParaRPr>
          </a:p>
        </p:txBody>
      </p:sp>
      <p:sp>
        <p:nvSpPr>
          <p:cNvPr id="2" name="テキスト ボックス 1"/>
          <p:cNvSpPr txBox="1"/>
          <p:nvPr/>
        </p:nvSpPr>
        <p:spPr>
          <a:xfrm>
            <a:off x="13234" y="1291430"/>
            <a:ext cx="1831590" cy="707886"/>
          </a:xfrm>
          <a:prstGeom prst="rect">
            <a:avLst/>
          </a:prstGeom>
          <a:noFill/>
          <a:ln>
            <a:noFill/>
          </a:ln>
        </p:spPr>
        <p:txBody>
          <a:bodyPr wrap="square" rtlCol="0" anchor="t" anchorCtr="1">
            <a:spAutoFit/>
          </a:bodyPr>
          <a:lstStyle/>
          <a:p>
            <a:r>
              <a:rPr kumimoji="1" lang="ja-JP" altLang="en-US" sz="800" dirty="0" smtClean="0"/>
              <a:t>最新の実施機関については、国保連合会ホームページ</a:t>
            </a:r>
            <a:r>
              <a:rPr lang="en-US" altLang="ja-JP" sz="800" dirty="0">
                <a:hlinkClick r:id="rId6"/>
              </a:rPr>
              <a:t>http://</a:t>
            </a:r>
            <a:r>
              <a:rPr lang="en-US" altLang="ja-JP" sz="800" dirty="0" smtClean="0">
                <a:hlinkClick r:id="rId6"/>
              </a:rPr>
              <a:t>www.kochi-kokuhoren.or.jp/kyogikai/ky02.htm</a:t>
            </a:r>
            <a:r>
              <a:rPr lang="ja-JP" altLang="en-US" sz="800" dirty="0" smtClean="0"/>
              <a:t>の表中にある実施機関一覧をご参照ください。</a:t>
            </a:r>
            <a:endParaRPr kumimoji="1" lang="ja-JP" altLang="en-US" sz="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図 73" descr="中央東地域.png"/>
          <p:cNvPicPr>
            <a:picLocks noChangeAspect="1"/>
          </p:cNvPicPr>
          <p:nvPr/>
        </p:nvPicPr>
        <p:blipFill>
          <a:blip r:embed="rId3" cstate="print"/>
          <a:stretch>
            <a:fillRect/>
          </a:stretch>
        </p:blipFill>
        <p:spPr>
          <a:xfrm>
            <a:off x="332656" y="1547664"/>
            <a:ext cx="1196752" cy="1063780"/>
          </a:xfrm>
          <a:prstGeom prst="rect">
            <a:avLst/>
          </a:prstGeom>
          <a:scene3d>
            <a:camera prst="orthographicFront">
              <a:rot lat="0" lon="0" rev="20699999"/>
            </a:camera>
            <a:lightRig rig="threePt" dir="t"/>
          </a:scene3d>
        </p:spPr>
      </p:pic>
      <p:sp>
        <p:nvSpPr>
          <p:cNvPr id="44" name="角丸四角形 43"/>
          <p:cNvSpPr/>
          <p:nvPr/>
        </p:nvSpPr>
        <p:spPr>
          <a:xfrm>
            <a:off x="0" y="0"/>
            <a:ext cx="6858000" cy="6084168"/>
          </a:xfrm>
          <a:prstGeom prst="roundRect">
            <a:avLst>
              <a:gd name="adj" fmla="val 3516"/>
            </a:avLst>
          </a:prstGeom>
          <a:solidFill>
            <a:srgbClr val="CC99FF">
              <a:alpha val="32941"/>
            </a:srgbClr>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角丸四角形 25"/>
          <p:cNvSpPr/>
          <p:nvPr/>
        </p:nvSpPr>
        <p:spPr>
          <a:xfrm>
            <a:off x="306896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t>基本の検査項目</a:t>
            </a:r>
            <a:endParaRPr lang="en-US" altLang="ja-JP" sz="900" dirty="0" smtClean="0"/>
          </a:p>
        </p:txBody>
      </p:sp>
      <p:sp>
        <p:nvSpPr>
          <p:cNvPr id="77" name="円形吹き出し 76"/>
          <p:cNvSpPr/>
          <p:nvPr/>
        </p:nvSpPr>
        <p:spPr>
          <a:xfrm>
            <a:off x="161500" y="31422"/>
            <a:ext cx="1080000" cy="792000"/>
          </a:xfrm>
          <a:prstGeom prst="wedgeEllipseCallout">
            <a:avLst>
              <a:gd name="adj1" fmla="val -11763"/>
              <a:gd name="adj2" fmla="val 47382"/>
            </a:avLst>
          </a:prstGeom>
          <a:solidFill>
            <a:srgbClr val="7030A0">
              <a:alpha val="67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chemeClr val="tx1"/>
                </a:solidFill>
              </a:rPr>
              <a:t>中央東地域</a:t>
            </a:r>
            <a:endParaRPr kumimoji="1" lang="ja-JP" altLang="en-US" sz="1500" b="1" dirty="0">
              <a:solidFill>
                <a:schemeClr val="tx1"/>
              </a:solidFill>
            </a:endParaRPr>
          </a:p>
        </p:txBody>
      </p:sp>
      <p:sp>
        <p:nvSpPr>
          <p:cNvPr id="30" name="コンテンツ プレースホルダ 75"/>
          <p:cNvSpPr txBox="1">
            <a:spLocks/>
          </p:cNvSpPr>
          <p:nvPr/>
        </p:nvSpPr>
        <p:spPr>
          <a:xfrm>
            <a:off x="5885656" y="4644008"/>
            <a:ext cx="3028950" cy="345071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32" name="コンテンツ プレースホルダ 75"/>
          <p:cNvSpPr txBox="1">
            <a:spLocks/>
          </p:cNvSpPr>
          <p:nvPr/>
        </p:nvSpPr>
        <p:spPr>
          <a:xfrm>
            <a:off x="2420888" y="3347864"/>
            <a:ext cx="5112568" cy="410445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33" name="テキスト ボックス 32"/>
          <p:cNvSpPr txBox="1"/>
          <p:nvPr/>
        </p:nvSpPr>
        <p:spPr>
          <a:xfrm>
            <a:off x="199098" y="708932"/>
            <a:ext cx="1224136" cy="461665"/>
          </a:xfrm>
          <a:prstGeom prst="rect">
            <a:avLst/>
          </a:prstGeom>
          <a:noFill/>
          <a:ln>
            <a:noFill/>
          </a:ln>
        </p:spPr>
        <p:txBody>
          <a:bodyPr wrap="square" rtlCol="0">
            <a:spAutoFit/>
          </a:bodyPr>
          <a:lstStyle/>
          <a:p>
            <a:r>
              <a:rPr lang="en-US" altLang="ja-JP" sz="2400" dirty="0" smtClean="0"/>
              <a:t>52</a:t>
            </a:r>
            <a:r>
              <a:rPr kumimoji="1" lang="ja-JP" altLang="en-US" sz="2000" dirty="0" smtClean="0"/>
              <a:t>機関</a:t>
            </a:r>
            <a:endParaRPr kumimoji="1" lang="ja-JP" altLang="en-US" sz="2000" dirty="0"/>
          </a:p>
        </p:txBody>
      </p:sp>
      <p:sp>
        <p:nvSpPr>
          <p:cNvPr id="43" name="コンテンツ プレースホルダ 75"/>
          <p:cNvSpPr txBox="1">
            <a:spLocks/>
          </p:cNvSpPr>
          <p:nvPr/>
        </p:nvSpPr>
        <p:spPr>
          <a:xfrm>
            <a:off x="1556792" y="2771800"/>
            <a:ext cx="4752528" cy="309634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31" name="コンテンツ プレースホルダ 30"/>
          <p:cNvGraphicFramePr>
            <a:graphicFrameLocks noGrp="1"/>
          </p:cNvGraphicFramePr>
          <p:nvPr>
            <p:ph sz="half" idx="1"/>
          </p:nvPr>
        </p:nvGraphicFramePr>
        <p:xfrm>
          <a:off x="38100" y="2915816"/>
          <a:ext cx="3234940" cy="906014"/>
        </p:xfrm>
        <a:graphic>
          <a:graphicData uri="http://schemas.openxmlformats.org/drawingml/2006/table">
            <a:tbl>
              <a:tblPr bandRow="1">
                <a:tableStyleId>{C4B1156A-380E-4F78-BDF5-A606A8083BF9}</a:tableStyleId>
              </a:tblPr>
              <a:tblGrid>
                <a:gridCol w="182577"/>
                <a:gridCol w="1180248"/>
                <a:gridCol w="1167015"/>
                <a:gridCol w="705100"/>
              </a:tblGrid>
              <a:tr h="174008">
                <a:tc rowSpan="5">
                  <a:txBody>
                    <a:bodyPr/>
                    <a:lstStyle/>
                    <a:p>
                      <a:pPr algn="ctr" fontAlgn="ctr"/>
                      <a:r>
                        <a:rPr lang="ja-JP" altLang="en-US" sz="700" u="none" strike="noStrike" dirty="0">
                          <a:latin typeface="ＭＳ Ｐゴシック" pitchFamily="50" charset="-128"/>
                          <a:ea typeface="ＭＳ Ｐゴシック" pitchFamily="50" charset="-128"/>
                        </a:rPr>
                        <a:t>本山・大豊・土佐町</a:t>
                      </a:r>
                      <a:endParaRPr lang="ja-JP" altLang="en-US" sz="700" b="0" i="0" u="none" strike="noStrike" dirty="0">
                        <a:solidFill>
                          <a:srgbClr val="000000"/>
                        </a:solidFill>
                        <a:latin typeface="ＭＳ Ｐゴシック" pitchFamily="50" charset="-128"/>
                        <a:ea typeface="ＭＳ Ｐゴシック" pitchFamily="50" charset="-128"/>
                      </a:endParaRPr>
                    </a:p>
                  </a:txBody>
                  <a:tcPr marL="6406" marR="6406" marT="6406" marB="0" vert="eaVert" anchor="ctr"/>
                </a:tc>
                <a:tc>
                  <a:txBody>
                    <a:bodyPr/>
                    <a:lstStyle/>
                    <a:p>
                      <a:pPr algn="l" fontAlgn="ctr"/>
                      <a:r>
                        <a:rPr lang="ja-JP" altLang="en-US" sz="700" u="none" strike="noStrike" kern="0" spc="0" baseline="0" dirty="0" smtClean="0">
                          <a:latin typeface="ＭＳ Ｐゴシック" pitchFamily="50" charset="-128"/>
                          <a:ea typeface="ＭＳ Ｐゴシック" pitchFamily="50" charset="-128"/>
                        </a:rPr>
                        <a:t>  本山</a:t>
                      </a:r>
                      <a:r>
                        <a:rPr lang="ja-JP" altLang="en-US" sz="700" u="none" strike="noStrike" kern="0" spc="0" baseline="0" dirty="0">
                          <a:latin typeface="ＭＳ Ｐゴシック" pitchFamily="50" charset="-128"/>
                          <a:ea typeface="ＭＳ Ｐゴシック" pitchFamily="50" charset="-128"/>
                        </a:rPr>
                        <a:t>町立国民健康</a:t>
                      </a:r>
                      <a:r>
                        <a:rPr lang="ja-JP" altLang="en-US" sz="700" u="none" strike="noStrike" kern="0" spc="0" baseline="0" dirty="0" smtClean="0">
                          <a:latin typeface="ＭＳ Ｐゴシック" pitchFamily="50" charset="-128"/>
                          <a:ea typeface="ＭＳ Ｐゴシック" pitchFamily="50" charset="-128"/>
                        </a:rPr>
                        <a:t>保険 </a:t>
                      </a:r>
                      <a:endParaRPr lang="en-US" altLang="ja-JP" sz="700" u="none" strike="noStrike" kern="0" spc="0" baseline="0" dirty="0" smtClean="0">
                        <a:latin typeface="ＭＳ Ｐゴシック" pitchFamily="50" charset="-128"/>
                        <a:ea typeface="ＭＳ Ｐゴシック" pitchFamily="50" charset="-128"/>
                      </a:endParaRPr>
                    </a:p>
                    <a:p>
                      <a:pPr algn="l" fontAlgn="ctr"/>
                      <a:r>
                        <a:rPr lang="ja-JP" altLang="en-US" sz="700" u="none" strike="noStrike" kern="0" spc="0" baseline="0" dirty="0" smtClean="0">
                          <a:latin typeface="ＭＳ Ｐゴシック" pitchFamily="50" charset="-128"/>
                          <a:ea typeface="ＭＳ Ｐゴシック" pitchFamily="50" charset="-128"/>
                        </a:rPr>
                        <a:t>  嶺</a:t>
                      </a:r>
                      <a:r>
                        <a:rPr lang="ja-JP" altLang="en-US" sz="700" u="none" strike="noStrike" kern="0" spc="0" baseline="0" dirty="0">
                          <a:latin typeface="ＭＳ Ｐゴシック" pitchFamily="50" charset="-128"/>
                          <a:ea typeface="ＭＳ Ｐゴシック" pitchFamily="50" charset="-128"/>
                        </a:rPr>
                        <a:t>北中央病院</a:t>
                      </a:r>
                      <a:endParaRPr lang="ja-JP" altLang="en-US" sz="700" b="0" i="0" u="none" strike="noStrike" kern="0" spc="0" baseline="0" dirty="0">
                        <a:solidFill>
                          <a:srgbClr val="000000"/>
                        </a:solidFill>
                        <a:latin typeface="ＭＳ Ｐゴシック" pitchFamily="50" charset="-128"/>
                        <a:ea typeface="ＭＳ Ｐゴシック" pitchFamily="50" charset="-128"/>
                      </a:endParaRPr>
                    </a:p>
                  </a:txBody>
                  <a:tcPr marL="6406" marR="6406" marT="6406"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本山町</a:t>
                      </a:r>
                      <a:r>
                        <a:rPr lang="ja-JP" altLang="en-US" sz="700" u="none" strike="noStrike" dirty="0">
                          <a:latin typeface="ＭＳ Ｐゴシック" pitchFamily="50" charset="-128"/>
                          <a:ea typeface="ＭＳ Ｐゴシック" pitchFamily="50" charset="-128"/>
                        </a:rPr>
                        <a:t>本山</a:t>
                      </a:r>
                      <a:r>
                        <a:rPr lang="en-US" altLang="ja-JP" sz="700" u="none" strike="noStrike" dirty="0">
                          <a:latin typeface="ＭＳ Ｐゴシック" pitchFamily="50" charset="-128"/>
                          <a:ea typeface="ＭＳ Ｐゴシック" pitchFamily="50" charset="-128"/>
                        </a:rPr>
                        <a:t>620</a:t>
                      </a:r>
                      <a:r>
                        <a:rPr lang="ja-JP" altLang="en-US" sz="700" u="none" strike="noStrike" dirty="0">
                          <a:latin typeface="ＭＳ Ｐゴシック" pitchFamily="50" charset="-128"/>
                          <a:ea typeface="ＭＳ Ｐゴシック" pitchFamily="50" charset="-128"/>
                        </a:rPr>
                        <a:t>番地</a:t>
                      </a:r>
                      <a:endParaRPr lang="ja-JP" altLang="en-US" sz="700" b="0" i="0" u="none" strike="noStrike" dirty="0">
                        <a:solidFill>
                          <a:srgbClr val="000000"/>
                        </a:solidFill>
                        <a:latin typeface="ＭＳ Ｐゴシック" pitchFamily="50" charset="-128"/>
                        <a:ea typeface="ＭＳ Ｐゴシック" pitchFamily="50" charset="-128"/>
                      </a:endParaRPr>
                    </a:p>
                  </a:txBody>
                  <a:tcPr marL="6406" marR="6406" marT="6406" marB="0" anchor="ctr"/>
                </a:tc>
                <a:tc>
                  <a:txBody>
                    <a:bodyPr/>
                    <a:lstStyle/>
                    <a:p>
                      <a:pPr algn="ctr" fontAlgn="ctr"/>
                      <a:r>
                        <a:rPr lang="en-US" altLang="ja-JP" sz="700" u="none" strike="noStrike" dirty="0">
                          <a:latin typeface="ＭＳ Ｐゴシック" pitchFamily="50" charset="-128"/>
                          <a:ea typeface="ＭＳ Ｐゴシック" pitchFamily="50" charset="-128"/>
                        </a:rPr>
                        <a:t>0887-76-2450</a:t>
                      </a:r>
                      <a:endParaRPr lang="en-US" altLang="ja-JP" sz="700" b="0" i="0" u="none" strike="noStrike" dirty="0">
                        <a:solidFill>
                          <a:srgbClr val="000000"/>
                        </a:solidFill>
                        <a:latin typeface="ＭＳ Ｐゴシック" pitchFamily="50" charset="-128"/>
                        <a:ea typeface="ＭＳ Ｐゴシック" pitchFamily="50" charset="-128"/>
                      </a:endParaRPr>
                    </a:p>
                  </a:txBody>
                  <a:tcPr marL="6406" marR="6406" marT="6406" marB="0" anchor="ctr"/>
                </a:tc>
              </a:tr>
              <a:tr h="17400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大杉</a:t>
                      </a:r>
                      <a:r>
                        <a:rPr lang="ja-JP" altLang="en-US" sz="700" u="none" strike="noStrike" dirty="0">
                          <a:latin typeface="ＭＳ Ｐゴシック" pitchFamily="50" charset="-128"/>
                          <a:ea typeface="ＭＳ Ｐゴシック" pitchFamily="50" charset="-128"/>
                        </a:rPr>
                        <a:t>中央病院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6406" marR="6406" marT="6406"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大豊町</a:t>
                      </a:r>
                      <a:r>
                        <a:rPr lang="zh-TW" altLang="en-US" sz="700" u="none" strike="noStrike" dirty="0">
                          <a:latin typeface="ＭＳ Ｐゴシック" pitchFamily="50" charset="-128"/>
                          <a:ea typeface="ＭＳ Ｐゴシック" pitchFamily="50" charset="-128"/>
                        </a:rPr>
                        <a:t>中村大王</a:t>
                      </a:r>
                      <a:r>
                        <a:rPr lang="en-US" altLang="zh-TW" sz="700" u="none" strike="noStrike" dirty="0">
                          <a:latin typeface="ＭＳ Ｐゴシック" pitchFamily="50" charset="-128"/>
                          <a:ea typeface="ＭＳ Ｐゴシック" pitchFamily="50" charset="-128"/>
                        </a:rPr>
                        <a:t>1497-1</a:t>
                      </a:r>
                      <a:endParaRPr lang="en-US" altLang="zh-TW" sz="700" b="0" i="0" u="none" strike="noStrike" dirty="0">
                        <a:solidFill>
                          <a:srgbClr val="000000"/>
                        </a:solidFill>
                        <a:latin typeface="ＭＳ Ｐゴシック" pitchFamily="50" charset="-128"/>
                        <a:ea typeface="ＭＳ Ｐゴシック" pitchFamily="50" charset="-128"/>
                      </a:endParaRPr>
                    </a:p>
                  </a:txBody>
                  <a:tcPr marL="6406" marR="6406" marT="6406" marB="0" anchor="ctr"/>
                </a:tc>
                <a:tc>
                  <a:txBody>
                    <a:bodyPr/>
                    <a:lstStyle/>
                    <a:p>
                      <a:pPr algn="ctr" fontAlgn="ctr"/>
                      <a:r>
                        <a:rPr lang="en-US" altLang="ja-JP" sz="700" u="none" strike="noStrike" dirty="0">
                          <a:latin typeface="ＭＳ Ｐゴシック" pitchFamily="50" charset="-128"/>
                          <a:ea typeface="ＭＳ Ｐゴシック" pitchFamily="50" charset="-128"/>
                        </a:rPr>
                        <a:t>0887-72-1003</a:t>
                      </a:r>
                      <a:endParaRPr lang="en-US" altLang="ja-JP" sz="700" b="0" i="0" u="none" strike="noStrike" dirty="0">
                        <a:solidFill>
                          <a:srgbClr val="000000"/>
                        </a:solidFill>
                        <a:latin typeface="ＭＳ Ｐゴシック" pitchFamily="50" charset="-128"/>
                        <a:ea typeface="ＭＳ Ｐゴシック" pitchFamily="50" charset="-128"/>
                      </a:endParaRPr>
                    </a:p>
                  </a:txBody>
                  <a:tcPr marL="6406" marR="6406" marT="6406" marB="0" anchor="ctr"/>
                </a:tc>
              </a:tr>
              <a:tr h="17400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大田口</a:t>
                      </a:r>
                      <a:r>
                        <a:rPr lang="zh-CN" altLang="en-US" sz="700" u="none" strike="noStrike" dirty="0">
                          <a:latin typeface="ＭＳ Ｐゴシック" pitchFamily="50" charset="-128"/>
                          <a:ea typeface="ＭＳ Ｐゴシック" pitchFamily="50" charset="-128"/>
                        </a:rPr>
                        <a:t>医院</a:t>
                      </a:r>
                      <a:endParaRPr lang="zh-CN" altLang="en-US" sz="700" b="0" i="0" u="none" strike="noStrike" dirty="0">
                        <a:solidFill>
                          <a:srgbClr val="000000"/>
                        </a:solidFill>
                        <a:latin typeface="ＭＳ Ｐゴシック" pitchFamily="50" charset="-128"/>
                        <a:ea typeface="ＭＳ Ｐゴシック" pitchFamily="50" charset="-128"/>
                      </a:endParaRPr>
                    </a:p>
                  </a:txBody>
                  <a:tcPr marL="6406" marR="6406" marT="6406"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大豊町</a:t>
                      </a:r>
                      <a:r>
                        <a:rPr lang="zh-TW" altLang="en-US" sz="700" u="none" strike="noStrike" dirty="0">
                          <a:latin typeface="ＭＳ Ｐゴシック" pitchFamily="50" charset="-128"/>
                          <a:ea typeface="ＭＳ Ｐゴシック" pitchFamily="50" charset="-128"/>
                        </a:rPr>
                        <a:t>船戸</a:t>
                      </a:r>
                      <a:r>
                        <a:rPr lang="en-US" altLang="zh-TW" sz="700" u="none" strike="noStrike" dirty="0">
                          <a:latin typeface="ＭＳ Ｐゴシック" pitchFamily="50" charset="-128"/>
                          <a:ea typeface="ＭＳ Ｐゴシック" pitchFamily="50" charset="-128"/>
                        </a:rPr>
                        <a:t>60-2</a:t>
                      </a:r>
                      <a:endParaRPr lang="en-US" altLang="zh-TW" sz="700" b="0" i="0" u="none" strike="noStrike" dirty="0">
                        <a:solidFill>
                          <a:srgbClr val="000000"/>
                        </a:solidFill>
                        <a:latin typeface="ＭＳ Ｐゴシック" pitchFamily="50" charset="-128"/>
                        <a:ea typeface="ＭＳ Ｐゴシック" pitchFamily="50" charset="-128"/>
                      </a:endParaRPr>
                    </a:p>
                  </a:txBody>
                  <a:tcPr marL="6406" marR="6406" marT="6406" marB="0" anchor="ctr"/>
                </a:tc>
                <a:tc>
                  <a:txBody>
                    <a:bodyPr/>
                    <a:lstStyle/>
                    <a:p>
                      <a:pPr algn="ctr" fontAlgn="ctr"/>
                      <a:r>
                        <a:rPr lang="en-US" altLang="ja-JP" sz="700" u="none" strike="noStrike" dirty="0">
                          <a:latin typeface="ＭＳ Ｐゴシック" pitchFamily="50" charset="-128"/>
                          <a:ea typeface="ＭＳ Ｐゴシック" pitchFamily="50" charset="-128"/>
                        </a:rPr>
                        <a:t>0887-73-0333</a:t>
                      </a:r>
                      <a:endParaRPr lang="en-US" altLang="ja-JP" sz="700" b="0" i="0" u="none" strike="noStrike" dirty="0">
                        <a:solidFill>
                          <a:srgbClr val="000000"/>
                        </a:solidFill>
                        <a:latin typeface="ＭＳ Ｐゴシック" pitchFamily="50" charset="-128"/>
                        <a:ea typeface="ＭＳ Ｐゴシック" pitchFamily="50" charset="-128"/>
                      </a:endParaRPr>
                    </a:p>
                  </a:txBody>
                  <a:tcPr marL="6406" marR="6406" marT="6406" marB="0" anchor="ctr"/>
                </a:tc>
              </a:tr>
              <a:tr h="17400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田井</a:t>
                      </a:r>
                      <a:r>
                        <a:rPr lang="ja-JP" altLang="en-US" sz="700" u="none" strike="noStrike" dirty="0">
                          <a:latin typeface="ＭＳ Ｐゴシック" pitchFamily="50" charset="-128"/>
                          <a:ea typeface="ＭＳ Ｐゴシック" pitchFamily="50" charset="-128"/>
                        </a:rPr>
                        <a:t>医院</a:t>
                      </a:r>
                      <a:endParaRPr lang="ja-JP" altLang="en-US" sz="700" b="0" i="0" u="none" strike="noStrike" dirty="0">
                        <a:solidFill>
                          <a:srgbClr val="000000"/>
                        </a:solidFill>
                        <a:latin typeface="ＭＳ Ｐゴシック" pitchFamily="50" charset="-128"/>
                        <a:ea typeface="ＭＳ Ｐゴシック" pitchFamily="50" charset="-128"/>
                      </a:endParaRPr>
                    </a:p>
                  </a:txBody>
                  <a:tcPr marL="6406" marR="6406" marT="6406"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土佐町</a:t>
                      </a:r>
                      <a:r>
                        <a:rPr lang="ja-JP" altLang="en-US" sz="700" u="none" strike="noStrike" dirty="0">
                          <a:latin typeface="ＭＳ Ｐゴシック" pitchFamily="50" charset="-128"/>
                          <a:ea typeface="ＭＳ Ｐゴシック" pitchFamily="50" charset="-128"/>
                        </a:rPr>
                        <a:t>田井</a:t>
                      </a:r>
                      <a:r>
                        <a:rPr lang="en-US" altLang="ja-JP" sz="700" u="none" strike="noStrike" dirty="0">
                          <a:latin typeface="ＭＳ Ｐゴシック" pitchFamily="50" charset="-128"/>
                          <a:ea typeface="ＭＳ Ｐゴシック" pitchFamily="50" charset="-128"/>
                        </a:rPr>
                        <a:t>1457</a:t>
                      </a:r>
                      <a:endParaRPr lang="en-US" altLang="ja-JP" sz="700" b="0" i="0" u="none" strike="noStrike" dirty="0">
                        <a:solidFill>
                          <a:srgbClr val="000000"/>
                        </a:solidFill>
                        <a:latin typeface="ＭＳ Ｐゴシック" pitchFamily="50" charset="-128"/>
                        <a:ea typeface="ＭＳ Ｐゴシック" pitchFamily="50" charset="-128"/>
                      </a:endParaRPr>
                    </a:p>
                  </a:txBody>
                  <a:tcPr marL="6406" marR="6406" marT="6406" marB="0" anchor="ctr"/>
                </a:tc>
                <a:tc>
                  <a:txBody>
                    <a:bodyPr/>
                    <a:lstStyle/>
                    <a:p>
                      <a:pPr algn="ctr" fontAlgn="ctr"/>
                      <a:r>
                        <a:rPr lang="en-US" altLang="ja-JP" sz="700" u="none" strike="noStrike" dirty="0">
                          <a:latin typeface="ＭＳ Ｐゴシック" pitchFamily="50" charset="-128"/>
                          <a:ea typeface="ＭＳ Ｐゴシック" pitchFamily="50" charset="-128"/>
                        </a:rPr>
                        <a:t>0887-82-0005</a:t>
                      </a:r>
                      <a:endParaRPr lang="en-US" altLang="ja-JP" sz="700" b="0" i="0" u="none" strike="noStrike" dirty="0">
                        <a:solidFill>
                          <a:srgbClr val="000000"/>
                        </a:solidFill>
                        <a:latin typeface="ＭＳ Ｐゴシック" pitchFamily="50" charset="-128"/>
                        <a:ea typeface="ＭＳ Ｐゴシック" pitchFamily="50" charset="-128"/>
                      </a:endParaRPr>
                    </a:p>
                  </a:txBody>
                  <a:tcPr marL="6406" marR="6406" marT="6406" marB="0" anchor="ctr"/>
                </a:tc>
              </a:tr>
              <a:tr h="16422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早</a:t>
                      </a:r>
                      <a:r>
                        <a:rPr lang="ja-JP" altLang="en-US" sz="700" u="none" strike="noStrike" dirty="0">
                          <a:latin typeface="ＭＳ Ｐゴシック" pitchFamily="50" charset="-128"/>
                          <a:ea typeface="ＭＳ Ｐゴシック" pitchFamily="50" charset="-128"/>
                        </a:rPr>
                        <a:t>明浦病院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6406" marR="6406" marT="6406"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土佐町</a:t>
                      </a:r>
                      <a:r>
                        <a:rPr lang="ja-JP" altLang="en-US" sz="700" u="none" strike="noStrike" dirty="0">
                          <a:latin typeface="ＭＳ Ｐゴシック" pitchFamily="50" charset="-128"/>
                          <a:ea typeface="ＭＳ Ｐゴシック" pitchFamily="50" charset="-128"/>
                        </a:rPr>
                        <a:t>田井</a:t>
                      </a:r>
                      <a:r>
                        <a:rPr lang="en-US" altLang="ja-JP" sz="700" u="none" strike="noStrike" dirty="0">
                          <a:latin typeface="ＭＳ Ｐゴシック" pitchFamily="50" charset="-128"/>
                          <a:ea typeface="ＭＳ Ｐゴシック" pitchFamily="50" charset="-128"/>
                        </a:rPr>
                        <a:t>1372</a:t>
                      </a:r>
                      <a:r>
                        <a:rPr lang="ja-JP" altLang="en-US" sz="700" u="none" strike="noStrike" dirty="0">
                          <a:latin typeface="ＭＳ Ｐゴシック" pitchFamily="50" charset="-128"/>
                          <a:ea typeface="ＭＳ Ｐゴシック" pitchFamily="50" charset="-128"/>
                        </a:rPr>
                        <a:t>番地</a:t>
                      </a:r>
                      <a:endParaRPr lang="ja-JP" altLang="en-US" sz="700" b="0" i="0" u="none" strike="noStrike" dirty="0">
                        <a:solidFill>
                          <a:srgbClr val="000000"/>
                        </a:solidFill>
                        <a:latin typeface="ＭＳ Ｐゴシック" pitchFamily="50" charset="-128"/>
                        <a:ea typeface="ＭＳ Ｐゴシック" pitchFamily="50" charset="-128"/>
                      </a:endParaRPr>
                    </a:p>
                  </a:txBody>
                  <a:tcPr marL="6406" marR="6406" marT="6406" marB="0" anchor="ctr"/>
                </a:tc>
                <a:tc>
                  <a:txBody>
                    <a:bodyPr/>
                    <a:lstStyle/>
                    <a:p>
                      <a:pPr algn="ctr" fontAlgn="ctr"/>
                      <a:r>
                        <a:rPr lang="en-US" altLang="ja-JP" sz="700" u="none" strike="noStrike" dirty="0">
                          <a:latin typeface="ＭＳ Ｐゴシック" pitchFamily="50" charset="-128"/>
                          <a:ea typeface="ＭＳ Ｐゴシック" pitchFamily="50" charset="-128"/>
                        </a:rPr>
                        <a:t>0887-82-0456</a:t>
                      </a:r>
                      <a:endParaRPr lang="en-US" altLang="ja-JP" sz="700" b="0" i="0" u="none" strike="noStrike" dirty="0">
                        <a:solidFill>
                          <a:srgbClr val="000000"/>
                        </a:solidFill>
                        <a:latin typeface="ＭＳ Ｐゴシック" pitchFamily="50" charset="-128"/>
                        <a:ea typeface="ＭＳ Ｐゴシック" pitchFamily="50" charset="-128"/>
                      </a:endParaRPr>
                    </a:p>
                  </a:txBody>
                  <a:tcPr marL="6406" marR="6406" marT="6406" marB="0" anchor="ctr"/>
                </a:tc>
              </a:tr>
            </a:tbl>
          </a:graphicData>
        </a:graphic>
      </p:graphicFrame>
      <p:sp>
        <p:nvSpPr>
          <p:cNvPr id="29" name="テキスト ボックス 28"/>
          <p:cNvSpPr txBox="1"/>
          <p:nvPr/>
        </p:nvSpPr>
        <p:spPr>
          <a:xfrm>
            <a:off x="260648" y="6444208"/>
            <a:ext cx="1224136" cy="369332"/>
          </a:xfrm>
          <a:prstGeom prst="rect">
            <a:avLst/>
          </a:prstGeom>
          <a:noFill/>
        </p:spPr>
        <p:txBody>
          <a:bodyPr wrap="square" rtlCol="0">
            <a:spAutoFit/>
          </a:bodyPr>
          <a:lstStyle/>
          <a:p>
            <a:r>
              <a:rPr kumimoji="1" lang="ja-JP" altLang="en-US" sz="600" dirty="0" smtClean="0"/>
              <a:t>健診</a:t>
            </a:r>
            <a:r>
              <a:rPr lang="ja-JP" altLang="en-US" sz="600" dirty="0" smtClean="0"/>
              <a:t>費用は、医療保険者によって異なります。受診券に記載していますので、ご確認ください。</a:t>
            </a:r>
            <a:endParaRPr kumimoji="1" lang="ja-JP" altLang="en-US" sz="600" dirty="0"/>
          </a:p>
        </p:txBody>
      </p:sp>
      <p:graphicFrame>
        <p:nvGraphicFramePr>
          <p:cNvPr id="34" name="表 33"/>
          <p:cNvGraphicFramePr>
            <a:graphicFrameLocks noGrp="1"/>
          </p:cNvGraphicFramePr>
          <p:nvPr/>
        </p:nvGraphicFramePr>
        <p:xfrm>
          <a:off x="3429000" y="213420"/>
          <a:ext cx="3240361" cy="2884058"/>
        </p:xfrm>
        <a:graphic>
          <a:graphicData uri="http://schemas.openxmlformats.org/drawingml/2006/table">
            <a:tbl>
              <a:tblPr bandRow="1">
                <a:tableStyleId>{C4B1156A-380E-4F78-BDF5-A606A8083BF9}</a:tableStyleId>
              </a:tblPr>
              <a:tblGrid>
                <a:gridCol w="147143"/>
                <a:gridCol w="1226009"/>
                <a:gridCol w="1141448"/>
                <a:gridCol w="725761"/>
              </a:tblGrid>
              <a:tr h="162018">
                <a:tc rowSpan="16">
                  <a:txBody>
                    <a:bodyPr/>
                    <a:lstStyle/>
                    <a:p>
                      <a:pPr algn="ctr" fontAlgn="ctr"/>
                      <a:r>
                        <a:rPr lang="ja-JP" altLang="en-US" sz="1000" u="none" strike="noStrike" spc="600" dirty="0">
                          <a:latin typeface="ＭＳ Ｐゴシック" pitchFamily="50" charset="-128"/>
                          <a:ea typeface="ＭＳ Ｐゴシック" pitchFamily="50" charset="-128"/>
                        </a:rPr>
                        <a:t>香美市</a:t>
                      </a:r>
                      <a:endParaRPr lang="ja-JP" altLang="en-US" sz="1000" b="0" i="0" u="none" strike="noStrike" spc="600" dirty="0">
                        <a:solidFill>
                          <a:srgbClr val="000000"/>
                        </a:solidFill>
                        <a:latin typeface="ＭＳ Ｐゴシック" pitchFamily="50" charset="-128"/>
                        <a:ea typeface="ＭＳ Ｐゴシック" pitchFamily="50" charset="-128"/>
                      </a:endParaRPr>
                    </a:p>
                  </a:txBody>
                  <a:tcPr marL="7012" marR="7012" marT="7012" marB="0" vert="eaVert"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香</a:t>
                      </a:r>
                      <a:r>
                        <a:rPr lang="zh-TW" altLang="en-US" sz="700" u="none" strike="noStrike" dirty="0">
                          <a:latin typeface="ＭＳ Ｐゴシック" pitchFamily="50" charset="-128"/>
                          <a:ea typeface="ＭＳ Ｐゴシック" pitchFamily="50" charset="-128"/>
                        </a:rPr>
                        <a:t>長中央病院</a:t>
                      </a:r>
                      <a:endParaRPr lang="zh-TW"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spc="0" dirty="0" smtClean="0">
                          <a:latin typeface="ＭＳ Ｐゴシック" pitchFamily="50" charset="-128"/>
                          <a:ea typeface="ＭＳ Ｐゴシック" pitchFamily="50" charset="-128"/>
                        </a:rPr>
                        <a:t>　</a:t>
                      </a:r>
                      <a:r>
                        <a:rPr lang="zh-CN" altLang="en-US" sz="700" u="none" strike="noStrike" spc="0" dirty="0" smtClean="0">
                          <a:latin typeface="ＭＳ Ｐゴシック" pitchFamily="50" charset="-128"/>
                          <a:ea typeface="ＭＳ Ｐゴシック" pitchFamily="50" charset="-128"/>
                        </a:rPr>
                        <a:t>土佐山田町</a:t>
                      </a:r>
                      <a:endParaRPr lang="en-US" altLang="zh-CN" sz="700" u="none" strike="noStrike" spc="0" dirty="0" smtClean="0">
                        <a:latin typeface="ＭＳ Ｐゴシック" pitchFamily="50" charset="-128"/>
                        <a:ea typeface="ＭＳ Ｐゴシック" pitchFamily="50" charset="-128"/>
                      </a:endParaRPr>
                    </a:p>
                    <a:p>
                      <a:pPr algn="l" fontAlgn="ctr"/>
                      <a:r>
                        <a:rPr lang="en-US" altLang="zh-CN" sz="700" u="none" strike="noStrike" spc="0" dirty="0" smtClean="0">
                          <a:latin typeface="ＭＳ Ｐゴシック" pitchFamily="50" charset="-128"/>
                          <a:ea typeface="ＭＳ Ｐゴシック" pitchFamily="50" charset="-128"/>
                        </a:rPr>
                        <a:t>  </a:t>
                      </a:r>
                      <a:r>
                        <a:rPr lang="zh-CN" altLang="en-US" sz="700" u="none" strike="noStrike" spc="0" dirty="0" smtClean="0">
                          <a:latin typeface="ＭＳ Ｐゴシック" pitchFamily="50" charset="-128"/>
                          <a:ea typeface="ＭＳ Ｐゴシック" pitchFamily="50" charset="-128"/>
                        </a:rPr>
                        <a:t>西本</a:t>
                      </a:r>
                      <a:r>
                        <a:rPr lang="zh-CN" altLang="en-US" sz="700" u="none" strike="noStrike" spc="0" dirty="0">
                          <a:latin typeface="ＭＳ Ｐゴシック" pitchFamily="50" charset="-128"/>
                          <a:ea typeface="ＭＳ Ｐゴシック" pitchFamily="50" charset="-128"/>
                        </a:rPr>
                        <a:t>町５丁目</a:t>
                      </a:r>
                      <a:r>
                        <a:rPr lang="en-US" altLang="zh-CN" sz="700" u="none" strike="noStrike" spc="0" dirty="0">
                          <a:latin typeface="ＭＳ Ｐゴシック" pitchFamily="50" charset="-128"/>
                          <a:ea typeface="ＭＳ Ｐゴシック" pitchFamily="50" charset="-128"/>
                        </a:rPr>
                        <a:t>5</a:t>
                      </a:r>
                      <a:r>
                        <a:rPr lang="zh-CN" altLang="en-US" sz="700" u="none" strike="noStrike" spc="0" dirty="0">
                          <a:latin typeface="ＭＳ Ｐゴシック" pitchFamily="50" charset="-128"/>
                          <a:ea typeface="ＭＳ Ｐゴシック" pitchFamily="50" charset="-128"/>
                        </a:rPr>
                        <a:t>番</a:t>
                      </a:r>
                      <a:r>
                        <a:rPr lang="en-US" altLang="zh-CN" sz="700" u="none" strike="noStrike" spc="0" dirty="0">
                          <a:latin typeface="ＭＳ Ｐゴシック" pitchFamily="50" charset="-128"/>
                          <a:ea typeface="ＭＳ Ｐゴシック" pitchFamily="50" charset="-128"/>
                        </a:rPr>
                        <a:t>34</a:t>
                      </a:r>
                      <a:r>
                        <a:rPr lang="zh-CN" altLang="en-US" sz="700" u="none" strike="noStrike" spc="0" dirty="0">
                          <a:latin typeface="ＭＳ Ｐゴシック" pitchFamily="50" charset="-128"/>
                          <a:ea typeface="ＭＳ Ｐゴシック" pitchFamily="50" charset="-128"/>
                        </a:rPr>
                        <a:t>号</a:t>
                      </a:r>
                      <a:endParaRPr lang="zh-CN" altLang="en-US" sz="700" b="0" i="0" u="none" strike="noStrike" spc="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0887-53-5155</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201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同仁</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spc="0" dirty="0" smtClean="0">
                          <a:latin typeface="ＭＳ Ｐゴシック" pitchFamily="50" charset="-128"/>
                          <a:ea typeface="ＭＳ Ｐゴシック" pitchFamily="50" charset="-128"/>
                        </a:rPr>
                        <a:t>　</a:t>
                      </a:r>
                      <a:r>
                        <a:rPr lang="zh-CN" altLang="en-US" sz="700" u="none" strike="noStrike" spc="0" dirty="0" smtClean="0">
                          <a:latin typeface="ＭＳ Ｐゴシック" pitchFamily="50" charset="-128"/>
                          <a:ea typeface="ＭＳ Ｐゴシック" pitchFamily="50" charset="-128"/>
                        </a:rPr>
                        <a:t>土佐山田町</a:t>
                      </a:r>
                      <a:endParaRPr lang="en-US" altLang="zh-CN" sz="700" u="none" strike="noStrike" spc="0" dirty="0" smtClean="0">
                        <a:latin typeface="ＭＳ Ｐゴシック" pitchFamily="50" charset="-128"/>
                        <a:ea typeface="ＭＳ Ｐゴシック" pitchFamily="50" charset="-128"/>
                      </a:endParaRPr>
                    </a:p>
                    <a:p>
                      <a:pPr algn="l" fontAlgn="ctr"/>
                      <a:r>
                        <a:rPr lang="en-US" altLang="zh-CN" sz="700" u="none" strike="noStrike" spc="0" dirty="0" smtClean="0">
                          <a:latin typeface="ＭＳ Ｐゴシック" pitchFamily="50" charset="-128"/>
                          <a:ea typeface="ＭＳ Ｐゴシック" pitchFamily="50" charset="-128"/>
                        </a:rPr>
                        <a:t>  </a:t>
                      </a:r>
                      <a:r>
                        <a:rPr lang="zh-CN" altLang="en-US" sz="700" u="none" strike="noStrike" spc="0" dirty="0" smtClean="0">
                          <a:latin typeface="ＭＳ Ｐゴシック" pitchFamily="50" charset="-128"/>
                          <a:ea typeface="ＭＳ Ｐゴシック" pitchFamily="50" charset="-128"/>
                        </a:rPr>
                        <a:t>百石町</a:t>
                      </a:r>
                      <a:r>
                        <a:rPr lang="zh-CN" altLang="en-US" sz="700" u="none" strike="noStrike" spc="0" dirty="0">
                          <a:latin typeface="ＭＳ Ｐゴシック" pitchFamily="50" charset="-128"/>
                          <a:ea typeface="ＭＳ Ｐゴシック" pitchFamily="50" charset="-128"/>
                        </a:rPr>
                        <a:t>２丁目</a:t>
                      </a:r>
                      <a:r>
                        <a:rPr lang="en-US" altLang="zh-CN" sz="700" u="none" strike="noStrike" spc="0" dirty="0">
                          <a:latin typeface="ＭＳ Ｐゴシック" pitchFamily="50" charset="-128"/>
                          <a:ea typeface="ＭＳ Ｐゴシック" pitchFamily="50" charset="-128"/>
                        </a:rPr>
                        <a:t>5</a:t>
                      </a:r>
                      <a:r>
                        <a:rPr lang="zh-CN" altLang="en-US" sz="700" u="none" strike="noStrike" spc="0" dirty="0">
                          <a:latin typeface="ＭＳ Ｐゴシック" pitchFamily="50" charset="-128"/>
                          <a:ea typeface="ＭＳ Ｐゴシック" pitchFamily="50" charset="-128"/>
                        </a:rPr>
                        <a:t>番</a:t>
                      </a:r>
                      <a:r>
                        <a:rPr lang="en-US" altLang="zh-CN" sz="700" u="none" strike="noStrike" spc="0" dirty="0">
                          <a:latin typeface="ＭＳ Ｐゴシック" pitchFamily="50" charset="-128"/>
                          <a:ea typeface="ＭＳ Ｐゴシック" pitchFamily="50" charset="-128"/>
                        </a:rPr>
                        <a:t>20</a:t>
                      </a:r>
                      <a:r>
                        <a:rPr lang="zh-CN" altLang="en-US" sz="700" u="none" strike="noStrike" spc="0" dirty="0">
                          <a:latin typeface="ＭＳ Ｐゴシック" pitchFamily="50" charset="-128"/>
                          <a:ea typeface="ＭＳ Ｐゴシック" pitchFamily="50" charset="-128"/>
                        </a:rPr>
                        <a:t>号</a:t>
                      </a:r>
                      <a:endParaRPr lang="zh-CN" altLang="en-US" sz="700" b="0" i="0" u="none" strike="noStrike" spc="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0887-53-3155</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201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安岡</a:t>
                      </a:r>
                      <a:r>
                        <a:rPr lang="ja-JP" altLang="en-US" sz="700" u="none" strike="noStrike" dirty="0">
                          <a:latin typeface="ＭＳ Ｐゴシック" pitchFamily="50" charset="-128"/>
                          <a:ea typeface="ＭＳ Ｐゴシック" pitchFamily="50" charset="-128"/>
                        </a:rPr>
                        <a:t>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spc="0" dirty="0" smtClean="0">
                          <a:latin typeface="ＭＳ Ｐゴシック" pitchFamily="50" charset="-128"/>
                          <a:ea typeface="ＭＳ Ｐゴシック" pitchFamily="50" charset="-128"/>
                        </a:rPr>
                        <a:t>　土佐山田町</a:t>
                      </a:r>
                      <a:r>
                        <a:rPr lang="ja-JP" altLang="en-US" sz="700" u="none" strike="noStrike" spc="0" dirty="0">
                          <a:latin typeface="ＭＳ Ｐゴシック" pitchFamily="50" charset="-128"/>
                          <a:ea typeface="ＭＳ Ｐゴシック" pitchFamily="50" charset="-128"/>
                        </a:rPr>
                        <a:t>楠目</a:t>
                      </a:r>
                      <a:r>
                        <a:rPr lang="en-US" altLang="ja-JP" sz="700" u="none" strike="noStrike" spc="0" dirty="0">
                          <a:latin typeface="ＭＳ Ｐゴシック" pitchFamily="50" charset="-128"/>
                          <a:ea typeface="ＭＳ Ｐゴシック" pitchFamily="50" charset="-128"/>
                        </a:rPr>
                        <a:t>163</a:t>
                      </a:r>
                      <a:endParaRPr lang="en-US" altLang="ja-JP" sz="700" b="0" i="0" u="none" strike="noStrike" spc="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0887-52-5626</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201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坂本</a:t>
                      </a:r>
                      <a:r>
                        <a:rPr lang="ja-JP" altLang="en-US" sz="700" u="none" strike="noStrike" dirty="0">
                          <a:latin typeface="ＭＳ Ｐゴシック" pitchFamily="50" charset="-128"/>
                          <a:ea typeface="ＭＳ Ｐゴシック" pitchFamily="50" charset="-128"/>
                        </a:rPr>
                        <a:t>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spc="0" dirty="0" smtClean="0">
                          <a:latin typeface="ＭＳ Ｐゴシック" pitchFamily="50" charset="-128"/>
                          <a:ea typeface="ＭＳ Ｐゴシック" pitchFamily="50" charset="-128"/>
                        </a:rPr>
                        <a:t>　</a:t>
                      </a:r>
                      <a:r>
                        <a:rPr lang="zh-TW" altLang="en-US" sz="700" u="none" strike="noStrike" spc="0" dirty="0" smtClean="0">
                          <a:latin typeface="ＭＳ Ｐゴシック" pitchFamily="50" charset="-128"/>
                          <a:ea typeface="ＭＳ Ｐゴシック" pitchFamily="50" charset="-128"/>
                        </a:rPr>
                        <a:t>土佐山田町</a:t>
                      </a:r>
                      <a:endParaRPr lang="en-US" altLang="zh-TW" sz="700" u="none" strike="noStrike" spc="0" dirty="0" smtClean="0">
                        <a:latin typeface="ＭＳ Ｐゴシック" pitchFamily="50" charset="-128"/>
                        <a:ea typeface="ＭＳ Ｐゴシック" pitchFamily="50" charset="-128"/>
                      </a:endParaRPr>
                    </a:p>
                    <a:p>
                      <a:pPr algn="l" fontAlgn="ctr"/>
                      <a:r>
                        <a:rPr lang="en-US" altLang="zh-TW" sz="700" u="none" strike="noStrike" spc="0" dirty="0" smtClean="0">
                          <a:latin typeface="ＭＳ Ｐゴシック" pitchFamily="50" charset="-128"/>
                          <a:ea typeface="ＭＳ Ｐゴシック" pitchFamily="50" charset="-128"/>
                        </a:rPr>
                        <a:t>  </a:t>
                      </a:r>
                      <a:r>
                        <a:rPr lang="zh-TW" altLang="en-US" sz="700" u="none" strike="noStrike" spc="0" dirty="0" smtClean="0">
                          <a:latin typeface="ＭＳ Ｐゴシック" pitchFamily="50" charset="-128"/>
                          <a:ea typeface="ＭＳ Ｐゴシック" pitchFamily="50" charset="-128"/>
                        </a:rPr>
                        <a:t>東本</a:t>
                      </a:r>
                      <a:r>
                        <a:rPr lang="zh-TW" altLang="en-US" sz="700" u="none" strike="noStrike" spc="0" dirty="0">
                          <a:latin typeface="ＭＳ Ｐゴシック" pitchFamily="50" charset="-128"/>
                          <a:ea typeface="ＭＳ Ｐゴシック" pitchFamily="50" charset="-128"/>
                        </a:rPr>
                        <a:t>町４丁目</a:t>
                      </a:r>
                      <a:r>
                        <a:rPr lang="en-US" altLang="zh-TW" sz="700" u="none" strike="noStrike" spc="0" dirty="0">
                          <a:latin typeface="ＭＳ Ｐゴシック" pitchFamily="50" charset="-128"/>
                          <a:ea typeface="ＭＳ Ｐゴシック" pitchFamily="50" charset="-128"/>
                        </a:rPr>
                        <a:t>1-38</a:t>
                      </a:r>
                      <a:endParaRPr lang="en-US" altLang="zh-TW" sz="700" b="0" i="0" u="none" strike="noStrike" spc="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0887-53-2417</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201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宇賀</a:t>
                      </a:r>
                      <a:r>
                        <a:rPr lang="zh-TW" altLang="en-US" sz="700" u="none" strike="noStrike" dirty="0">
                          <a:latin typeface="ＭＳ Ｐゴシック" pitchFamily="50" charset="-128"/>
                          <a:ea typeface="ＭＳ Ｐゴシック" pitchFamily="50" charset="-128"/>
                        </a:rPr>
                        <a:t>外科循環器科</a:t>
                      </a:r>
                      <a:endParaRPr lang="zh-TW"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spc="0" dirty="0" smtClean="0">
                          <a:latin typeface="ＭＳ Ｐゴシック" pitchFamily="50" charset="-128"/>
                          <a:ea typeface="ＭＳ Ｐゴシック" pitchFamily="50" charset="-128"/>
                        </a:rPr>
                        <a:t>　土佐山田町</a:t>
                      </a:r>
                      <a:r>
                        <a:rPr lang="ja-JP" altLang="en-US" sz="700" u="none" strike="noStrike" spc="0" dirty="0">
                          <a:latin typeface="ＭＳ Ｐゴシック" pitchFamily="50" charset="-128"/>
                          <a:ea typeface="ＭＳ Ｐゴシック" pitchFamily="50" charset="-128"/>
                        </a:rPr>
                        <a:t>西本町</a:t>
                      </a:r>
                      <a:r>
                        <a:rPr lang="en-US" altLang="ja-JP" sz="700" u="none" strike="noStrike" spc="0" dirty="0">
                          <a:latin typeface="ＭＳ Ｐゴシック" pitchFamily="50" charset="-128"/>
                          <a:ea typeface="ＭＳ Ｐゴシック" pitchFamily="50" charset="-128"/>
                        </a:rPr>
                        <a:t>2-3-1</a:t>
                      </a:r>
                      <a:endParaRPr lang="en-US" altLang="ja-JP" sz="700" b="0" i="0" u="none" strike="noStrike" spc="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0887-53-2101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2018">
                <a:tc vMerge="1">
                  <a:txBody>
                    <a:bodyPr/>
                    <a:lstStyle/>
                    <a:p>
                      <a:endParaRPr kumimoji="1" lang="ja-JP" altLang="en-US"/>
                    </a:p>
                  </a:txBody>
                  <a:tcPr/>
                </a:tc>
                <a:tc>
                  <a:txBody>
                    <a:bodyPr/>
                    <a:lstStyle/>
                    <a:p>
                      <a:pPr algn="l" fontAlgn="ctr"/>
                      <a:r>
                        <a:rPr lang="ja-JP" altLang="en-US" sz="700" u="none" strike="noStrike" spc="-150" dirty="0" smtClean="0">
                          <a:latin typeface="ＭＳ Ｐゴシック" pitchFamily="50" charset="-128"/>
                          <a:ea typeface="ＭＳ Ｐゴシック" pitchFamily="50" charset="-128"/>
                        </a:rPr>
                        <a:t>　</a:t>
                      </a:r>
                      <a:r>
                        <a:rPr lang="ja-JP" altLang="en-US" sz="700" u="none" strike="noStrike" spc="0" dirty="0" smtClean="0">
                          <a:latin typeface="ＭＳ Ｐゴシック" pitchFamily="50" charset="-128"/>
                          <a:ea typeface="ＭＳ Ｐゴシック" pitchFamily="50" charset="-128"/>
                        </a:rPr>
                        <a:t>佐野内科</a:t>
                      </a:r>
                      <a:endParaRPr lang="en-US" altLang="ja-JP" sz="700" u="none" strike="noStrike" spc="0" dirty="0" smtClean="0">
                        <a:latin typeface="ＭＳ Ｐゴシック" pitchFamily="50" charset="-128"/>
                        <a:ea typeface="ＭＳ Ｐゴシック" pitchFamily="50" charset="-128"/>
                      </a:endParaRPr>
                    </a:p>
                    <a:p>
                      <a:pPr algn="l" fontAlgn="ctr"/>
                      <a:r>
                        <a:rPr lang="en-US" altLang="ja-JP" sz="700" u="none" strike="noStrike" spc="0" dirty="0" smtClean="0">
                          <a:latin typeface="ＭＳ Ｐゴシック" pitchFamily="50" charset="-128"/>
                          <a:ea typeface="ＭＳ Ｐゴシック" pitchFamily="50" charset="-128"/>
                        </a:rPr>
                        <a:t>  </a:t>
                      </a:r>
                      <a:r>
                        <a:rPr lang="ja-JP" altLang="en-US" sz="700" u="none" strike="noStrike" spc="0" dirty="0" smtClean="0">
                          <a:latin typeface="ＭＳ Ｐゴシック" pitchFamily="50" charset="-128"/>
                          <a:ea typeface="ＭＳ Ｐゴシック" pitchFamily="50" charset="-128"/>
                        </a:rPr>
                        <a:t>リハビリテーションクリニック</a:t>
                      </a:r>
                      <a:endParaRPr lang="ja-JP" altLang="en-US" sz="700" b="0" i="0" u="none" strike="noStrike" spc="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spc="0" dirty="0" smtClean="0">
                          <a:latin typeface="ＭＳ Ｐゴシック" pitchFamily="50" charset="-128"/>
                          <a:ea typeface="ＭＳ Ｐゴシック" pitchFamily="50" charset="-128"/>
                        </a:rPr>
                        <a:t>　</a:t>
                      </a:r>
                      <a:r>
                        <a:rPr lang="zh-TW" altLang="en-US" sz="700" u="none" strike="noStrike" spc="0" dirty="0" smtClean="0">
                          <a:latin typeface="ＭＳ Ｐゴシック" pitchFamily="50" charset="-128"/>
                          <a:ea typeface="ＭＳ Ｐゴシック" pitchFamily="50" charset="-128"/>
                        </a:rPr>
                        <a:t>土佐山田町</a:t>
                      </a:r>
                      <a:endParaRPr lang="en-US" altLang="zh-TW" sz="700" u="none" strike="noStrike" spc="0" dirty="0" smtClean="0">
                        <a:latin typeface="ＭＳ Ｐゴシック" pitchFamily="50" charset="-128"/>
                        <a:ea typeface="ＭＳ Ｐゴシック" pitchFamily="50" charset="-128"/>
                      </a:endParaRPr>
                    </a:p>
                    <a:p>
                      <a:pPr algn="l" fontAlgn="ctr"/>
                      <a:r>
                        <a:rPr lang="en-US" altLang="zh-TW" sz="700" u="none" strike="noStrike" spc="0" dirty="0" smtClean="0">
                          <a:latin typeface="ＭＳ Ｐゴシック" pitchFamily="50" charset="-128"/>
                          <a:ea typeface="ＭＳ Ｐゴシック" pitchFamily="50" charset="-128"/>
                        </a:rPr>
                        <a:t>  </a:t>
                      </a:r>
                      <a:r>
                        <a:rPr lang="zh-TW" altLang="en-US" sz="700" u="none" strike="noStrike" spc="0" dirty="0" smtClean="0">
                          <a:latin typeface="ＭＳ Ｐゴシック" pitchFamily="50" charset="-128"/>
                          <a:ea typeface="ＭＳ Ｐゴシック" pitchFamily="50" charset="-128"/>
                        </a:rPr>
                        <a:t>東本町３丁目</a:t>
                      </a:r>
                      <a:r>
                        <a:rPr lang="en-US" altLang="zh-TW" sz="700" u="none" strike="noStrike" spc="0" dirty="0">
                          <a:latin typeface="ＭＳ Ｐゴシック" pitchFamily="50" charset="-128"/>
                          <a:ea typeface="ＭＳ Ｐゴシック" pitchFamily="50" charset="-128"/>
                        </a:rPr>
                        <a:t>2-41</a:t>
                      </a:r>
                      <a:endParaRPr lang="en-US" altLang="zh-TW" sz="700" b="0" i="0" u="none" strike="noStrike" spc="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0887-53-3031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201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小松</a:t>
                      </a:r>
                      <a:r>
                        <a:rPr lang="ja-JP" altLang="en-US" sz="700" u="none" strike="noStrike" dirty="0">
                          <a:latin typeface="ＭＳ Ｐゴシック" pitchFamily="50" charset="-128"/>
                          <a:ea typeface="ＭＳ Ｐゴシック" pitchFamily="50" charset="-128"/>
                        </a:rPr>
                        <a:t>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spc="0" dirty="0" smtClean="0">
                          <a:latin typeface="ＭＳ Ｐゴシック" pitchFamily="50" charset="-128"/>
                          <a:ea typeface="ＭＳ Ｐゴシック" pitchFamily="50" charset="-128"/>
                        </a:rPr>
                        <a:t>　土佐山田町</a:t>
                      </a:r>
                      <a:r>
                        <a:rPr lang="ja-JP" altLang="en-US" sz="700" u="none" strike="noStrike" spc="0" dirty="0">
                          <a:latin typeface="ＭＳ Ｐゴシック" pitchFamily="50" charset="-128"/>
                          <a:ea typeface="ＭＳ Ｐゴシック" pitchFamily="50" charset="-128"/>
                        </a:rPr>
                        <a:t>百石町１</a:t>
                      </a:r>
                      <a:r>
                        <a:rPr lang="en-US" altLang="ja-JP" sz="700" u="none" strike="noStrike" spc="0" dirty="0">
                          <a:latin typeface="ＭＳ Ｐゴシック" pitchFamily="50" charset="-128"/>
                          <a:ea typeface="ＭＳ Ｐゴシック" pitchFamily="50" charset="-128"/>
                        </a:rPr>
                        <a:t>-</a:t>
                      </a:r>
                      <a:r>
                        <a:rPr lang="ja-JP" altLang="en-US" sz="700" u="none" strike="noStrike" spc="0" dirty="0">
                          <a:latin typeface="ＭＳ Ｐゴシック" pitchFamily="50" charset="-128"/>
                          <a:ea typeface="ＭＳ Ｐゴシック" pitchFamily="50" charset="-128"/>
                        </a:rPr>
                        <a:t>７</a:t>
                      </a:r>
                      <a:r>
                        <a:rPr lang="en-US" altLang="ja-JP" sz="700" u="none" strike="noStrike" spc="0" dirty="0">
                          <a:latin typeface="ＭＳ Ｐゴシック" pitchFamily="50" charset="-128"/>
                          <a:ea typeface="ＭＳ Ｐゴシック" pitchFamily="50" charset="-128"/>
                        </a:rPr>
                        <a:t>-</a:t>
                      </a:r>
                      <a:r>
                        <a:rPr lang="ja-JP" altLang="en-US" sz="700" u="none" strike="noStrike" spc="0" dirty="0">
                          <a:latin typeface="ＭＳ Ｐゴシック" pitchFamily="50" charset="-128"/>
                          <a:ea typeface="ＭＳ Ｐゴシック" pitchFamily="50" charset="-128"/>
                        </a:rPr>
                        <a:t>８</a:t>
                      </a:r>
                      <a:endParaRPr lang="ja-JP" altLang="en-US" sz="700" b="0" i="0" u="none" strike="noStrike" spc="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0887-52-1151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201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岩</a:t>
                      </a:r>
                      <a:r>
                        <a:rPr lang="ja-JP" altLang="en-US" sz="700" u="none" strike="noStrike" dirty="0">
                          <a:latin typeface="ＭＳ Ｐゴシック" pitchFamily="50" charset="-128"/>
                          <a:ea typeface="ＭＳ Ｐゴシック" pitchFamily="50" charset="-128"/>
                        </a:rPr>
                        <a:t>河整形外科</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spc="0" dirty="0" smtClean="0">
                          <a:latin typeface="ＭＳ Ｐゴシック" pitchFamily="50" charset="-128"/>
                          <a:ea typeface="ＭＳ Ｐゴシック" pitchFamily="50" charset="-128"/>
                        </a:rPr>
                        <a:t>　</a:t>
                      </a:r>
                      <a:r>
                        <a:rPr lang="zh-CN" altLang="en-US" sz="700" u="none" strike="noStrike" spc="0" dirty="0" smtClean="0">
                          <a:latin typeface="ＭＳ Ｐゴシック" pitchFamily="50" charset="-128"/>
                          <a:ea typeface="ＭＳ Ｐゴシック" pitchFamily="50" charset="-128"/>
                        </a:rPr>
                        <a:t>土佐山田町</a:t>
                      </a:r>
                      <a:endParaRPr lang="en-US" altLang="zh-CN" sz="700" u="none" strike="noStrike" spc="0" dirty="0" smtClean="0">
                        <a:latin typeface="ＭＳ Ｐゴシック" pitchFamily="50" charset="-128"/>
                        <a:ea typeface="ＭＳ Ｐゴシック" pitchFamily="50" charset="-128"/>
                      </a:endParaRPr>
                    </a:p>
                    <a:p>
                      <a:pPr algn="l" fontAlgn="ctr"/>
                      <a:r>
                        <a:rPr lang="en-US" altLang="zh-CN" sz="700" u="none" strike="noStrike" spc="0" dirty="0" smtClean="0">
                          <a:latin typeface="ＭＳ Ｐゴシック" pitchFamily="50" charset="-128"/>
                          <a:ea typeface="ＭＳ Ｐゴシック" pitchFamily="50" charset="-128"/>
                        </a:rPr>
                        <a:t>  </a:t>
                      </a:r>
                      <a:r>
                        <a:rPr lang="zh-CN" altLang="en-US" sz="700" u="none" strike="noStrike" spc="0" dirty="0" smtClean="0">
                          <a:latin typeface="ＭＳ Ｐゴシック" pitchFamily="50" charset="-128"/>
                          <a:ea typeface="ＭＳ Ｐゴシック" pitchFamily="50" charset="-128"/>
                        </a:rPr>
                        <a:t>百石町</a:t>
                      </a:r>
                      <a:r>
                        <a:rPr lang="zh-CN" altLang="en-US" sz="700" u="none" strike="noStrike" spc="0" dirty="0">
                          <a:latin typeface="ＭＳ Ｐゴシック" pitchFamily="50" charset="-128"/>
                          <a:ea typeface="ＭＳ Ｐゴシック" pitchFamily="50" charset="-128"/>
                        </a:rPr>
                        <a:t>２丁目</a:t>
                      </a:r>
                      <a:r>
                        <a:rPr lang="en-US" altLang="zh-CN" sz="700" u="none" strike="noStrike" spc="0" dirty="0">
                          <a:latin typeface="ＭＳ Ｐゴシック" pitchFamily="50" charset="-128"/>
                          <a:ea typeface="ＭＳ Ｐゴシック" pitchFamily="50" charset="-128"/>
                        </a:rPr>
                        <a:t>4</a:t>
                      </a:r>
                      <a:r>
                        <a:rPr lang="zh-CN" altLang="en-US" sz="700" u="none" strike="noStrike" spc="0" dirty="0">
                          <a:latin typeface="ＭＳ Ｐゴシック" pitchFamily="50" charset="-128"/>
                          <a:ea typeface="ＭＳ Ｐゴシック" pitchFamily="50" charset="-128"/>
                        </a:rPr>
                        <a:t>番</a:t>
                      </a:r>
                      <a:r>
                        <a:rPr lang="en-US" altLang="zh-CN" sz="700" u="none" strike="noStrike" spc="0" dirty="0">
                          <a:latin typeface="ＭＳ Ｐゴシック" pitchFamily="50" charset="-128"/>
                          <a:ea typeface="ＭＳ Ｐゴシック" pitchFamily="50" charset="-128"/>
                        </a:rPr>
                        <a:t>20</a:t>
                      </a:r>
                      <a:r>
                        <a:rPr lang="zh-CN" altLang="en-US" sz="700" u="none" strike="noStrike" spc="0" dirty="0">
                          <a:latin typeface="ＭＳ Ｐゴシック" pitchFamily="50" charset="-128"/>
                          <a:ea typeface="ＭＳ Ｐゴシック" pitchFamily="50" charset="-128"/>
                        </a:rPr>
                        <a:t>号</a:t>
                      </a:r>
                      <a:endParaRPr lang="zh-CN" altLang="en-US" sz="700" b="0" i="0" u="none" strike="noStrike" spc="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0887-52-5000</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201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楠瀬</a:t>
                      </a:r>
                      <a:r>
                        <a:rPr lang="ja-JP" altLang="en-US" sz="700" u="none" strike="noStrike" dirty="0">
                          <a:latin typeface="ＭＳ Ｐゴシック" pitchFamily="50" charset="-128"/>
                          <a:ea typeface="ＭＳ Ｐゴシック" pitchFamily="50" charset="-128"/>
                        </a:rPr>
                        <a:t>医院</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土佐山田町</a:t>
                      </a:r>
                      <a:r>
                        <a:rPr lang="ja-JP" altLang="en-US" sz="700" u="none" strike="noStrike" dirty="0">
                          <a:latin typeface="ＭＳ Ｐゴシック" pitchFamily="50" charset="-128"/>
                          <a:ea typeface="ＭＳ Ｐゴシック" pitchFamily="50" charset="-128"/>
                        </a:rPr>
                        <a:t>楠目</a:t>
                      </a:r>
                      <a:r>
                        <a:rPr lang="en-US" altLang="ja-JP" sz="700" u="none" strike="noStrike" dirty="0">
                          <a:latin typeface="ＭＳ Ｐゴシック" pitchFamily="50" charset="-128"/>
                          <a:ea typeface="ＭＳ Ｐゴシック" pitchFamily="50" charset="-128"/>
                        </a:rPr>
                        <a:t>100</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0887-53-4922</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201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間</a:t>
                      </a:r>
                      <a:r>
                        <a:rPr lang="ja-JP" altLang="en-US" sz="700" u="none" strike="noStrike" dirty="0">
                          <a:latin typeface="ＭＳ Ｐゴシック" pitchFamily="50" charset="-128"/>
                          <a:ea typeface="ＭＳ Ｐゴシック" pitchFamily="50" charset="-128"/>
                        </a:rPr>
                        <a:t>﨑病院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香北町</a:t>
                      </a:r>
                      <a:r>
                        <a:rPr lang="ja-JP" altLang="en-US" sz="700" u="none" strike="noStrike" dirty="0">
                          <a:latin typeface="ＭＳ Ｐゴシック" pitchFamily="50" charset="-128"/>
                          <a:ea typeface="ＭＳ Ｐゴシック" pitchFamily="50" charset="-128"/>
                        </a:rPr>
                        <a:t>永野</a:t>
                      </a:r>
                      <a:r>
                        <a:rPr lang="en-US" altLang="ja-JP" sz="700" u="none" strike="noStrike" dirty="0">
                          <a:latin typeface="ＭＳ Ｐゴシック" pitchFamily="50" charset="-128"/>
                          <a:ea typeface="ＭＳ Ｐゴシック" pitchFamily="50" charset="-128"/>
                        </a:rPr>
                        <a:t>1979</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0887-59-2202</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201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香北</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香北町</a:t>
                      </a:r>
                      <a:r>
                        <a:rPr lang="ja-JP" altLang="en-US" sz="700" u="none" strike="noStrike" dirty="0">
                          <a:latin typeface="ＭＳ Ｐゴシック" pitchFamily="50" charset="-128"/>
                          <a:ea typeface="ＭＳ Ｐゴシック" pitchFamily="50" charset="-128"/>
                        </a:rPr>
                        <a:t>美良布</a:t>
                      </a:r>
                      <a:r>
                        <a:rPr lang="en-US" altLang="ja-JP" sz="700" u="none" strike="noStrike" dirty="0">
                          <a:latin typeface="ＭＳ Ｐゴシック" pitchFamily="50" charset="-128"/>
                          <a:ea typeface="ＭＳ Ｐゴシック" pitchFamily="50" charset="-128"/>
                        </a:rPr>
                        <a:t>1064-9</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0887-59-2251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201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ja-JP" altLang="en-US" sz="700" u="none" strike="noStrike" dirty="0" err="1" smtClean="0">
                          <a:latin typeface="ＭＳ Ｐゴシック" pitchFamily="50" charset="-128"/>
                          <a:ea typeface="ＭＳ Ｐゴシック" pitchFamily="50" charset="-128"/>
                        </a:rPr>
                        <a:t>びらふ</a:t>
                      </a:r>
                      <a:r>
                        <a:rPr lang="ja-JP" altLang="en-US" sz="700" u="none" strike="noStrike" dirty="0">
                          <a:latin typeface="ＭＳ Ｐゴシック" pitchFamily="50" charset="-128"/>
                          <a:ea typeface="ＭＳ Ｐゴシック" pitchFamily="50" charset="-128"/>
                        </a:rPr>
                        <a:t>診療所</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香北町</a:t>
                      </a:r>
                      <a:r>
                        <a:rPr lang="ja-JP" altLang="en-US" sz="700" u="none" strike="noStrike" dirty="0">
                          <a:latin typeface="ＭＳ Ｐゴシック" pitchFamily="50" charset="-128"/>
                          <a:ea typeface="ＭＳ Ｐゴシック" pitchFamily="50" charset="-128"/>
                        </a:rPr>
                        <a:t>美良布</a:t>
                      </a:r>
                      <a:r>
                        <a:rPr lang="en-US" altLang="ja-JP" sz="700" u="none" strike="noStrike" dirty="0">
                          <a:latin typeface="ＭＳ Ｐゴシック" pitchFamily="50" charset="-128"/>
                          <a:ea typeface="ＭＳ Ｐゴシック" pitchFamily="50" charset="-128"/>
                        </a:rPr>
                        <a:t>1317</a:t>
                      </a:r>
                      <a:r>
                        <a:rPr lang="ja-JP" altLang="en-US" sz="700" u="none" strike="noStrike" dirty="0">
                          <a:latin typeface="ＭＳ Ｐゴシック" pitchFamily="50" charset="-128"/>
                          <a:ea typeface="ＭＳ Ｐゴシック" pitchFamily="50" charset="-128"/>
                        </a:rPr>
                        <a:t>番地</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0887-57-3456</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201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香美</a:t>
                      </a:r>
                      <a:r>
                        <a:rPr lang="zh-TW" altLang="en-US" sz="700" u="none" strike="noStrike" dirty="0">
                          <a:latin typeface="ＭＳ Ｐゴシック" pitchFamily="50" charset="-128"/>
                          <a:ea typeface="ＭＳ Ｐゴシック" pitchFamily="50" charset="-128"/>
                        </a:rPr>
                        <a:t>市立大栃診療所</a:t>
                      </a:r>
                      <a:endParaRPr lang="zh-TW"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物部町</a:t>
                      </a:r>
                      <a:r>
                        <a:rPr lang="ja-JP" altLang="en-US" sz="700" u="none" strike="noStrike" dirty="0">
                          <a:latin typeface="ＭＳ Ｐゴシック" pitchFamily="50" charset="-128"/>
                          <a:ea typeface="ＭＳ Ｐゴシック" pitchFamily="50" charset="-128"/>
                        </a:rPr>
                        <a:t>大栃</a:t>
                      </a:r>
                      <a:r>
                        <a:rPr lang="en-US" altLang="ja-JP" sz="700" u="none" strike="noStrike" dirty="0">
                          <a:latin typeface="ＭＳ Ｐゴシック" pitchFamily="50" charset="-128"/>
                          <a:ea typeface="ＭＳ Ｐゴシック" pitchFamily="50" charset="-128"/>
                        </a:rPr>
                        <a:t>898-1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0887-58-2410</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201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村上</a:t>
                      </a:r>
                      <a:r>
                        <a:rPr lang="ja-JP" altLang="en-US" sz="700" u="none" strike="noStrike" dirty="0">
                          <a:latin typeface="ＭＳ Ｐゴシック" pitchFamily="50" charset="-128"/>
                          <a:ea typeface="ＭＳ Ｐゴシック" pitchFamily="50" charset="-128"/>
                        </a:rPr>
                        <a:t>内科循環器科</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土佐山田町</a:t>
                      </a:r>
                      <a:r>
                        <a:rPr lang="en-US" altLang="ja-JP" sz="700" u="none" strike="noStrike" dirty="0">
                          <a:latin typeface="ＭＳ Ｐゴシック" pitchFamily="50" charset="-128"/>
                          <a:ea typeface="ＭＳ Ｐゴシック" pitchFamily="50" charset="-128"/>
                        </a:rPr>
                        <a:t>2289-6</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0887-52-0111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201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前田</a:t>
                      </a:r>
                      <a:r>
                        <a:rPr lang="ja-JP" altLang="en-US" sz="700" u="none" strike="noStrike" dirty="0">
                          <a:latin typeface="ＭＳ Ｐゴシック" pitchFamily="50" charset="-128"/>
                          <a:ea typeface="ＭＳ Ｐゴシック" pitchFamily="50" charset="-128"/>
                        </a:rPr>
                        <a:t>メディカルクリニック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香北町</a:t>
                      </a:r>
                      <a:r>
                        <a:rPr lang="ja-JP" altLang="en-US" sz="700" u="none" strike="noStrike" dirty="0">
                          <a:latin typeface="ＭＳ Ｐゴシック" pitchFamily="50" charset="-128"/>
                          <a:ea typeface="ＭＳ Ｐゴシック" pitchFamily="50" charset="-128"/>
                        </a:rPr>
                        <a:t>美良布</a:t>
                      </a:r>
                      <a:r>
                        <a:rPr lang="en-US" altLang="ja-JP" sz="700" u="none" strike="noStrike" dirty="0">
                          <a:latin typeface="ＭＳ Ｐゴシック" pitchFamily="50" charset="-128"/>
                          <a:ea typeface="ＭＳ Ｐゴシック" pitchFamily="50" charset="-128"/>
                        </a:rPr>
                        <a:t>1516-3</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0887-57-3811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201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さくら</a:t>
                      </a:r>
                      <a:r>
                        <a:rPr lang="ja-JP" altLang="en-US" sz="700" u="none" strike="noStrike" dirty="0">
                          <a:latin typeface="ＭＳ Ｐゴシック" pitchFamily="50" charset="-128"/>
                          <a:ea typeface="ＭＳ Ｐゴシック" pitchFamily="50" charset="-128"/>
                        </a:rPr>
                        <a:t>香美クリニック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土佐山田町</a:t>
                      </a:r>
                      <a:r>
                        <a:rPr lang="en-US" altLang="ja-JP" sz="700" u="none" strike="noStrike" dirty="0">
                          <a:latin typeface="ＭＳ Ｐゴシック" pitchFamily="50" charset="-128"/>
                          <a:ea typeface="ＭＳ Ｐゴシック" pitchFamily="50" charset="-128"/>
                        </a:rPr>
                        <a:t>117-13</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0887-53-2255</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bl>
          </a:graphicData>
        </a:graphic>
      </p:graphicFrame>
      <p:graphicFrame>
        <p:nvGraphicFramePr>
          <p:cNvPr id="36" name="表 35"/>
          <p:cNvGraphicFramePr>
            <a:graphicFrameLocks noGrp="1"/>
          </p:cNvGraphicFramePr>
          <p:nvPr/>
        </p:nvGraphicFramePr>
        <p:xfrm>
          <a:off x="38100" y="3890022"/>
          <a:ext cx="3232603" cy="2051959"/>
        </p:xfrm>
        <a:graphic>
          <a:graphicData uri="http://schemas.openxmlformats.org/drawingml/2006/table">
            <a:tbl>
              <a:tblPr bandRow="1">
                <a:tableStyleId>{C4B1156A-380E-4F78-BDF5-A606A8083BF9}</a:tableStyleId>
              </a:tblPr>
              <a:tblGrid>
                <a:gridCol w="179507"/>
                <a:gridCol w="1183180"/>
                <a:gridCol w="1164117"/>
                <a:gridCol w="705799"/>
              </a:tblGrid>
              <a:tr h="146092">
                <a:tc rowSpan="14">
                  <a:txBody>
                    <a:bodyPr/>
                    <a:lstStyle/>
                    <a:p>
                      <a:pPr algn="ctr" fontAlgn="ctr"/>
                      <a:r>
                        <a:rPr lang="ja-JP" altLang="en-US" sz="900" u="none" strike="noStrike" spc="600" dirty="0">
                          <a:latin typeface="ＭＳ Ｐゴシック" pitchFamily="50" charset="-128"/>
                          <a:ea typeface="ＭＳ Ｐゴシック" pitchFamily="50" charset="-128"/>
                        </a:rPr>
                        <a:t>香南市</a:t>
                      </a:r>
                      <a:endParaRPr lang="ja-JP" altLang="en-US" sz="900" b="0" i="0" u="none" strike="noStrike" spc="600" dirty="0">
                        <a:solidFill>
                          <a:srgbClr val="000000"/>
                        </a:solidFill>
                        <a:latin typeface="ＭＳ Ｐゴシック" pitchFamily="50" charset="-128"/>
                        <a:ea typeface="ＭＳ Ｐゴシック" pitchFamily="50" charset="-128"/>
                      </a:endParaRPr>
                    </a:p>
                  </a:txBody>
                  <a:tcPr marL="7012" marR="7012" marT="7012" marB="0" vert="eaVert"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ja-JP" altLang="en-US" sz="700" u="none" strike="noStrike" dirty="0" err="1" smtClean="0">
                          <a:latin typeface="ＭＳ Ｐゴシック" pitchFamily="50" charset="-128"/>
                          <a:ea typeface="ＭＳ Ｐゴシック" pitchFamily="50" charset="-128"/>
                        </a:rPr>
                        <a:t>も</a:t>
                      </a:r>
                      <a:r>
                        <a:rPr lang="ja-JP" altLang="en-US" sz="700" u="none" strike="noStrike" dirty="0" err="1">
                          <a:latin typeface="ＭＳ Ｐゴシック" pitchFamily="50" charset="-128"/>
                          <a:ea typeface="ＭＳ Ｐゴシック" pitchFamily="50" charset="-128"/>
                        </a:rPr>
                        <a:t>えぎ</a:t>
                      </a:r>
                      <a:r>
                        <a:rPr lang="ja-JP" altLang="en-US" sz="700" u="none" strike="noStrike" dirty="0">
                          <a:latin typeface="ＭＳ Ｐゴシック" pitchFamily="50" charset="-128"/>
                          <a:ea typeface="ＭＳ Ｐゴシック" pitchFamily="50" charset="-128"/>
                        </a:rPr>
                        <a:t>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赤岡町</a:t>
                      </a:r>
                      <a:r>
                        <a:rPr lang="en-US" altLang="ja-JP" sz="700" u="none" strike="noStrike" dirty="0">
                          <a:latin typeface="ＭＳ Ｐゴシック" pitchFamily="50" charset="-128"/>
                          <a:ea typeface="ＭＳ Ｐゴシック" pitchFamily="50" charset="-128"/>
                        </a:rPr>
                        <a:t>2066-3</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0887-57-3050</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6092">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北村</a:t>
                      </a:r>
                      <a:r>
                        <a:rPr lang="zh-TW" altLang="en-US" sz="700" u="none" strike="noStrike" dirty="0">
                          <a:latin typeface="ＭＳ Ｐゴシック" pitchFamily="50" charset="-128"/>
                          <a:ea typeface="ＭＳ Ｐゴシック" pitchFamily="50" charset="-128"/>
                        </a:rPr>
                        <a:t>産婦人科</a:t>
                      </a:r>
                      <a:endParaRPr lang="zh-TW"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野</a:t>
                      </a:r>
                      <a:r>
                        <a:rPr lang="ja-JP" altLang="en-US" sz="700" u="none" strike="noStrike" dirty="0">
                          <a:latin typeface="ＭＳ Ｐゴシック" pitchFamily="50" charset="-128"/>
                          <a:ea typeface="ＭＳ Ｐゴシック" pitchFamily="50" charset="-128"/>
                        </a:rPr>
                        <a:t>市町西野</a:t>
                      </a:r>
                      <a:r>
                        <a:rPr lang="en-US" altLang="ja-JP" sz="700" u="none" strike="noStrike" dirty="0">
                          <a:latin typeface="ＭＳ Ｐゴシック" pitchFamily="50" charset="-128"/>
                          <a:ea typeface="ＭＳ Ｐゴシック" pitchFamily="50" charset="-128"/>
                        </a:rPr>
                        <a:t>551-3</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0887-56-1013</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6092">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疋田</a:t>
                      </a:r>
                      <a:r>
                        <a:rPr lang="ja-JP" altLang="en-US" sz="700" u="none" strike="noStrike" dirty="0">
                          <a:latin typeface="ＭＳ Ｐゴシック" pitchFamily="50" charset="-128"/>
                          <a:ea typeface="ＭＳ Ｐゴシック" pitchFamily="50" charset="-128"/>
                        </a:rPr>
                        <a:t>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野</a:t>
                      </a:r>
                      <a:r>
                        <a:rPr lang="ja-JP" altLang="en-US" sz="700" u="none" strike="noStrike" dirty="0">
                          <a:latin typeface="ＭＳ Ｐゴシック" pitchFamily="50" charset="-128"/>
                          <a:ea typeface="ＭＳ Ｐゴシック" pitchFamily="50" charset="-128"/>
                        </a:rPr>
                        <a:t>市町西野</a:t>
                      </a:r>
                      <a:r>
                        <a:rPr lang="en-US" altLang="ja-JP" sz="700" u="none" strike="noStrike" dirty="0">
                          <a:latin typeface="ＭＳ Ｐゴシック" pitchFamily="50" charset="-128"/>
                          <a:ea typeface="ＭＳ Ｐゴシック" pitchFamily="50" charset="-128"/>
                        </a:rPr>
                        <a:t>2636-6</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0887-56-2002</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6092">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藤田</a:t>
                      </a:r>
                      <a:r>
                        <a:rPr lang="ja-JP" altLang="en-US" sz="700" u="none" strike="noStrike" dirty="0">
                          <a:latin typeface="ＭＳ Ｐゴシック" pitchFamily="50" charset="-128"/>
                          <a:ea typeface="ＭＳ Ｐゴシック" pitchFamily="50" charset="-128"/>
                        </a:rPr>
                        <a:t>整形外科</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野</a:t>
                      </a:r>
                      <a:r>
                        <a:rPr lang="ja-JP" altLang="en-US" sz="700" u="none" strike="noStrike" dirty="0">
                          <a:latin typeface="ＭＳ Ｐゴシック" pitchFamily="50" charset="-128"/>
                          <a:ea typeface="ＭＳ Ｐゴシック" pitchFamily="50" charset="-128"/>
                        </a:rPr>
                        <a:t>市町東野</a:t>
                      </a:r>
                      <a:r>
                        <a:rPr lang="en-US" altLang="ja-JP" sz="700" u="none" strike="noStrike" dirty="0">
                          <a:latin typeface="ＭＳ Ｐゴシック" pitchFamily="50" charset="-128"/>
                          <a:ea typeface="ＭＳ Ｐゴシック" pitchFamily="50" charset="-128"/>
                        </a:rPr>
                        <a:t>169-1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0887-56-0138</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6092">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野市</a:t>
                      </a:r>
                      <a:r>
                        <a:rPr lang="ja-JP" altLang="en-US" sz="700" u="none" strike="noStrike" dirty="0">
                          <a:latin typeface="ＭＳ Ｐゴシック" pitchFamily="50" charset="-128"/>
                          <a:ea typeface="ＭＳ Ｐゴシック" pitchFamily="50" charset="-128"/>
                        </a:rPr>
                        <a:t>中央病院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野</a:t>
                      </a:r>
                      <a:r>
                        <a:rPr lang="zh-TW" altLang="en-US" sz="700" u="none" strike="noStrike" dirty="0">
                          <a:latin typeface="ＭＳ Ｐゴシック" pitchFamily="50" charset="-128"/>
                          <a:ea typeface="ＭＳ Ｐゴシック" pitchFamily="50" charset="-128"/>
                        </a:rPr>
                        <a:t>市町東野</a:t>
                      </a:r>
                      <a:r>
                        <a:rPr lang="en-US" altLang="zh-TW" sz="700" u="none" strike="noStrike" dirty="0">
                          <a:latin typeface="ＭＳ Ｐゴシック" pitchFamily="50" charset="-128"/>
                          <a:ea typeface="ＭＳ Ｐゴシック" pitchFamily="50" charset="-128"/>
                        </a:rPr>
                        <a:t>555</a:t>
                      </a:r>
                      <a:r>
                        <a:rPr lang="zh-TW" altLang="en-US" sz="700" u="none" strike="noStrike" dirty="0">
                          <a:latin typeface="ＭＳ Ｐゴシック" pitchFamily="50" charset="-128"/>
                          <a:ea typeface="ＭＳ Ｐゴシック" pitchFamily="50" charset="-128"/>
                        </a:rPr>
                        <a:t>番地</a:t>
                      </a:r>
                      <a:r>
                        <a:rPr lang="en-US" altLang="zh-TW" sz="700" u="none" strike="noStrike" dirty="0">
                          <a:latin typeface="ＭＳ Ｐゴシック" pitchFamily="50" charset="-128"/>
                          <a:ea typeface="ＭＳ Ｐゴシック" pitchFamily="50" charset="-128"/>
                        </a:rPr>
                        <a:t>18</a:t>
                      </a:r>
                      <a:endParaRPr lang="en-US" altLang="zh-TW"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0887-55-1101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6092">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藤川</a:t>
                      </a:r>
                      <a:r>
                        <a:rPr lang="ja-JP" altLang="en-US" sz="700" u="none" strike="noStrike" dirty="0">
                          <a:latin typeface="ＭＳ Ｐゴシック" pitchFamily="50" charset="-128"/>
                          <a:ea typeface="ＭＳ Ｐゴシック" pitchFamily="50" charset="-128"/>
                        </a:rPr>
                        <a:t>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野</a:t>
                      </a:r>
                      <a:r>
                        <a:rPr lang="ja-JP" altLang="en-US" sz="700" u="none" strike="noStrike" dirty="0">
                          <a:latin typeface="ＭＳ Ｐゴシック" pitchFamily="50" charset="-128"/>
                          <a:ea typeface="ＭＳ Ｐゴシック" pitchFamily="50" charset="-128"/>
                        </a:rPr>
                        <a:t>市町西野</a:t>
                      </a:r>
                      <a:r>
                        <a:rPr lang="en-US" altLang="ja-JP" sz="700" u="none" strike="noStrike" dirty="0">
                          <a:latin typeface="ＭＳ Ｐゴシック" pitchFamily="50" charset="-128"/>
                          <a:ea typeface="ＭＳ Ｐゴシック" pitchFamily="50" charset="-128"/>
                        </a:rPr>
                        <a:t>2192-2</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0887-56-2211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6092">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西山</a:t>
                      </a:r>
                      <a:r>
                        <a:rPr lang="ja-JP" altLang="en-US" sz="700" u="none" strike="noStrike" dirty="0">
                          <a:latin typeface="ＭＳ Ｐゴシック" pitchFamily="50" charset="-128"/>
                          <a:ea typeface="ＭＳ Ｐゴシック" pitchFamily="50" charset="-128"/>
                        </a:rPr>
                        <a:t>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野</a:t>
                      </a:r>
                      <a:r>
                        <a:rPr lang="ja-JP" altLang="en-US" sz="700" u="none" strike="noStrike" dirty="0">
                          <a:latin typeface="ＭＳ Ｐゴシック" pitchFamily="50" charset="-128"/>
                          <a:ea typeface="ＭＳ Ｐゴシック" pitchFamily="50" charset="-128"/>
                        </a:rPr>
                        <a:t>市町西野</a:t>
                      </a:r>
                      <a:r>
                        <a:rPr lang="en-US" altLang="ja-JP" sz="700" u="none" strike="noStrike" dirty="0">
                          <a:latin typeface="ＭＳ Ｐゴシック" pitchFamily="50" charset="-128"/>
                          <a:ea typeface="ＭＳ Ｐゴシック" pitchFamily="50" charset="-128"/>
                        </a:rPr>
                        <a:t>51-1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0887-56-3800</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8131">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さとう</a:t>
                      </a:r>
                      <a:r>
                        <a:rPr lang="ja-JP" altLang="en-US" sz="700" u="none" strike="noStrike" dirty="0">
                          <a:latin typeface="ＭＳ Ｐゴシック" pitchFamily="50" charset="-128"/>
                          <a:ea typeface="ＭＳ Ｐゴシック" pitchFamily="50" charset="-128"/>
                        </a:rPr>
                        <a:t>循環器消化器科</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野</a:t>
                      </a:r>
                      <a:r>
                        <a:rPr lang="ja-JP" altLang="en-US" sz="700" u="none" strike="noStrike" dirty="0">
                          <a:latin typeface="ＭＳ Ｐゴシック" pitchFamily="50" charset="-128"/>
                          <a:ea typeface="ＭＳ Ｐゴシック" pitchFamily="50" charset="-128"/>
                        </a:rPr>
                        <a:t>市町西野</a:t>
                      </a:r>
                      <a:r>
                        <a:rPr lang="en-US" altLang="ja-JP" sz="700" u="none" strike="noStrike" dirty="0">
                          <a:latin typeface="ＭＳ Ｐゴシック" pitchFamily="50" charset="-128"/>
                          <a:ea typeface="ＭＳ Ｐゴシック" pitchFamily="50" charset="-128"/>
                        </a:rPr>
                        <a:t>587-15</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0887-57-5311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6092">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寺田</a:t>
                      </a:r>
                      <a:r>
                        <a:rPr lang="ja-JP" altLang="en-US" sz="700" u="none" strike="noStrike" dirty="0">
                          <a:latin typeface="ＭＳ Ｐゴシック" pitchFamily="50" charset="-128"/>
                          <a:ea typeface="ＭＳ Ｐゴシック" pitchFamily="50" charset="-128"/>
                        </a:rPr>
                        <a:t>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夜須町</a:t>
                      </a:r>
                      <a:r>
                        <a:rPr lang="ja-JP" altLang="en-US" sz="700" u="none" strike="noStrike" dirty="0">
                          <a:latin typeface="ＭＳ Ｐゴシック" pitchFamily="50" charset="-128"/>
                          <a:ea typeface="ＭＳ Ｐゴシック" pitchFamily="50" charset="-128"/>
                        </a:rPr>
                        <a:t>坪井</a:t>
                      </a:r>
                      <a:r>
                        <a:rPr lang="en-US" altLang="ja-JP" sz="700" u="none" strike="noStrike" dirty="0">
                          <a:latin typeface="ＭＳ Ｐゴシック" pitchFamily="50" charset="-128"/>
                          <a:ea typeface="ＭＳ Ｐゴシック" pitchFamily="50" charset="-128"/>
                        </a:rPr>
                        <a:t>23-1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0887-55-5100</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340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鈴木</a:t>
                      </a:r>
                      <a:r>
                        <a:rPr lang="ja-JP" altLang="en-US" sz="700" u="none" strike="noStrike" dirty="0">
                          <a:latin typeface="ＭＳ Ｐゴシック" pitchFamily="50" charset="-128"/>
                          <a:ea typeface="ＭＳ Ｐゴシック" pitchFamily="50" charset="-128"/>
                        </a:rPr>
                        <a:t>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野</a:t>
                      </a:r>
                      <a:r>
                        <a:rPr lang="ja-JP" altLang="en-US" sz="700" u="none" strike="noStrike" dirty="0">
                          <a:latin typeface="ＭＳ Ｐゴシック" pitchFamily="50" charset="-128"/>
                          <a:ea typeface="ＭＳ Ｐゴシック" pitchFamily="50" charset="-128"/>
                        </a:rPr>
                        <a:t>市町みどり野１丁目</a:t>
                      </a:r>
                      <a:r>
                        <a:rPr lang="en-US" altLang="ja-JP" sz="700" u="none" strike="noStrike" dirty="0">
                          <a:latin typeface="ＭＳ Ｐゴシック" pitchFamily="50" charset="-128"/>
                          <a:ea typeface="ＭＳ Ｐゴシック" pitchFamily="50" charset="-128"/>
                        </a:rPr>
                        <a:t>64</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0887-55-3030</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6092">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野市</a:t>
                      </a:r>
                      <a:r>
                        <a:rPr lang="zh-CN" altLang="en-US" sz="700" u="none" strike="noStrike" dirty="0">
                          <a:latin typeface="ＭＳ Ｐゴシック" pitchFamily="50" charset="-128"/>
                          <a:ea typeface="ＭＳ Ｐゴシック" pitchFamily="50" charset="-128"/>
                        </a:rPr>
                        <a:t>整形外科医院</a:t>
                      </a:r>
                      <a:endParaRPr lang="zh-CN"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野</a:t>
                      </a:r>
                      <a:r>
                        <a:rPr lang="ja-JP" altLang="en-US" sz="700" u="none" strike="noStrike" dirty="0">
                          <a:latin typeface="ＭＳ Ｐゴシック" pitchFamily="50" charset="-128"/>
                          <a:ea typeface="ＭＳ Ｐゴシック" pitchFamily="50" charset="-128"/>
                        </a:rPr>
                        <a:t>市町西野</a:t>
                      </a:r>
                      <a:r>
                        <a:rPr lang="en-US" altLang="ja-JP" sz="700" u="none" strike="noStrike" dirty="0">
                          <a:latin typeface="ＭＳ Ｐゴシック" pitchFamily="50" charset="-128"/>
                          <a:ea typeface="ＭＳ Ｐゴシック" pitchFamily="50" charset="-128"/>
                        </a:rPr>
                        <a:t>2235</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0887-56-3063</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340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山北</a:t>
                      </a:r>
                      <a:r>
                        <a:rPr lang="ja-JP" altLang="en-US" sz="700" u="none" strike="noStrike" dirty="0">
                          <a:latin typeface="ＭＳ Ｐゴシック" pitchFamily="50" charset="-128"/>
                          <a:ea typeface="ＭＳ Ｐゴシック" pitchFamily="50" charset="-128"/>
                        </a:rPr>
                        <a:t>診療所</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香我美町</a:t>
                      </a:r>
                      <a:r>
                        <a:rPr lang="ja-JP" altLang="en-US" sz="700" u="none" strike="noStrike" dirty="0">
                          <a:latin typeface="ＭＳ Ｐゴシック" pitchFamily="50" charset="-128"/>
                          <a:ea typeface="ＭＳ Ｐゴシック" pitchFamily="50" charset="-128"/>
                        </a:rPr>
                        <a:t>山北</a:t>
                      </a:r>
                      <a:r>
                        <a:rPr lang="en-US" altLang="ja-JP" sz="700" u="none" strike="noStrike" dirty="0">
                          <a:latin typeface="ＭＳ Ｐゴシック" pitchFamily="50" charset="-128"/>
                          <a:ea typeface="ＭＳ Ｐゴシック" pitchFamily="50" charset="-128"/>
                        </a:rPr>
                        <a:t>1304</a:t>
                      </a:r>
                      <a:r>
                        <a:rPr lang="ja-JP" altLang="en-US" sz="700" u="none" strike="noStrike" dirty="0">
                          <a:latin typeface="ＭＳ Ｐゴシック" pitchFamily="50" charset="-128"/>
                          <a:ea typeface="ＭＳ Ｐゴシック" pitchFamily="50" charset="-128"/>
                        </a:rPr>
                        <a:t>番地</a:t>
                      </a:r>
                      <a:r>
                        <a:rPr lang="en-US" altLang="ja-JP" sz="700" u="none" strike="noStrike" dirty="0">
                          <a:latin typeface="ＭＳ Ｐゴシック" pitchFamily="50" charset="-128"/>
                          <a:ea typeface="ＭＳ Ｐゴシック" pitchFamily="50" charset="-128"/>
                        </a:rPr>
                        <a:t>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0887-54-2220</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6092">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近森</a:t>
                      </a:r>
                      <a:r>
                        <a:rPr lang="ja-JP" altLang="en-US" sz="700" u="none" strike="noStrike" dirty="0">
                          <a:latin typeface="ＭＳ Ｐゴシック" pitchFamily="50" charset="-128"/>
                          <a:ea typeface="ＭＳ Ｐゴシック" pitchFamily="50" charset="-128"/>
                        </a:rPr>
                        <a:t>医院</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野</a:t>
                      </a:r>
                      <a:r>
                        <a:rPr lang="ja-JP" altLang="en-US" sz="700" u="none" strike="noStrike" dirty="0">
                          <a:latin typeface="ＭＳ Ｐゴシック" pitchFamily="50" charset="-128"/>
                          <a:ea typeface="ＭＳ Ｐゴシック" pitchFamily="50" charset="-128"/>
                        </a:rPr>
                        <a:t>市町東野</a:t>
                      </a:r>
                      <a:r>
                        <a:rPr lang="en-US" altLang="ja-JP" sz="700" u="none" strike="noStrike" dirty="0">
                          <a:latin typeface="ＭＳ Ｐゴシック" pitchFamily="50" charset="-128"/>
                          <a:ea typeface="ＭＳ Ｐゴシック" pitchFamily="50" charset="-128"/>
                        </a:rPr>
                        <a:t>446-3</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0887-54-2235</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6092">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夜須</a:t>
                      </a:r>
                      <a:r>
                        <a:rPr lang="ja-JP" altLang="en-US" sz="700" u="none" strike="noStrike" dirty="0">
                          <a:latin typeface="ＭＳ Ｐゴシック" pitchFamily="50" charset="-128"/>
                          <a:ea typeface="ＭＳ Ｐゴシック" pitchFamily="50" charset="-128"/>
                        </a:rPr>
                        <a:t>診療所</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夜須町手結</a:t>
                      </a:r>
                      <a:r>
                        <a:rPr lang="en-US" altLang="ja-JP" sz="700" u="none" strike="noStrike" dirty="0">
                          <a:latin typeface="ＭＳ Ｐゴシック" pitchFamily="50" charset="-128"/>
                          <a:ea typeface="ＭＳ Ｐゴシック" pitchFamily="50" charset="-128"/>
                        </a:rPr>
                        <a:t>298-30</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0887-54-2250</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bl>
          </a:graphicData>
        </a:graphic>
      </p:graphicFrame>
      <p:graphicFrame>
        <p:nvGraphicFramePr>
          <p:cNvPr id="56" name="表 55"/>
          <p:cNvGraphicFramePr>
            <a:graphicFrameLocks noGrp="1"/>
          </p:cNvGraphicFramePr>
          <p:nvPr/>
        </p:nvGraphicFramePr>
        <p:xfrm>
          <a:off x="3421380" y="3154700"/>
          <a:ext cx="3240359" cy="2781284"/>
        </p:xfrm>
        <a:graphic>
          <a:graphicData uri="http://schemas.openxmlformats.org/drawingml/2006/table">
            <a:tbl>
              <a:tblPr bandRow="1">
                <a:tableStyleId>{C4B1156A-380E-4F78-BDF5-A606A8083BF9}</a:tableStyleId>
              </a:tblPr>
              <a:tblGrid>
                <a:gridCol w="146532"/>
                <a:gridCol w="1231946"/>
                <a:gridCol w="1151362"/>
                <a:gridCol w="710519"/>
              </a:tblGrid>
              <a:tr h="128765">
                <a:tc rowSpan="17">
                  <a:txBody>
                    <a:bodyPr/>
                    <a:lstStyle/>
                    <a:p>
                      <a:pPr algn="ctr" fontAlgn="ctr"/>
                      <a:r>
                        <a:rPr lang="ja-JP" altLang="en-US" sz="900" u="none" strike="noStrike" spc="600" dirty="0">
                          <a:latin typeface="ＭＳ Ｐゴシック" pitchFamily="50" charset="-128"/>
                          <a:ea typeface="ＭＳ Ｐゴシック" pitchFamily="50" charset="-128"/>
                        </a:rPr>
                        <a:t>南国市</a:t>
                      </a:r>
                      <a:endParaRPr lang="ja-JP" altLang="en-US" sz="900" b="0" i="0" u="none" strike="noStrike" spc="600" dirty="0">
                        <a:solidFill>
                          <a:srgbClr val="000000"/>
                        </a:solidFill>
                        <a:latin typeface="ＭＳ Ｐゴシック" pitchFamily="50" charset="-128"/>
                        <a:ea typeface="ＭＳ Ｐゴシック" pitchFamily="50" charset="-128"/>
                      </a:endParaRPr>
                    </a:p>
                  </a:txBody>
                  <a:tcPr marL="7012" marR="7012" marT="7012" marB="0" vert="eaVert" anchor="ctr"/>
                </a:tc>
                <a:tc>
                  <a:txBody>
                    <a:bodyPr/>
                    <a:lstStyle/>
                    <a:p>
                      <a:pPr algn="l" fontAlgn="ctr"/>
                      <a:r>
                        <a:rPr lang="ja-JP" altLang="en-US" sz="700" u="none" strike="noStrike" dirty="0" smtClean="0">
                          <a:latin typeface="ＭＳ Ｐゴシック" pitchFamily="50" charset="-128"/>
                          <a:ea typeface="ＭＳ Ｐゴシック" pitchFamily="50" charset="-128"/>
                        </a:rPr>
                        <a:t>　北村</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a:latin typeface="ＭＳ Ｐゴシック" pitchFamily="50" charset="-128"/>
                          <a:ea typeface="ＭＳ Ｐゴシック" pitchFamily="50" charset="-128"/>
                        </a:rPr>
                        <a:t>　東崎</a:t>
                      </a:r>
                      <a:r>
                        <a:rPr lang="en-US" altLang="ja-JP" sz="700" u="none" strike="noStrike" dirty="0">
                          <a:latin typeface="ＭＳ Ｐゴシック" pitchFamily="50" charset="-128"/>
                          <a:ea typeface="ＭＳ Ｐゴシック" pitchFamily="50" charset="-128"/>
                        </a:rPr>
                        <a:t>1336</a:t>
                      </a:r>
                      <a:r>
                        <a:rPr lang="ja-JP" altLang="en-US" sz="700" u="none" strike="noStrike" dirty="0">
                          <a:latin typeface="ＭＳ Ｐゴシック" pitchFamily="50" charset="-128"/>
                          <a:ea typeface="ＭＳ Ｐゴシック" pitchFamily="50" charset="-128"/>
                        </a:rPr>
                        <a:t>番地</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088-864-2101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519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南国</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a:latin typeface="ＭＳ Ｐゴシック" pitchFamily="50" charset="-128"/>
                          <a:ea typeface="ＭＳ Ｐゴシック" pitchFamily="50" charset="-128"/>
                        </a:rPr>
                        <a:t>　大埇甲</a:t>
                      </a:r>
                      <a:r>
                        <a:rPr lang="en-US" altLang="ja-JP" sz="700" u="none" strike="noStrike" dirty="0">
                          <a:latin typeface="ＭＳ Ｐゴシック" pitchFamily="50" charset="-128"/>
                          <a:ea typeface="ＭＳ Ｐゴシック" pitchFamily="50" charset="-128"/>
                        </a:rPr>
                        <a:t>1479-3</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088-864-3137</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519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藤原</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大埇</a:t>
                      </a:r>
                      <a:r>
                        <a:rPr lang="zh-TW" altLang="en-US" sz="700" u="none" strike="noStrike" dirty="0">
                          <a:latin typeface="ＭＳ Ｐゴシック" pitchFamily="50" charset="-128"/>
                          <a:ea typeface="ＭＳ Ｐゴシック" pitchFamily="50" charset="-128"/>
                        </a:rPr>
                        <a:t>乙</a:t>
                      </a:r>
                      <a:r>
                        <a:rPr lang="en-US" altLang="zh-TW" sz="700" u="none" strike="noStrike" dirty="0">
                          <a:latin typeface="ＭＳ Ｐゴシック" pitchFamily="50" charset="-128"/>
                          <a:ea typeface="ＭＳ Ｐゴシック" pitchFamily="50" charset="-128"/>
                        </a:rPr>
                        <a:t>995</a:t>
                      </a:r>
                      <a:r>
                        <a:rPr lang="zh-TW" altLang="en-US" sz="700" u="none" strike="noStrike" dirty="0">
                          <a:latin typeface="ＭＳ Ｐゴシック" pitchFamily="50" charset="-128"/>
                          <a:ea typeface="ＭＳ Ｐゴシック" pitchFamily="50" charset="-128"/>
                        </a:rPr>
                        <a:t>番地</a:t>
                      </a:r>
                      <a:endParaRPr lang="zh-TW"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088-863-1212</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519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南国</a:t>
                      </a:r>
                      <a:r>
                        <a:rPr lang="zh-CN" altLang="en-US" sz="700" u="none" strike="noStrike" dirty="0">
                          <a:latin typeface="ＭＳ Ｐゴシック" pitchFamily="50" charset="-128"/>
                          <a:ea typeface="ＭＳ Ｐゴシック" pitchFamily="50" charset="-128"/>
                        </a:rPr>
                        <a:t>中央病院</a:t>
                      </a:r>
                      <a:endParaRPr lang="zh-CN"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a:latin typeface="ＭＳ Ｐゴシック" pitchFamily="50" charset="-128"/>
                          <a:ea typeface="ＭＳ Ｐゴシック" pitchFamily="50" charset="-128"/>
                        </a:rPr>
                        <a:t>　後免町３丁目</a:t>
                      </a:r>
                      <a:r>
                        <a:rPr lang="en-US" altLang="ja-JP" sz="700" u="none" strike="noStrike" dirty="0">
                          <a:latin typeface="ＭＳ Ｐゴシック" pitchFamily="50" charset="-128"/>
                          <a:ea typeface="ＭＳ Ｐゴシック" pitchFamily="50" charset="-128"/>
                        </a:rPr>
                        <a:t>1-27</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088-864-0001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5193">
                <a:tc vMerge="1">
                  <a:txBody>
                    <a:bodyPr/>
                    <a:lstStyle/>
                    <a:p>
                      <a:endParaRPr kumimoji="1" lang="ja-JP" altLang="en-US"/>
                    </a:p>
                  </a:txBody>
                  <a:tcPr/>
                </a:tc>
                <a:tc>
                  <a:txBody>
                    <a:bodyPr/>
                    <a:lstStyle/>
                    <a:p>
                      <a:pPr algn="l" fontAlgn="ctr"/>
                      <a:r>
                        <a:rPr lang="ja-JP" altLang="en-US" sz="700" u="none" strike="noStrike" spc="-150" dirty="0" smtClean="0">
                          <a:latin typeface="ＭＳ Ｐゴシック" pitchFamily="50" charset="-128"/>
                          <a:ea typeface="ＭＳ Ｐゴシック" pitchFamily="50" charset="-128"/>
                        </a:rPr>
                        <a:t>　</a:t>
                      </a:r>
                      <a:r>
                        <a:rPr lang="ja-JP" altLang="en-US" sz="700" u="none" strike="noStrike" spc="0" dirty="0" smtClean="0">
                          <a:latin typeface="ＭＳ Ｐゴシック" pitchFamily="50" charset="-128"/>
                          <a:ea typeface="ＭＳ Ｐゴシック" pitchFamily="50" charset="-128"/>
                        </a:rPr>
                        <a:t>山本</a:t>
                      </a:r>
                      <a:r>
                        <a:rPr lang="ja-JP" altLang="en-US" sz="700" u="none" strike="noStrike" spc="0" dirty="0">
                          <a:latin typeface="ＭＳ Ｐゴシック" pitchFamily="50" charset="-128"/>
                          <a:ea typeface="ＭＳ Ｐゴシック" pitchFamily="50" charset="-128"/>
                        </a:rPr>
                        <a:t>循環器内科・眼科</a:t>
                      </a:r>
                      <a:endParaRPr lang="ja-JP" altLang="en-US" sz="700" b="0" i="0" u="none" strike="noStrike" spc="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a:latin typeface="ＭＳ Ｐゴシック" pitchFamily="50" charset="-128"/>
                          <a:ea typeface="ＭＳ Ｐゴシック" pitchFamily="50" charset="-128"/>
                        </a:rPr>
                        <a:t>　駅前町</a:t>
                      </a:r>
                      <a:r>
                        <a:rPr lang="en-US" altLang="ja-JP" sz="700" u="none" strike="noStrike">
                          <a:latin typeface="ＭＳ Ｐゴシック" pitchFamily="50" charset="-128"/>
                          <a:ea typeface="ＭＳ Ｐゴシック" pitchFamily="50" charset="-128"/>
                        </a:rPr>
                        <a:t>3-1-41</a:t>
                      </a:r>
                      <a:endParaRPr lang="en-US" altLang="ja-JP" sz="700" b="0" i="0" u="none" strike="noStrike">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088-864-2575</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519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高田</a:t>
                      </a:r>
                      <a:r>
                        <a:rPr lang="ja-JP" altLang="en-US" sz="700" u="none" strike="noStrike" dirty="0">
                          <a:latin typeface="ＭＳ Ｐゴシック" pitchFamily="50" charset="-128"/>
                          <a:ea typeface="ＭＳ Ｐゴシック" pitchFamily="50" charset="-128"/>
                        </a:rPr>
                        <a:t>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a:latin typeface="ＭＳ Ｐゴシック" pitchFamily="50" charset="-128"/>
                          <a:ea typeface="ＭＳ Ｐゴシック" pitchFamily="50" charset="-128"/>
                        </a:rPr>
                        <a:t>　大埇乙</a:t>
                      </a:r>
                      <a:r>
                        <a:rPr lang="en-US" altLang="ja-JP" sz="700" u="none" strike="noStrike" dirty="0">
                          <a:latin typeface="ＭＳ Ｐゴシック" pitchFamily="50" charset="-128"/>
                          <a:ea typeface="ＭＳ Ｐゴシック" pitchFamily="50" charset="-128"/>
                        </a:rPr>
                        <a:t>1253-8</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a:latin typeface="ＭＳ Ｐゴシック" pitchFamily="50" charset="-128"/>
                          <a:ea typeface="ＭＳ Ｐゴシック" pitchFamily="50" charset="-128"/>
                        </a:rPr>
                        <a:t>088-863-3925</a:t>
                      </a:r>
                      <a:endParaRPr lang="en-US" altLang="ja-JP" sz="7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6519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川田</a:t>
                      </a:r>
                      <a:r>
                        <a:rPr lang="ja-JP" altLang="en-US" sz="700" u="none" strike="noStrike" dirty="0">
                          <a:latin typeface="ＭＳ Ｐゴシック" pitchFamily="50" charset="-128"/>
                          <a:ea typeface="ＭＳ Ｐゴシック" pitchFamily="50" charset="-128"/>
                        </a:rPr>
                        <a:t>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a:latin typeface="ＭＳ Ｐゴシック" pitchFamily="50" charset="-128"/>
                          <a:ea typeface="ＭＳ Ｐゴシック" pitchFamily="50" charset="-128"/>
                        </a:rPr>
                        <a:t>　後免町</a:t>
                      </a:r>
                      <a:r>
                        <a:rPr lang="en-US" altLang="ja-JP" sz="700" u="none" strike="noStrike" dirty="0">
                          <a:latin typeface="ＭＳ Ｐゴシック" pitchFamily="50" charset="-128"/>
                          <a:ea typeface="ＭＳ Ｐゴシック" pitchFamily="50" charset="-128"/>
                        </a:rPr>
                        <a:t>4-2-7</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a:latin typeface="ＭＳ Ｐゴシック" pitchFamily="50" charset="-128"/>
                          <a:ea typeface="ＭＳ Ｐゴシック" pitchFamily="50" charset="-128"/>
                        </a:rPr>
                        <a:t>088-864-2501</a:t>
                      </a:r>
                      <a:endParaRPr lang="en-US" altLang="ja-JP" sz="7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6519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宮田</a:t>
                      </a:r>
                      <a:r>
                        <a:rPr lang="zh-TW" altLang="en-US" sz="700" u="none" strike="noStrike" dirty="0">
                          <a:latin typeface="ＭＳ Ｐゴシック" pitchFamily="50" charset="-128"/>
                          <a:ea typeface="ＭＳ Ｐゴシック" pitchFamily="50" charset="-128"/>
                        </a:rPr>
                        <a:t>整形外科</a:t>
                      </a:r>
                      <a:endParaRPr lang="zh-TW"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a:latin typeface="ＭＳ Ｐゴシック" pitchFamily="50" charset="-128"/>
                          <a:ea typeface="ＭＳ Ｐゴシック" pitchFamily="50" charset="-128"/>
                        </a:rPr>
                        <a:t>　篠原</a:t>
                      </a:r>
                      <a:r>
                        <a:rPr lang="en-US" altLang="ja-JP" sz="700" u="none" strike="noStrike">
                          <a:latin typeface="ＭＳ Ｐゴシック" pitchFamily="50" charset="-128"/>
                          <a:ea typeface="ＭＳ Ｐゴシック" pitchFamily="50" charset="-128"/>
                        </a:rPr>
                        <a:t>49-1</a:t>
                      </a:r>
                      <a:endParaRPr lang="en-US" altLang="ja-JP" sz="700" b="0" i="0" u="none" strike="noStrike">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a:latin typeface="ＭＳ Ｐゴシック" pitchFamily="50" charset="-128"/>
                          <a:ea typeface="ＭＳ Ｐゴシック" pitchFamily="50" charset="-128"/>
                        </a:rPr>
                        <a:t>088-863-5885</a:t>
                      </a:r>
                      <a:endParaRPr lang="en-US" altLang="ja-JP" sz="7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6519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西田</a:t>
                      </a:r>
                      <a:r>
                        <a:rPr lang="ja-JP" altLang="en-US" sz="700" u="none" strike="noStrike" dirty="0">
                          <a:latin typeface="ＭＳ Ｐゴシック" pitchFamily="50" charset="-128"/>
                          <a:ea typeface="ＭＳ Ｐゴシック" pitchFamily="50" charset="-128"/>
                        </a:rPr>
                        <a:t>順天堂内科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a:latin typeface="ＭＳ Ｐゴシック" pitchFamily="50" charset="-128"/>
                          <a:ea typeface="ＭＳ Ｐゴシック" pitchFamily="50" charset="-128"/>
                        </a:rPr>
                        <a:t>　大埇甲</a:t>
                      </a:r>
                      <a:r>
                        <a:rPr lang="en-US" altLang="ja-JP" sz="700" u="none" strike="noStrike">
                          <a:latin typeface="ＭＳ Ｐゴシック" pitchFamily="50" charset="-128"/>
                          <a:ea typeface="ＭＳ Ｐゴシック" pitchFamily="50" charset="-128"/>
                        </a:rPr>
                        <a:t>757-3</a:t>
                      </a:r>
                      <a:endParaRPr lang="en-US" altLang="ja-JP" sz="700" b="0" i="0" u="none" strike="noStrike">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a:latin typeface="ＭＳ Ｐゴシック" pitchFamily="50" charset="-128"/>
                          <a:ea typeface="ＭＳ Ｐゴシック" pitchFamily="50" charset="-128"/>
                        </a:rPr>
                        <a:t>088-863-1881</a:t>
                      </a:r>
                      <a:endParaRPr lang="en-US" altLang="ja-JP" sz="7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6519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たかはし</a:t>
                      </a:r>
                      <a:r>
                        <a:rPr lang="ja-JP" altLang="en-US" sz="700" u="none" strike="noStrike" dirty="0">
                          <a:latin typeface="ＭＳ Ｐゴシック" pitchFamily="50" charset="-128"/>
                          <a:ea typeface="ＭＳ Ｐゴシック" pitchFamily="50" charset="-128"/>
                        </a:rPr>
                        <a:t>内科小児科</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a:latin typeface="ＭＳ Ｐゴシック" pitchFamily="50" charset="-128"/>
                          <a:ea typeface="ＭＳ Ｐゴシック" pitchFamily="50" charset="-128"/>
                        </a:rPr>
                        <a:t>　緑ヶ丘２丁目</a:t>
                      </a:r>
                      <a:r>
                        <a:rPr lang="en-US" altLang="ja-JP" sz="700" u="none" strike="noStrike" dirty="0">
                          <a:latin typeface="ＭＳ Ｐゴシック" pitchFamily="50" charset="-128"/>
                          <a:ea typeface="ＭＳ Ｐゴシック" pitchFamily="50" charset="-128"/>
                        </a:rPr>
                        <a:t>1715</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088-865-5680</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5193">
                <a:tc vMerge="1">
                  <a:txBody>
                    <a:bodyPr/>
                    <a:lstStyle/>
                    <a:p>
                      <a:endParaRPr kumimoji="1" lang="ja-JP" altLang="en-US"/>
                    </a:p>
                  </a:txBody>
                  <a:tcPr/>
                </a:tc>
                <a:tc>
                  <a:txBody>
                    <a:bodyPr/>
                    <a:lstStyle/>
                    <a:p>
                      <a:pPr algn="l" fontAlgn="ctr"/>
                      <a:r>
                        <a:rPr lang="ja-JP" altLang="en-US" sz="700" u="none" strike="noStrike" spc="-150" dirty="0" smtClean="0">
                          <a:latin typeface="ＭＳ Ｐゴシック" pitchFamily="50" charset="-128"/>
                          <a:ea typeface="ＭＳ Ｐゴシック" pitchFamily="50" charset="-128"/>
                        </a:rPr>
                        <a:t>　 川本</a:t>
                      </a:r>
                      <a:r>
                        <a:rPr lang="ja-JP" altLang="en-US" sz="700" u="none" strike="noStrike" spc="-150" dirty="0">
                          <a:latin typeface="ＭＳ Ｐゴシック" pitchFamily="50" charset="-128"/>
                          <a:ea typeface="ＭＳ Ｐゴシック" pitchFamily="50" charset="-128"/>
                        </a:rPr>
                        <a:t>内科クリニック</a:t>
                      </a:r>
                      <a:endParaRPr lang="ja-JP" altLang="en-US" sz="700" b="0" i="0" u="none" strike="noStrike" spc="-15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a:latin typeface="ＭＳ Ｐゴシック" pitchFamily="50" charset="-128"/>
                          <a:ea typeface="ＭＳ Ｐゴシック" pitchFamily="50" charset="-128"/>
                        </a:rPr>
                        <a:t>　駅前町３丁目</a:t>
                      </a:r>
                      <a:r>
                        <a:rPr lang="en-US" altLang="ja-JP" sz="700" u="none" strike="noStrike" dirty="0">
                          <a:latin typeface="ＭＳ Ｐゴシック" pitchFamily="50" charset="-128"/>
                          <a:ea typeface="ＭＳ Ｐゴシック" pitchFamily="50" charset="-128"/>
                        </a:rPr>
                        <a:t>2-24</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a:latin typeface="ＭＳ Ｐゴシック" pitchFamily="50" charset="-128"/>
                          <a:ea typeface="ＭＳ Ｐゴシック" pitchFamily="50" charset="-128"/>
                        </a:rPr>
                        <a:t>088-864-2543</a:t>
                      </a:r>
                      <a:endParaRPr lang="en-US" altLang="ja-JP" sz="7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74624">
                <a:tc vMerge="1">
                  <a:txBody>
                    <a:bodyPr/>
                    <a:lstStyle/>
                    <a:p>
                      <a:endParaRPr kumimoji="1" lang="ja-JP" altLang="en-US"/>
                    </a:p>
                  </a:txBody>
                  <a:tcPr/>
                </a:tc>
                <a:tc>
                  <a:txBody>
                    <a:bodyPr/>
                    <a:lstStyle/>
                    <a:p>
                      <a:pPr algn="l" fontAlgn="ctr"/>
                      <a:r>
                        <a:rPr lang="ja-JP" altLang="en-US" sz="700" u="none" strike="noStrike" spc="0" baseline="0" dirty="0" smtClean="0">
                          <a:latin typeface="ＭＳ Ｐゴシック" pitchFamily="50" charset="-128"/>
                          <a:ea typeface="ＭＳ Ｐゴシック" pitchFamily="50" charset="-128"/>
                        </a:rPr>
                        <a:t>　</a:t>
                      </a:r>
                      <a:r>
                        <a:rPr lang="ja-JP" altLang="en-US" sz="600" u="none" strike="noStrike" spc="0" baseline="0" dirty="0" smtClean="0">
                          <a:latin typeface="ＭＳ Ｐゴシック" pitchFamily="50" charset="-128"/>
                          <a:ea typeface="ＭＳ Ｐゴシック" pitchFamily="50" charset="-128"/>
                        </a:rPr>
                        <a:t>ＪＡ</a:t>
                      </a:r>
                      <a:r>
                        <a:rPr lang="ja-JP" altLang="en-US" sz="600" u="none" strike="noStrike" spc="0" baseline="0" dirty="0">
                          <a:latin typeface="ＭＳ Ｐゴシック" pitchFamily="50" charset="-128"/>
                          <a:ea typeface="ＭＳ Ｐゴシック" pitchFamily="50" charset="-128"/>
                        </a:rPr>
                        <a:t>高知病院ＪＡ高知健診センター</a:t>
                      </a:r>
                      <a:endParaRPr lang="ja-JP" altLang="en-US" sz="700" b="0" i="0" u="none" strike="noStrike" spc="0" baseline="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明</a:t>
                      </a:r>
                      <a:r>
                        <a:rPr lang="zh-TW" altLang="en-US" sz="700" u="none" strike="noStrike" dirty="0">
                          <a:latin typeface="ＭＳ Ｐゴシック" pitchFamily="50" charset="-128"/>
                          <a:ea typeface="ＭＳ Ｐゴシック" pitchFamily="50" charset="-128"/>
                        </a:rPr>
                        <a:t>見字中野</a:t>
                      </a:r>
                      <a:r>
                        <a:rPr lang="en-US" altLang="zh-TW" sz="700" u="none" strike="noStrike" dirty="0">
                          <a:latin typeface="ＭＳ Ｐゴシック" pitchFamily="50" charset="-128"/>
                          <a:ea typeface="ＭＳ Ｐゴシック" pitchFamily="50" charset="-128"/>
                        </a:rPr>
                        <a:t>526-1</a:t>
                      </a:r>
                      <a:endParaRPr lang="en-US" altLang="zh-TW"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088-863-8510</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519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いちはら</a:t>
                      </a:r>
                      <a:r>
                        <a:rPr lang="ja-JP" altLang="en-US" sz="700" u="none" strike="noStrike" dirty="0">
                          <a:latin typeface="ＭＳ Ｐゴシック" pitchFamily="50" charset="-128"/>
                          <a:ea typeface="ＭＳ Ｐゴシック" pitchFamily="50" charset="-128"/>
                        </a:rPr>
                        <a:t>内科小児科</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a:latin typeface="ＭＳ Ｐゴシック" pitchFamily="50" charset="-128"/>
                          <a:ea typeface="ＭＳ Ｐゴシック" pitchFamily="50" charset="-128"/>
                        </a:rPr>
                        <a:t>　大埇甲</a:t>
                      </a:r>
                      <a:r>
                        <a:rPr lang="en-US" altLang="ja-JP" sz="700" u="none" strike="noStrike" dirty="0">
                          <a:latin typeface="ＭＳ Ｐゴシック" pitchFamily="50" charset="-128"/>
                          <a:ea typeface="ＭＳ Ｐゴシック" pitchFamily="50" charset="-128"/>
                        </a:rPr>
                        <a:t>1775-1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a:latin typeface="ＭＳ Ｐゴシック" pitchFamily="50" charset="-128"/>
                          <a:ea typeface="ＭＳ Ｐゴシック" pitchFamily="50" charset="-128"/>
                        </a:rPr>
                        <a:t>088-863-3915</a:t>
                      </a:r>
                      <a:endParaRPr lang="en-US" altLang="ja-JP" sz="7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65193">
                <a:tc vMerge="1">
                  <a:txBody>
                    <a:bodyPr/>
                    <a:lstStyle/>
                    <a:p>
                      <a:endParaRPr kumimoji="1" lang="ja-JP" altLang="en-US"/>
                    </a:p>
                  </a:txBody>
                  <a:tcPr/>
                </a:tc>
                <a:tc>
                  <a:txBody>
                    <a:bodyPr/>
                    <a:lstStyle/>
                    <a:p>
                      <a:pPr algn="l" fontAlgn="ctr"/>
                      <a:r>
                        <a:rPr lang="ja-JP" altLang="en-US" sz="700" u="none" strike="noStrike" spc="0" dirty="0" smtClean="0">
                          <a:latin typeface="ＭＳ Ｐゴシック" pitchFamily="50" charset="-128"/>
                          <a:ea typeface="ＭＳ Ｐゴシック" pitchFamily="50" charset="-128"/>
                        </a:rPr>
                        <a:t>　きび</a:t>
                      </a:r>
                      <a:r>
                        <a:rPr lang="ja-JP" altLang="en-US" sz="700" u="none" strike="noStrike" spc="0" dirty="0">
                          <a:latin typeface="ＭＳ Ｐゴシック" pitchFamily="50" charset="-128"/>
                          <a:ea typeface="ＭＳ Ｐゴシック" pitchFamily="50" charset="-128"/>
                        </a:rPr>
                        <a:t>診療所</a:t>
                      </a:r>
                      <a:endParaRPr lang="ja-JP" altLang="en-US" sz="700" b="0" i="0" u="none" strike="noStrike" spc="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spc="0" dirty="0" smtClean="0">
                          <a:latin typeface="ＭＳ Ｐゴシック" pitchFamily="50" charset="-128"/>
                          <a:ea typeface="ＭＳ Ｐゴシック" pitchFamily="50" charset="-128"/>
                        </a:rPr>
                        <a:t>　</a:t>
                      </a:r>
                      <a:r>
                        <a:rPr lang="zh-TW" altLang="en-US" sz="700" u="none" strike="noStrike" spc="0" dirty="0" smtClean="0">
                          <a:latin typeface="ＭＳ Ｐゴシック" pitchFamily="50" charset="-128"/>
                          <a:ea typeface="ＭＳ Ｐゴシック" pitchFamily="50" charset="-128"/>
                        </a:rPr>
                        <a:t>明</a:t>
                      </a:r>
                      <a:r>
                        <a:rPr lang="zh-TW" altLang="en-US" sz="700" u="none" strike="noStrike" spc="0" dirty="0">
                          <a:latin typeface="ＭＳ Ｐゴシック" pitchFamily="50" charset="-128"/>
                          <a:ea typeface="ＭＳ Ｐゴシック" pitchFamily="50" charset="-128"/>
                        </a:rPr>
                        <a:t>見字五台山分</a:t>
                      </a:r>
                      <a:r>
                        <a:rPr lang="en-US" altLang="zh-TW" sz="700" u="none" strike="noStrike" spc="0" dirty="0">
                          <a:latin typeface="ＭＳ Ｐゴシック" pitchFamily="50" charset="-128"/>
                          <a:ea typeface="ＭＳ Ｐゴシック" pitchFamily="50" charset="-128"/>
                        </a:rPr>
                        <a:t>800</a:t>
                      </a:r>
                      <a:r>
                        <a:rPr lang="zh-TW" altLang="en-US" sz="700" u="none" strike="noStrike" spc="0" dirty="0">
                          <a:latin typeface="ＭＳ Ｐゴシック" pitchFamily="50" charset="-128"/>
                          <a:ea typeface="ＭＳ Ｐゴシック" pitchFamily="50" charset="-128"/>
                        </a:rPr>
                        <a:t>番</a:t>
                      </a:r>
                      <a:endParaRPr lang="zh-TW" altLang="en-US" sz="700" b="0" i="0" u="none" strike="noStrike" spc="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a:latin typeface="ＭＳ Ｐゴシック" pitchFamily="50" charset="-128"/>
                          <a:ea typeface="ＭＳ Ｐゴシック" pitchFamily="50" charset="-128"/>
                        </a:rPr>
                        <a:t>088-804-6500</a:t>
                      </a:r>
                      <a:endParaRPr lang="en-US" altLang="ja-JP" sz="7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65193">
                <a:tc vMerge="1">
                  <a:txBody>
                    <a:bodyPr/>
                    <a:lstStyle/>
                    <a:p>
                      <a:endParaRPr kumimoji="1" lang="ja-JP" altLang="en-US"/>
                    </a:p>
                  </a:txBody>
                  <a:tcPr/>
                </a:tc>
                <a:tc>
                  <a:txBody>
                    <a:bodyPr/>
                    <a:lstStyle/>
                    <a:p>
                      <a:pPr algn="l" fontAlgn="ctr"/>
                      <a:r>
                        <a:rPr lang="ja-JP" altLang="en-US" sz="700" u="none" strike="noStrike" spc="0" dirty="0" smtClean="0">
                          <a:latin typeface="ＭＳ Ｐゴシック" pitchFamily="50" charset="-128"/>
                          <a:ea typeface="ＭＳ Ｐゴシック" pitchFamily="50" charset="-128"/>
                        </a:rPr>
                        <a:t>　南国</a:t>
                      </a:r>
                      <a:r>
                        <a:rPr lang="ja-JP" altLang="en-US" sz="700" u="none" strike="noStrike" spc="0" dirty="0">
                          <a:latin typeface="ＭＳ Ｐゴシック" pitchFamily="50" charset="-128"/>
                          <a:ea typeface="ＭＳ Ｐゴシック" pitchFamily="50" charset="-128"/>
                        </a:rPr>
                        <a:t>いのうえクリニック</a:t>
                      </a:r>
                      <a:endParaRPr lang="ja-JP" altLang="en-US" sz="700" b="0" i="0" u="none" strike="noStrike" spc="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a:latin typeface="ＭＳ Ｐゴシック" pitchFamily="50" charset="-128"/>
                          <a:ea typeface="ＭＳ Ｐゴシック" pitchFamily="50" charset="-128"/>
                        </a:rPr>
                        <a:t>　篠原</a:t>
                      </a:r>
                      <a:r>
                        <a:rPr lang="en-US" altLang="ja-JP" sz="700" u="none" strike="noStrike" dirty="0">
                          <a:latin typeface="ＭＳ Ｐゴシック" pitchFamily="50" charset="-128"/>
                          <a:ea typeface="ＭＳ Ｐゴシック" pitchFamily="50" charset="-128"/>
                        </a:rPr>
                        <a:t>1887-2</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088-855-8001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519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にしかわ</a:t>
                      </a:r>
                      <a:r>
                        <a:rPr lang="ja-JP" altLang="en-US" sz="700" u="none" strike="noStrike" dirty="0">
                          <a:latin typeface="ＭＳ Ｐゴシック" pitchFamily="50" charset="-128"/>
                          <a:ea typeface="ＭＳ Ｐゴシック" pitchFamily="50" charset="-128"/>
                        </a:rPr>
                        <a:t>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a:latin typeface="ＭＳ Ｐゴシック" pitchFamily="50" charset="-128"/>
                          <a:ea typeface="ＭＳ Ｐゴシック" pitchFamily="50" charset="-128"/>
                        </a:rPr>
                        <a:t>　後免町</a:t>
                      </a:r>
                      <a:r>
                        <a:rPr lang="en-US" altLang="ja-JP" sz="700" u="none" strike="noStrike" dirty="0">
                          <a:latin typeface="ＭＳ Ｐゴシック" pitchFamily="50" charset="-128"/>
                          <a:ea typeface="ＭＳ Ｐゴシック" pitchFamily="50" charset="-128"/>
                        </a:rPr>
                        <a:t>1</a:t>
                      </a:r>
                      <a:r>
                        <a:rPr lang="ja-JP" altLang="en-US" sz="700" u="none" strike="noStrike" dirty="0">
                          <a:latin typeface="ＭＳ Ｐゴシック" pitchFamily="50" charset="-128"/>
                          <a:ea typeface="ＭＳ Ｐゴシック" pitchFamily="50" charset="-128"/>
                        </a:rPr>
                        <a:t>丁目</a:t>
                      </a:r>
                      <a:r>
                        <a:rPr lang="en-US" altLang="ja-JP" sz="700" u="none" strike="noStrike" dirty="0">
                          <a:latin typeface="ＭＳ Ｐゴシック" pitchFamily="50" charset="-128"/>
                          <a:ea typeface="ＭＳ Ｐゴシック" pitchFamily="50" charset="-128"/>
                        </a:rPr>
                        <a:t>8-1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a:latin typeface="ＭＳ Ｐゴシック" pitchFamily="50" charset="-128"/>
                          <a:ea typeface="ＭＳ Ｐゴシック" pitchFamily="50" charset="-128"/>
                        </a:rPr>
                        <a:t>088-855-7676</a:t>
                      </a:r>
                      <a:endParaRPr lang="en-US" altLang="ja-JP" sz="7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6519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領</a:t>
                      </a:r>
                      <a:r>
                        <a:rPr lang="ja-JP" altLang="en-US" sz="700" u="none" strike="noStrike" dirty="0">
                          <a:latin typeface="ＭＳ Ｐゴシック" pitchFamily="50" charset="-128"/>
                          <a:ea typeface="ＭＳ Ｐゴシック" pitchFamily="50" charset="-128"/>
                        </a:rPr>
                        <a:t>石蛍が丘クリニック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700" u="none" strike="noStrike" dirty="0">
                          <a:latin typeface="ＭＳ Ｐゴシック" pitchFamily="50" charset="-128"/>
                          <a:ea typeface="ＭＳ Ｐゴシック" pitchFamily="50" charset="-128"/>
                        </a:rPr>
                        <a:t>　領石</a:t>
                      </a:r>
                      <a:r>
                        <a:rPr lang="en-US" altLang="ja-JP" sz="700" u="none" strike="noStrike" dirty="0">
                          <a:latin typeface="ＭＳ Ｐゴシック" pitchFamily="50" charset="-128"/>
                          <a:ea typeface="ＭＳ Ｐゴシック" pitchFamily="50" charset="-128"/>
                        </a:rPr>
                        <a:t>16-1</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700" u="none" strike="noStrike" dirty="0">
                          <a:latin typeface="ＭＳ Ｐゴシック" pitchFamily="50" charset="-128"/>
                          <a:ea typeface="ＭＳ Ｐゴシック" pitchFamily="50" charset="-128"/>
                        </a:rPr>
                        <a:t>088-862-1123</a:t>
                      </a:r>
                      <a:endParaRPr lang="en-US" altLang="ja-JP" sz="7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bl>
          </a:graphicData>
        </a:graphic>
      </p:graphicFrame>
      <p:grpSp>
        <p:nvGrpSpPr>
          <p:cNvPr id="51" name="グループ化 50"/>
          <p:cNvGrpSpPr/>
          <p:nvPr/>
        </p:nvGrpSpPr>
        <p:grpSpPr>
          <a:xfrm>
            <a:off x="260648" y="6444208"/>
            <a:ext cx="1450600" cy="2284746"/>
            <a:chOff x="260648" y="6444208"/>
            <a:chExt cx="1450600" cy="2284746"/>
          </a:xfrm>
        </p:grpSpPr>
        <p:grpSp>
          <p:nvGrpSpPr>
            <p:cNvPr id="52" name="グループ化 53"/>
            <p:cNvGrpSpPr/>
            <p:nvPr/>
          </p:nvGrpSpPr>
          <p:grpSpPr>
            <a:xfrm>
              <a:off x="260648" y="7092280"/>
              <a:ext cx="1450600" cy="1636674"/>
              <a:chOff x="159328" y="7094811"/>
              <a:chExt cx="1450600" cy="1636674"/>
            </a:xfrm>
          </p:grpSpPr>
          <p:pic>
            <p:nvPicPr>
              <p:cNvPr id="58" name="図 57" descr="koekake02.jpg"/>
              <p:cNvPicPr>
                <a:picLocks noChangeAspect="1"/>
              </p:cNvPicPr>
              <p:nvPr/>
            </p:nvPicPr>
            <p:blipFill>
              <a:blip r:embed="rId4" cstate="print"/>
              <a:stretch>
                <a:fillRect/>
              </a:stretch>
            </p:blipFill>
            <p:spPr>
              <a:xfrm>
                <a:off x="159328" y="7094811"/>
                <a:ext cx="1047986" cy="1584174"/>
              </a:xfrm>
              <a:prstGeom prst="rect">
                <a:avLst/>
              </a:prstGeom>
            </p:spPr>
          </p:pic>
          <p:sp>
            <p:nvSpPr>
              <p:cNvPr id="61" name="テキスト ボックス 60"/>
              <p:cNvSpPr txBox="1"/>
              <p:nvPr/>
            </p:nvSpPr>
            <p:spPr>
              <a:xfrm>
                <a:off x="731907" y="8392931"/>
                <a:ext cx="863613" cy="338554"/>
              </a:xfrm>
              <a:prstGeom prst="rect">
                <a:avLst/>
              </a:prstGeom>
              <a:noFill/>
            </p:spPr>
            <p:txBody>
              <a:bodyPr wrap="square" rtlCol="0">
                <a:spAutoFit/>
              </a:bodyPr>
              <a:lstStyle/>
              <a:p>
                <a:r>
                  <a:rPr kumimoji="1" lang="ja-JP" altLang="en-US" sz="400" dirty="0" smtClean="0"/>
                  <a:t>健康づくり声かけ隊長　</a:t>
                </a:r>
                <a:endParaRPr kumimoji="1" lang="en-US" altLang="ja-JP" sz="400" dirty="0" smtClean="0"/>
              </a:p>
              <a:p>
                <a:endParaRPr kumimoji="1" lang="en-US" altLang="ja-JP" sz="400" dirty="0" smtClean="0"/>
              </a:p>
              <a:p>
                <a:endParaRPr kumimoji="1" lang="en-US" altLang="ja-JP" sz="400" dirty="0" smtClean="0"/>
              </a:p>
              <a:p>
                <a:r>
                  <a:rPr kumimoji="1" lang="ja-JP" altLang="en-US" sz="400" dirty="0" smtClean="0"/>
                  <a:t>古江掛　　　　　増代</a:t>
                </a:r>
                <a:endParaRPr kumimoji="1" lang="en-US" altLang="ja-JP" sz="400" dirty="0" smtClean="0"/>
              </a:p>
            </p:txBody>
          </p:sp>
          <p:sp>
            <p:nvSpPr>
              <p:cNvPr id="62" name="テキスト ボックス 61"/>
              <p:cNvSpPr txBox="1"/>
              <p:nvPr/>
            </p:nvSpPr>
            <p:spPr>
              <a:xfrm>
                <a:off x="723116" y="8516879"/>
                <a:ext cx="777250" cy="153888"/>
              </a:xfrm>
              <a:prstGeom prst="rect">
                <a:avLst/>
              </a:prstGeom>
              <a:noFill/>
            </p:spPr>
            <p:txBody>
              <a:bodyPr wrap="square" rtlCol="0">
                <a:spAutoFit/>
              </a:bodyPr>
              <a:lstStyle/>
              <a:p>
                <a:r>
                  <a:rPr kumimoji="1" lang="ja-JP" altLang="en-US" sz="400" dirty="0" smtClean="0"/>
                  <a:t>こえかけ　　　　ますよ</a:t>
                </a:r>
                <a:endParaRPr kumimoji="1" lang="ja-JP" altLang="en-US" sz="400" dirty="0"/>
              </a:p>
            </p:txBody>
          </p:sp>
          <p:sp>
            <p:nvSpPr>
              <p:cNvPr id="63" name="テキスト ボックス 62"/>
              <p:cNvSpPr txBox="1"/>
              <p:nvPr/>
            </p:nvSpPr>
            <p:spPr>
              <a:xfrm>
                <a:off x="746315" y="7163383"/>
                <a:ext cx="863613" cy="246221"/>
              </a:xfrm>
              <a:prstGeom prst="rect">
                <a:avLst/>
              </a:prstGeom>
              <a:noFill/>
            </p:spPr>
            <p:txBody>
              <a:bodyPr wrap="square" rtlCol="0">
                <a:spAutoFit/>
              </a:bodyPr>
              <a:lstStyle/>
              <a:p>
                <a:r>
                  <a:rPr lang="ja-JP" altLang="en-US" sz="500" dirty="0" smtClean="0"/>
                  <a:t>健やか犬</a:t>
                </a:r>
                <a:endParaRPr lang="en-US" altLang="ja-JP" sz="500" dirty="0" smtClean="0"/>
              </a:p>
              <a:p>
                <a:r>
                  <a:rPr lang="ja-JP" altLang="en-US" sz="500" dirty="0" smtClean="0"/>
                  <a:t>「健犬（けんけん</a:t>
                </a:r>
                <a:r>
                  <a:rPr lang="en-US" altLang="ja-JP" sz="500" dirty="0" smtClean="0"/>
                  <a:t>)</a:t>
                </a:r>
                <a:r>
                  <a:rPr lang="ja-JP" altLang="en-US" sz="500" dirty="0" smtClean="0"/>
                  <a:t>」</a:t>
                </a:r>
                <a:endParaRPr kumimoji="1" lang="ja-JP" altLang="en-US" sz="500" dirty="0"/>
              </a:p>
            </p:txBody>
          </p:sp>
        </p:grpSp>
        <p:sp>
          <p:nvSpPr>
            <p:cNvPr id="54" name="テキスト ボックス 53"/>
            <p:cNvSpPr txBox="1"/>
            <p:nvPr/>
          </p:nvSpPr>
          <p:spPr>
            <a:xfrm>
              <a:off x="260648" y="6444208"/>
              <a:ext cx="1224136" cy="369332"/>
            </a:xfrm>
            <a:prstGeom prst="rect">
              <a:avLst/>
            </a:prstGeom>
            <a:noFill/>
          </p:spPr>
          <p:txBody>
            <a:bodyPr wrap="square" rtlCol="0">
              <a:spAutoFit/>
            </a:bodyPr>
            <a:lstStyle/>
            <a:p>
              <a:r>
                <a:rPr kumimoji="1" lang="ja-JP" altLang="en-US" sz="600" dirty="0" smtClean="0"/>
                <a:t>健診</a:t>
              </a:r>
              <a:r>
                <a:rPr lang="ja-JP" altLang="en-US" sz="600" dirty="0" smtClean="0"/>
                <a:t>費用は、医療保険者によって異なります。受診券に記載していますので、ご確認ください。</a:t>
              </a:r>
              <a:endParaRPr kumimoji="1" lang="ja-JP" altLang="en-US" sz="600" dirty="0"/>
            </a:p>
          </p:txBody>
        </p:sp>
      </p:grpSp>
      <p:sp>
        <p:nvSpPr>
          <p:cNvPr id="65" name="角丸四角形 64"/>
          <p:cNvSpPr/>
          <p:nvPr/>
        </p:nvSpPr>
        <p:spPr>
          <a:xfrm>
            <a:off x="155260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900" dirty="0" smtClean="0"/>
              <a:t>特定</a:t>
            </a:r>
            <a:r>
              <a:rPr kumimoji="1" lang="ja-JP" altLang="en-US" sz="900" dirty="0" smtClean="0"/>
              <a:t>健診の受け方</a:t>
            </a:r>
            <a:endParaRPr kumimoji="1" lang="en-US" altLang="ja-JP" sz="700" dirty="0" smtClean="0"/>
          </a:p>
        </p:txBody>
      </p:sp>
      <p:grpSp>
        <p:nvGrpSpPr>
          <p:cNvPr id="38" name="グループ化 37"/>
          <p:cNvGrpSpPr/>
          <p:nvPr/>
        </p:nvGrpSpPr>
        <p:grpSpPr>
          <a:xfrm>
            <a:off x="1271606" y="315654"/>
            <a:ext cx="1989448" cy="2664296"/>
            <a:chOff x="-287424" y="2991990"/>
            <a:chExt cx="1989448" cy="2664296"/>
          </a:xfrm>
        </p:grpSpPr>
        <p:sp>
          <p:nvSpPr>
            <p:cNvPr id="39" name="テキスト ボックス 38"/>
            <p:cNvSpPr txBox="1"/>
            <p:nvPr/>
          </p:nvSpPr>
          <p:spPr>
            <a:xfrm>
              <a:off x="-269354" y="2991990"/>
              <a:ext cx="1944216" cy="1296144"/>
            </a:xfrm>
            <a:prstGeom prst="rect">
              <a:avLst/>
            </a:prstGeom>
            <a:noFill/>
          </p:spPr>
          <p:txBody>
            <a:bodyPr vert="horz" wrap="square" lIns="91440" tIns="45720" rIns="91440" bIns="45720" rtlCol="0">
              <a:normAutofit lnSpcReduction="10000"/>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医療機関一覧表の医療機関へ事前にお申し込みのうえ、特定健診受診券、健康保険証、問診票等を持参して受診してください。</a:t>
              </a:r>
              <a:endParaRPr kumimoji="1" lang="en-US" altLang="ja-JP" sz="800" b="0" i="0" u="none" strike="noStrike" kern="1200" cap="none" spc="0" normalizeH="0" baseline="0" noProof="0" dirty="0" smtClean="0">
                <a:ln>
                  <a:noFill/>
                </a:ln>
                <a:solidFill>
                  <a:schemeClr val="tx1"/>
                </a:solidFill>
                <a:effectLst/>
                <a:uLnTx/>
                <a:uFillTx/>
                <a:latin typeface="+mn-lt"/>
                <a:ea typeface="+mn-ea"/>
                <a:cs typeface="+mn-cs"/>
              </a:endParaRP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lang="en-US" altLang="ja-JP" sz="800" dirty="0" smtClean="0"/>
                <a:t>  </a:t>
              </a: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医療機関での受診に際しては、予約等が必要な場合がありますので、必ず事前に電話などでお問い合わせください</a:t>
              </a: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0" name="テキスト ボックス 39"/>
            <p:cNvSpPr txBox="1"/>
            <p:nvPr/>
          </p:nvSpPr>
          <p:spPr>
            <a:xfrm>
              <a:off x="-242192" y="4201226"/>
              <a:ext cx="1944216" cy="504056"/>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en-US" altLang="ja-JP" sz="800" dirty="0" smtClean="0"/>
                <a:t>                    </a:t>
              </a:r>
              <a:r>
                <a:rPr lang="ja-JP" altLang="en-US" sz="1200" b="1" dirty="0" smtClean="0">
                  <a:solidFill>
                    <a:srgbClr val="FF0000"/>
                  </a:solidFill>
                </a:rPr>
                <a:t>通院中の方も </a:t>
              </a:r>
              <a:endParaRPr lang="en-US" altLang="ja-JP" sz="1200" b="1" dirty="0" smtClean="0">
                <a:solidFill>
                  <a:srgbClr val="FF0000"/>
                </a:solidFill>
              </a:endParaRPr>
            </a:p>
            <a:p>
              <a:pPr marL="342900" marR="0" indent="-342900" algn="l" defTabSz="914400" rtl="0" eaLnBrk="1" fontAlgn="auto" latinLnBrk="0" hangingPunct="1">
                <a:lnSpc>
                  <a:spcPct val="100000"/>
                </a:lnSpc>
                <a:spcBef>
                  <a:spcPct val="20000"/>
                </a:spcBef>
                <a:spcAft>
                  <a:spcPts val="0"/>
                </a:spcAft>
                <a:buClrTx/>
                <a:buSzTx/>
                <a:tabLst/>
              </a:pPr>
              <a:r>
                <a:rPr lang="ja-JP" altLang="en-US" sz="1200" b="1" dirty="0" smtClean="0">
                  <a:solidFill>
                    <a:srgbClr val="FF0000"/>
                  </a:solidFill>
                </a:rPr>
                <a:t>　　　 特定健診の対象です</a:t>
              </a:r>
              <a:endParaRPr lang="en-US" altLang="ja-JP" sz="800" b="1" dirty="0" smtClean="0">
                <a:solidFill>
                  <a:srgbClr val="FF0000"/>
                </a:solidFill>
              </a:endParaRPr>
            </a:p>
            <a:p>
              <a:pPr marL="342900" marR="0" indent="-342900" algn="l" defTabSz="914400" rtl="0" eaLnBrk="1" fontAlgn="auto" latinLnBrk="0" hangingPunct="1">
                <a:lnSpc>
                  <a:spcPct val="100000"/>
                </a:lnSpc>
                <a:spcBef>
                  <a:spcPct val="20000"/>
                </a:spcBef>
                <a:spcAft>
                  <a:spcPts val="0"/>
                </a:spcAft>
                <a:buClrTx/>
                <a:buSzTx/>
                <a:tabLst/>
              </a:pPr>
              <a:r>
                <a:rPr lang="ja-JP" altLang="en-US" sz="800" dirty="0" smtClean="0"/>
                <a:t>　　　　　</a:t>
              </a:r>
              <a:endParaRPr lang="en-US" altLang="ja-JP" sz="800" dirty="0" smtClean="0"/>
            </a:p>
            <a:p>
              <a:pPr marL="342900" indent="-342900">
                <a:spcBef>
                  <a:spcPct val="20000"/>
                </a:spcBef>
              </a:pPr>
              <a:r>
                <a:rPr lang="en-US" altLang="ja-JP" sz="800" dirty="0" smtClean="0"/>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1" name="テキスト ボックス 40"/>
            <p:cNvSpPr txBox="1"/>
            <p:nvPr/>
          </p:nvSpPr>
          <p:spPr>
            <a:xfrm>
              <a:off x="-287424" y="4504158"/>
              <a:ext cx="1944216" cy="1152128"/>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800" dirty="0" smtClean="0"/>
                <a:t>　　　　　</a:t>
              </a:r>
              <a:endParaRPr lang="en-US" altLang="ja-JP" sz="800" dirty="0" smtClean="0"/>
            </a:p>
            <a:p>
              <a:pPr marL="342900" indent="-342900">
                <a:spcBef>
                  <a:spcPct val="20000"/>
                </a:spcBef>
              </a:pPr>
              <a:r>
                <a:rPr lang="en-US" altLang="ja-JP" sz="800" dirty="0" smtClean="0"/>
                <a:t>                </a:t>
              </a:r>
              <a:r>
                <a:rPr lang="ja-JP" altLang="en-US" sz="800" dirty="0" smtClean="0"/>
                <a:t>医療機関一覧表の医療機関に通院中の方は、通常の診察を行う際に特定健診を同時に実施することが可能な場合がありますので、ご希望の場合は事前に医療機関へご相談ください。</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grpSp>
      <p:sp>
        <p:nvSpPr>
          <p:cNvPr id="59" name="角丸四角形 58"/>
          <p:cNvSpPr/>
          <p:nvPr/>
        </p:nvSpPr>
        <p:spPr>
          <a:xfrm>
            <a:off x="260648" y="6156176"/>
            <a:ext cx="1185011" cy="251302"/>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900" dirty="0" smtClean="0"/>
              <a:t>健診費用について</a:t>
            </a:r>
            <a:endParaRPr lang="en-US" altLang="ja-JP" sz="700" dirty="0" smtClean="0"/>
          </a:p>
        </p:txBody>
      </p:sp>
      <p:sp>
        <p:nvSpPr>
          <p:cNvPr id="66" name="テキスト ボックス 65"/>
          <p:cNvSpPr txBox="1"/>
          <p:nvPr/>
        </p:nvSpPr>
        <p:spPr>
          <a:xfrm>
            <a:off x="2996952" y="7884368"/>
            <a:ext cx="1440160" cy="630942"/>
          </a:xfrm>
          <a:prstGeom prst="rect">
            <a:avLst/>
          </a:prstGeom>
          <a:noFill/>
        </p:spPr>
        <p:txBody>
          <a:bodyPr wrap="square" rtlCol="0">
            <a:spAutoFit/>
          </a:bodyPr>
          <a:lstStyle/>
          <a:p>
            <a:r>
              <a:rPr lang="ja-JP" altLang="en-US" sz="700" dirty="0" smtClean="0"/>
              <a:t>医療保険者とは、健康保険組合、全国健康保険協会、共済組合、市町村国民健康保険などを指します。健康保険証で加入している医療保険者を確認できます。</a:t>
            </a:r>
            <a:endParaRPr kumimoji="1" lang="ja-JP" altLang="en-US" sz="700" dirty="0"/>
          </a:p>
        </p:txBody>
      </p:sp>
      <p:graphicFrame>
        <p:nvGraphicFramePr>
          <p:cNvPr id="69" name="表 68"/>
          <p:cNvGraphicFramePr>
            <a:graphicFrameLocks noGrp="1"/>
          </p:cNvGraphicFramePr>
          <p:nvPr/>
        </p:nvGraphicFramePr>
        <p:xfrm>
          <a:off x="2929278" y="6474544"/>
          <a:ext cx="1589790" cy="1074442"/>
        </p:xfrm>
        <a:graphic>
          <a:graphicData uri="http://schemas.openxmlformats.org/drawingml/2006/table">
            <a:tbl>
              <a:tblPr firstRow="1" bandRow="1">
                <a:effectLst/>
                <a:tableStyleId>{7DF18680-E054-41AD-8BC1-D1AEF772440D}</a:tableStyleId>
              </a:tblPr>
              <a:tblGrid>
                <a:gridCol w="451730"/>
                <a:gridCol w="1138060"/>
              </a:tblGrid>
              <a:tr h="216024">
                <a:tc>
                  <a:txBody>
                    <a:bodyPr/>
                    <a:lstStyle/>
                    <a:p>
                      <a:pPr algn="l"/>
                      <a:r>
                        <a:rPr kumimoji="1" lang="ja-JP" altLang="en-US" sz="600" b="1" baseline="0" dirty="0" smtClean="0">
                          <a:solidFill>
                            <a:schemeClr val="tx1"/>
                          </a:solidFill>
                          <a:latin typeface="+mn-ea"/>
                          <a:ea typeface="+mn-ea"/>
                        </a:rPr>
                        <a:t>診察など</a:t>
                      </a:r>
                      <a:endParaRPr kumimoji="1" lang="en-US" altLang="ja-JP" sz="5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問診、身体計測（身長・体重・</a:t>
                      </a:r>
                      <a:r>
                        <a:rPr kumimoji="1" lang="en-US" altLang="ja-JP" sz="600" b="1" baseline="0" dirty="0" smtClean="0">
                          <a:solidFill>
                            <a:schemeClr val="tx1"/>
                          </a:solidFill>
                          <a:latin typeface="+mn-ea"/>
                          <a:ea typeface="+mn-ea"/>
                        </a:rPr>
                        <a:t>BMI</a:t>
                      </a:r>
                      <a:r>
                        <a:rPr kumimoji="1" lang="ja-JP" altLang="en-US" sz="600" b="1" baseline="0" dirty="0" smtClean="0">
                          <a:solidFill>
                            <a:schemeClr val="tx1"/>
                          </a:solidFill>
                          <a:latin typeface="+mn-ea"/>
                          <a:ea typeface="+mn-ea"/>
                        </a:rPr>
                        <a:t>・腹囲）、診察、血圧</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24">
                <a:tc>
                  <a:txBody>
                    <a:bodyPr/>
                    <a:lstStyle/>
                    <a:p>
                      <a:pPr algn="l"/>
                      <a:r>
                        <a:rPr kumimoji="1" lang="ja-JP" altLang="en-US" sz="600" b="1" baseline="0" dirty="0" smtClean="0">
                          <a:solidFill>
                            <a:schemeClr val="tx1"/>
                          </a:solidFill>
                          <a:latin typeface="+mn-ea"/>
                          <a:ea typeface="+mn-ea"/>
                        </a:rPr>
                        <a:t>脂質</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中性脂肪、</a:t>
                      </a:r>
                      <a:r>
                        <a:rPr kumimoji="1" lang="en-US" altLang="ja-JP" sz="600" b="1" baseline="0" dirty="0" smtClean="0">
                          <a:solidFill>
                            <a:schemeClr val="tx1"/>
                          </a:solidFill>
                          <a:latin typeface="+mn-ea"/>
                          <a:ea typeface="+mn-ea"/>
                        </a:rPr>
                        <a:t>HDL</a:t>
                      </a:r>
                      <a:r>
                        <a:rPr kumimoji="1" lang="ja-JP" altLang="en-US" sz="600" b="1" baseline="0" dirty="0" smtClean="0">
                          <a:solidFill>
                            <a:schemeClr val="tx1"/>
                          </a:solidFill>
                          <a:latin typeface="+mn-ea"/>
                          <a:ea typeface="+mn-ea"/>
                        </a:rPr>
                        <a:t>コレステロール、</a:t>
                      </a:r>
                      <a:r>
                        <a:rPr kumimoji="1" lang="en-US" altLang="ja-JP" sz="600" b="1" baseline="0" dirty="0" smtClean="0">
                          <a:solidFill>
                            <a:schemeClr val="tx1"/>
                          </a:solidFill>
                          <a:latin typeface="+mn-ea"/>
                          <a:ea typeface="+mn-ea"/>
                        </a:rPr>
                        <a:t>LDL</a:t>
                      </a:r>
                      <a:r>
                        <a:rPr kumimoji="1" lang="ja-JP" altLang="en-US" sz="600" b="1" baseline="0" dirty="0" smtClean="0">
                          <a:solidFill>
                            <a:schemeClr val="tx1"/>
                          </a:solidFill>
                          <a:latin typeface="+mn-ea"/>
                          <a:ea typeface="+mn-ea"/>
                        </a:rPr>
                        <a:t>コレステロール</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9218">
                <a:tc>
                  <a:txBody>
                    <a:bodyPr/>
                    <a:lstStyle/>
                    <a:p>
                      <a:pPr algn="l"/>
                      <a:r>
                        <a:rPr kumimoji="1" lang="ja-JP" altLang="en-US" sz="600" b="1" baseline="0" dirty="0" smtClean="0">
                          <a:solidFill>
                            <a:schemeClr val="tx1"/>
                          </a:solidFill>
                          <a:latin typeface="+mn-ea"/>
                          <a:ea typeface="+mn-ea"/>
                        </a:rPr>
                        <a:t>代謝系</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空腹時血糖または</a:t>
                      </a:r>
                      <a:endParaRPr kumimoji="1" lang="en-US" altLang="ja-JP" sz="600" b="1" baseline="0" dirty="0" smtClean="0">
                        <a:solidFill>
                          <a:schemeClr val="tx1"/>
                        </a:solidFill>
                        <a:latin typeface="+mn-ea"/>
                        <a:ea typeface="+mn-ea"/>
                      </a:endParaRPr>
                    </a:p>
                    <a:p>
                      <a:r>
                        <a:rPr kumimoji="1" lang="ja-JP" altLang="en-US" sz="600" b="1" baseline="0" dirty="0" smtClean="0">
                          <a:solidFill>
                            <a:schemeClr val="tx1"/>
                          </a:solidFill>
                          <a:latin typeface="+mn-ea"/>
                          <a:ea typeface="+mn-ea"/>
                        </a:rPr>
                        <a:t>ヘモグロビン</a:t>
                      </a:r>
                      <a:r>
                        <a:rPr kumimoji="1" lang="en-US" altLang="ja-JP" sz="600" b="1" baseline="0" dirty="0" smtClean="0">
                          <a:solidFill>
                            <a:schemeClr val="tx1"/>
                          </a:solidFill>
                          <a:latin typeface="+mn-ea"/>
                          <a:ea typeface="+mn-ea"/>
                        </a:rPr>
                        <a:t>A1c</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baseline="0" dirty="0" smtClean="0">
                          <a:solidFill>
                            <a:schemeClr val="tx1"/>
                          </a:solidFill>
                          <a:latin typeface="+mn-ea"/>
                          <a:ea typeface="+mn-ea"/>
                        </a:rPr>
                        <a:t>肝機能</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600" b="1" baseline="0" dirty="0" smtClean="0">
                          <a:solidFill>
                            <a:schemeClr val="tx1"/>
                          </a:solidFill>
                          <a:latin typeface="+mn-ea"/>
                          <a:ea typeface="+mn-ea"/>
                        </a:rPr>
                        <a:t>AST(GOT)</a:t>
                      </a:r>
                      <a:r>
                        <a:rPr kumimoji="1" lang="ja-JP" altLang="en-US" sz="600" b="1" baseline="0" dirty="0" err="1" smtClean="0">
                          <a:solidFill>
                            <a:schemeClr val="tx1"/>
                          </a:solidFill>
                          <a:latin typeface="+mn-ea"/>
                          <a:ea typeface="+mn-ea"/>
                        </a:rPr>
                        <a:t>、</a:t>
                      </a:r>
                      <a:r>
                        <a:rPr kumimoji="1" lang="en-US" altLang="ja-JP" sz="600" b="1" baseline="0" dirty="0" smtClean="0">
                          <a:solidFill>
                            <a:schemeClr val="tx1"/>
                          </a:solidFill>
                          <a:latin typeface="+mn-ea"/>
                          <a:ea typeface="+mn-ea"/>
                        </a:rPr>
                        <a:t>ALT</a:t>
                      </a:r>
                      <a:r>
                        <a:rPr kumimoji="1" lang="ja-JP" altLang="en-US" sz="600" b="1" baseline="0" dirty="0" smtClean="0">
                          <a:solidFill>
                            <a:schemeClr val="tx1"/>
                          </a:solidFill>
                          <a:latin typeface="+mn-ea"/>
                          <a:ea typeface="+mn-ea"/>
                        </a:rPr>
                        <a:t>（</a:t>
                      </a:r>
                      <a:r>
                        <a:rPr kumimoji="1" lang="en-US" altLang="ja-JP" sz="600" b="1" baseline="0" dirty="0" smtClean="0">
                          <a:solidFill>
                            <a:schemeClr val="tx1"/>
                          </a:solidFill>
                          <a:latin typeface="+mn-ea"/>
                          <a:ea typeface="+mn-ea"/>
                        </a:rPr>
                        <a:t>GPT)</a:t>
                      </a:r>
                      <a:r>
                        <a:rPr kumimoji="1" lang="ja-JP" altLang="en-US" sz="600" b="1" baseline="0" dirty="0" err="1" smtClean="0">
                          <a:solidFill>
                            <a:schemeClr val="tx1"/>
                          </a:solidFill>
                          <a:latin typeface="+mn-ea"/>
                          <a:ea typeface="+mn-ea"/>
                        </a:rPr>
                        <a:t>、</a:t>
                      </a:r>
                      <a:endParaRPr kumimoji="1" lang="en-US" altLang="ja-JP" sz="600" b="1" baseline="0" dirty="0" smtClean="0">
                        <a:solidFill>
                          <a:schemeClr val="tx1"/>
                        </a:solidFill>
                        <a:latin typeface="+mn-ea"/>
                        <a:ea typeface="+mn-ea"/>
                      </a:endParaRPr>
                    </a:p>
                    <a:p>
                      <a:r>
                        <a:rPr kumimoji="1" lang="en-US" altLang="ja-JP" sz="600" b="1" baseline="0" dirty="0" smtClean="0">
                          <a:solidFill>
                            <a:schemeClr val="tx1"/>
                          </a:solidFill>
                          <a:latin typeface="+mn-ea"/>
                          <a:ea typeface="+mn-ea"/>
                        </a:rPr>
                        <a:t>γ</a:t>
                      </a:r>
                      <a:r>
                        <a:rPr kumimoji="1" lang="ja-JP" altLang="en-US" sz="600" b="1" baseline="0" dirty="0" err="1" smtClean="0">
                          <a:solidFill>
                            <a:schemeClr val="tx1"/>
                          </a:solidFill>
                          <a:latin typeface="+mn-ea"/>
                          <a:ea typeface="+mn-ea"/>
                        </a:rPr>
                        <a:t>ｰ</a:t>
                      </a:r>
                      <a:r>
                        <a:rPr kumimoji="1" lang="en-US" altLang="ja-JP" sz="600" b="1" baseline="0" dirty="0" smtClean="0">
                          <a:solidFill>
                            <a:schemeClr val="tx1"/>
                          </a:solidFill>
                          <a:latin typeface="+mn-ea"/>
                          <a:ea typeface="+mn-ea"/>
                        </a:rPr>
                        <a:t>GT(γ-GTP</a:t>
                      </a:r>
                      <a:r>
                        <a:rPr kumimoji="1" lang="ja-JP" altLang="en-US" sz="600" b="1" baseline="0" dirty="0" smtClean="0">
                          <a:solidFill>
                            <a:schemeClr val="tx1"/>
                          </a:solidFill>
                          <a:latin typeface="+mn-ea"/>
                          <a:ea typeface="+mn-ea"/>
                        </a:rPr>
                        <a:t>）</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spc="-150" baseline="0" dirty="0" smtClean="0">
                          <a:solidFill>
                            <a:schemeClr val="tx1"/>
                          </a:solidFill>
                          <a:latin typeface="+mn-ea"/>
                          <a:ea typeface="+mn-ea"/>
                        </a:rPr>
                        <a:t>尿　・　腎機能</a:t>
                      </a:r>
                      <a:endParaRPr kumimoji="1" lang="ja-JP" altLang="en-US" sz="600" b="1" spc="-150"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尿たんぱく、尿糖</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0" name="角丸四角形 69"/>
          <p:cNvSpPr/>
          <p:nvPr/>
        </p:nvSpPr>
        <p:spPr>
          <a:xfrm>
            <a:off x="3018021" y="7638847"/>
            <a:ext cx="1368152" cy="25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t>実施主体は医療保険者</a:t>
            </a:r>
            <a:endParaRPr kumimoji="1" lang="en-US" altLang="ja-JP" sz="800" b="1" dirty="0" smtClean="0"/>
          </a:p>
        </p:txBody>
      </p:sp>
      <p:sp>
        <p:nvSpPr>
          <p:cNvPr id="71" name="テキスト ボックス 70"/>
          <p:cNvSpPr txBox="1"/>
          <p:nvPr/>
        </p:nvSpPr>
        <p:spPr>
          <a:xfrm>
            <a:off x="1456125" y="6424752"/>
            <a:ext cx="1396811" cy="2585323"/>
          </a:xfrm>
          <a:prstGeom prst="rect">
            <a:avLst/>
          </a:prstGeom>
          <a:noFill/>
        </p:spPr>
        <p:txBody>
          <a:bodyPr wrap="square" rtlCol="0">
            <a:spAutoFit/>
          </a:bodyPr>
          <a:lstStyle/>
          <a:p>
            <a:r>
              <a:rPr kumimoji="1" lang="ja-JP" altLang="en-US" sz="600" b="1" dirty="0" smtClean="0"/>
              <a:t>①健診の案内が届きます</a:t>
            </a:r>
            <a:endParaRPr kumimoji="1" lang="en-US" altLang="ja-JP" sz="600" b="1" dirty="0" smtClean="0"/>
          </a:p>
          <a:p>
            <a:r>
              <a:rPr lang="en-US" altLang="ja-JP" sz="600" dirty="0" smtClean="0"/>
              <a:t>40</a:t>
            </a:r>
            <a:r>
              <a:rPr lang="ja-JP" altLang="en-US" sz="600" dirty="0" smtClean="0"/>
              <a:t>～</a:t>
            </a:r>
            <a:r>
              <a:rPr lang="en-US" altLang="ja-JP" sz="600" dirty="0" smtClean="0"/>
              <a:t>74</a:t>
            </a:r>
            <a:r>
              <a:rPr lang="ja-JP" altLang="en-US" sz="600" dirty="0" smtClean="0"/>
              <a:t>歳の方には毎年、医療保険者（健康保険証の発行元）から健診の案内（受診券など）が送られてきます。</a:t>
            </a:r>
            <a:endParaRPr kumimoji="1" lang="en-US" altLang="ja-JP" sz="600" dirty="0" smtClean="0"/>
          </a:p>
          <a:p>
            <a:endParaRPr lang="en-US" altLang="ja-JP" sz="600" dirty="0" smtClean="0"/>
          </a:p>
          <a:p>
            <a:r>
              <a:rPr lang="ja-JP" altLang="en-US" sz="600" b="1" dirty="0" smtClean="0"/>
              <a:t>②案内の確認</a:t>
            </a:r>
            <a:endParaRPr lang="en-US" altLang="ja-JP" sz="600" b="1" dirty="0" smtClean="0"/>
          </a:p>
          <a:p>
            <a:r>
              <a:rPr lang="en-US" altLang="ja-JP" sz="600" dirty="0" smtClean="0"/>
              <a:t> </a:t>
            </a:r>
            <a:r>
              <a:rPr lang="ja-JP" altLang="en-US" sz="600" dirty="0" smtClean="0"/>
              <a:t>記載されている健診内容や受診券を確認し、案内に従って受診しましょう。</a:t>
            </a:r>
            <a:endParaRPr lang="en-US" altLang="ja-JP" sz="600" dirty="0" smtClean="0"/>
          </a:p>
          <a:p>
            <a:endParaRPr kumimoji="1" lang="en-US" altLang="ja-JP" sz="600" dirty="0" smtClean="0"/>
          </a:p>
          <a:p>
            <a:r>
              <a:rPr kumimoji="1" lang="ja-JP" altLang="en-US" sz="600" b="1" dirty="0" smtClean="0"/>
              <a:t>③特定健診の受診</a:t>
            </a:r>
            <a:endParaRPr kumimoji="1" lang="en-US" altLang="ja-JP" sz="600" b="1" dirty="0" smtClean="0"/>
          </a:p>
          <a:p>
            <a:r>
              <a:rPr lang="ja-JP" altLang="en-US" sz="600" dirty="0" smtClean="0"/>
              <a:t>メタボリックシンドロームのリスク確認に欠かせない腹囲（お腹周り）測定や血液検査などを行います。（基本の検査項目は右上に記載</a:t>
            </a:r>
            <a:r>
              <a:rPr lang="en-US" altLang="ja-JP" sz="600" dirty="0" smtClean="0"/>
              <a:t>)</a:t>
            </a:r>
          </a:p>
          <a:p>
            <a:endParaRPr kumimoji="1" lang="en-US" altLang="ja-JP" sz="600" dirty="0" smtClean="0"/>
          </a:p>
          <a:p>
            <a:r>
              <a:rPr kumimoji="1" lang="ja-JP" altLang="en-US" sz="600" b="1" dirty="0" smtClean="0"/>
              <a:t>④判定・結果通知</a:t>
            </a:r>
            <a:endParaRPr kumimoji="1" lang="en-US" altLang="ja-JP" sz="600" b="1" dirty="0" smtClean="0"/>
          </a:p>
          <a:p>
            <a:r>
              <a:rPr lang="ja-JP" altLang="en-US" sz="600" dirty="0" smtClean="0"/>
              <a:t>受診者へは、メタボリックシンドロームの判定を含む結果通知と、生活習慣病を予防するための情報が提供されます。</a:t>
            </a:r>
            <a:endParaRPr lang="en-US" altLang="ja-JP" sz="600" dirty="0" smtClean="0"/>
          </a:p>
          <a:p>
            <a:endParaRPr kumimoji="1" lang="en-US" altLang="ja-JP" sz="600" dirty="0" smtClean="0"/>
          </a:p>
          <a:p>
            <a:r>
              <a:rPr kumimoji="1" lang="ja-JP" altLang="en-US" sz="600" b="1" dirty="0" smtClean="0"/>
              <a:t>⑤特定保健指導</a:t>
            </a:r>
            <a:endParaRPr kumimoji="1" lang="en-US" altLang="ja-JP" sz="600" b="1" dirty="0" smtClean="0"/>
          </a:p>
          <a:p>
            <a:r>
              <a:rPr lang="ja-JP" altLang="en-US" sz="600" dirty="0" smtClean="0"/>
              <a:t>メタボリックシンドロームのリスクが高く、生活習慣の改善が必要な方は、医師、保健師、管理栄養士などによる専門家のサポートが受けられます。案内が届いた時には、必ず受けましょう。</a:t>
            </a:r>
            <a:endParaRPr kumimoji="1" lang="en-US" altLang="ja-JP" sz="600" dirty="0" smtClean="0"/>
          </a:p>
        </p:txBody>
      </p:sp>
      <p:grpSp>
        <p:nvGrpSpPr>
          <p:cNvPr id="72" name="グループ化 71"/>
          <p:cNvGrpSpPr/>
          <p:nvPr/>
        </p:nvGrpSpPr>
        <p:grpSpPr>
          <a:xfrm>
            <a:off x="4509120" y="6052418"/>
            <a:ext cx="2113765" cy="3059214"/>
            <a:chOff x="4509120" y="6052418"/>
            <a:chExt cx="2113765" cy="3059214"/>
          </a:xfrm>
        </p:grpSpPr>
        <p:sp>
          <p:nvSpPr>
            <p:cNvPr id="73" name="テキスト ボックス 72"/>
            <p:cNvSpPr txBox="1"/>
            <p:nvPr/>
          </p:nvSpPr>
          <p:spPr>
            <a:xfrm>
              <a:off x="4534653" y="6433115"/>
              <a:ext cx="2088232" cy="1169551"/>
            </a:xfrm>
            <a:prstGeom prst="rect">
              <a:avLst/>
            </a:prstGeom>
            <a:noFill/>
          </p:spPr>
          <p:txBody>
            <a:bodyPr wrap="square" rtlCol="0">
              <a:spAutoFit/>
            </a:bodyPr>
            <a:lstStyle/>
            <a:p>
              <a:r>
                <a:rPr kumimoji="1" lang="ja-JP" altLang="en-US" sz="700" dirty="0" smtClean="0"/>
                <a:t>健診は、病気の早期発見・早期治療はもちろんのこと、病気になる前のリスクを見つけ、発症をくい止めるためのものです。</a:t>
              </a:r>
              <a:endParaRPr kumimoji="1" lang="en-US" altLang="ja-JP" sz="700" dirty="0" smtClean="0"/>
            </a:p>
            <a:p>
              <a:r>
                <a:rPr lang="ja-JP" altLang="en-US" sz="700" dirty="0" smtClean="0"/>
                <a:t>健診結果をよく見てください。異常所見の向こうには、病気やリスクを招いている日常生活の問題点がいろいろと浮かび上がってくるはずです。健診はその問題を改善する絶好のチャンス。特に今まで検診を受けていない人やたまにしか受けていない人、また結果を活用していない人は、ぜひ積極的に受診して、健康づくりにいかしてください。</a:t>
              </a:r>
              <a:endParaRPr kumimoji="1" lang="ja-JP" altLang="en-US" sz="700" dirty="0"/>
            </a:p>
          </p:txBody>
        </p:sp>
        <p:sp>
          <p:nvSpPr>
            <p:cNvPr id="75" name="テキスト ボックス 74"/>
            <p:cNvSpPr txBox="1"/>
            <p:nvPr/>
          </p:nvSpPr>
          <p:spPr>
            <a:xfrm>
              <a:off x="4587478" y="6052418"/>
              <a:ext cx="1800200" cy="461665"/>
            </a:xfrm>
            <a:prstGeom prst="rect">
              <a:avLst/>
            </a:prstGeom>
            <a:noFill/>
          </p:spPr>
          <p:txBody>
            <a:bodyPr wrap="square" rtlCol="0">
              <a:spAutoFit/>
            </a:bodyPr>
            <a:lstStyle/>
            <a:p>
              <a:pPr algn="ctr"/>
              <a:r>
                <a:rPr kumimoji="1" lang="ja-JP" altLang="en-US" sz="1200" b="1" dirty="0" smtClean="0">
                  <a:solidFill>
                    <a:srgbClr val="FF0000"/>
                  </a:solidFill>
                </a:rPr>
                <a:t>健診を生活習慣改善の　　きっかけに！</a:t>
              </a:r>
              <a:endParaRPr kumimoji="1" lang="ja-JP" altLang="en-US" sz="1100" b="1" dirty="0">
                <a:solidFill>
                  <a:srgbClr val="FF0000"/>
                </a:solidFill>
              </a:endParaRPr>
            </a:p>
          </p:txBody>
        </p:sp>
        <p:sp>
          <p:nvSpPr>
            <p:cNvPr id="76" name="テキスト ボックス 75"/>
            <p:cNvSpPr txBox="1"/>
            <p:nvPr/>
          </p:nvSpPr>
          <p:spPr>
            <a:xfrm>
              <a:off x="4653136" y="7525470"/>
              <a:ext cx="1800200" cy="276999"/>
            </a:xfrm>
            <a:prstGeom prst="rect">
              <a:avLst/>
            </a:prstGeom>
            <a:noFill/>
          </p:spPr>
          <p:txBody>
            <a:bodyPr wrap="square" rtlCol="0">
              <a:spAutoFit/>
            </a:bodyPr>
            <a:lstStyle/>
            <a:p>
              <a:r>
                <a:rPr lang="ja-JP" altLang="en-US" sz="1200" b="1" dirty="0" smtClean="0">
                  <a:solidFill>
                    <a:srgbClr val="FF0000"/>
                  </a:solidFill>
                </a:rPr>
                <a:t>自分の健康を守るひけつ</a:t>
              </a:r>
              <a:endParaRPr kumimoji="1" lang="ja-JP" altLang="en-US" sz="1200" b="1" dirty="0">
                <a:solidFill>
                  <a:srgbClr val="FF0000"/>
                </a:solidFill>
              </a:endParaRPr>
            </a:p>
          </p:txBody>
        </p:sp>
        <p:sp>
          <p:nvSpPr>
            <p:cNvPr id="78" name="テキスト ボックス 77"/>
            <p:cNvSpPr txBox="1"/>
            <p:nvPr/>
          </p:nvSpPr>
          <p:spPr>
            <a:xfrm>
              <a:off x="4509120" y="7740352"/>
              <a:ext cx="2088232" cy="954107"/>
            </a:xfrm>
            <a:prstGeom prst="rect">
              <a:avLst/>
            </a:prstGeom>
            <a:noFill/>
          </p:spPr>
          <p:txBody>
            <a:bodyPr wrap="square" rtlCol="0">
              <a:spAutoFit/>
            </a:bodyPr>
            <a:lstStyle/>
            <a:p>
              <a:r>
                <a:rPr kumimoji="1" lang="ja-JP" altLang="en-US" sz="700" b="1" dirty="0" smtClean="0"/>
                <a:t>①年に一度はしっかり健診を受ける。</a:t>
              </a:r>
              <a:endParaRPr kumimoji="1" lang="en-US" altLang="ja-JP" sz="700" b="1" dirty="0" smtClean="0"/>
            </a:p>
            <a:p>
              <a:r>
                <a:rPr lang="ja-JP" altLang="en-US" sz="700" b="1" dirty="0" smtClean="0"/>
                <a:t>②健診結果を生活にいかす。</a:t>
              </a:r>
              <a:endParaRPr lang="en-US" altLang="ja-JP" sz="700" b="1" dirty="0" smtClean="0"/>
            </a:p>
            <a:p>
              <a:r>
                <a:rPr lang="en-US" altLang="ja-JP" sz="700" dirty="0" smtClean="0"/>
                <a:t> </a:t>
              </a:r>
              <a:r>
                <a:rPr lang="ja-JP" altLang="en-US" sz="700" dirty="0" smtClean="0"/>
                <a:t>健診を受けても、受けっぱなしでは意味がありません。結果は大切に保管し、前年と比較するなど経年的に見ていきましょう。数値が悪くなっているものがあれば、生活習慣改善に取り組むことが大切です。</a:t>
              </a:r>
              <a:endParaRPr lang="en-US" altLang="ja-JP" sz="700" dirty="0" smtClean="0"/>
            </a:p>
            <a:p>
              <a:r>
                <a:rPr kumimoji="1" lang="ja-JP" altLang="en-US" sz="700" b="1" dirty="0" smtClean="0"/>
                <a:t>③かかりつけ医をもって、自分の身体のことを相談できる環境をつくる。</a:t>
              </a:r>
              <a:endParaRPr kumimoji="1" lang="en-US" altLang="ja-JP" sz="700" b="1" dirty="0" smtClean="0"/>
            </a:p>
          </p:txBody>
        </p:sp>
        <p:pic>
          <p:nvPicPr>
            <p:cNvPr id="79" name="図 9" descr="図2.png"/>
            <p:cNvPicPr>
              <a:picLocks noChangeAspect="1"/>
            </p:cNvPicPr>
            <p:nvPr/>
          </p:nvPicPr>
          <p:blipFill>
            <a:blip r:embed="rId5" cstate="print"/>
            <a:srcRect/>
            <a:stretch>
              <a:fillRect/>
            </a:stretch>
          </p:blipFill>
          <p:spPr bwMode="auto">
            <a:xfrm>
              <a:off x="4661228" y="8656788"/>
              <a:ext cx="1803082" cy="454844"/>
            </a:xfrm>
            <a:prstGeom prst="rect">
              <a:avLst/>
            </a:prstGeom>
            <a:noFill/>
            <a:ln w="9525">
              <a:noFill/>
              <a:miter lim="800000"/>
              <a:headEnd/>
              <a:tailEnd/>
            </a:ln>
          </p:spPr>
        </p:pic>
      </p:grpSp>
      <p:sp>
        <p:nvSpPr>
          <p:cNvPr id="46" name="テキスト ボックス 45"/>
          <p:cNvSpPr txBox="1"/>
          <p:nvPr/>
        </p:nvSpPr>
        <p:spPr>
          <a:xfrm>
            <a:off x="2924944" y="8505357"/>
            <a:ext cx="1584176" cy="507831"/>
          </a:xfrm>
          <a:prstGeom prst="rect">
            <a:avLst/>
          </a:prstGeom>
          <a:noFill/>
          <a:ln>
            <a:solidFill>
              <a:srgbClr val="FF0000"/>
            </a:solidFill>
          </a:ln>
        </p:spPr>
        <p:txBody>
          <a:bodyPr wrap="square" rtlCol="0" anchor="t" anchorCtr="1">
            <a:spAutoFit/>
          </a:bodyPr>
          <a:lstStyle/>
          <a:p>
            <a:pPr algn="ctr"/>
            <a:r>
              <a:rPr kumimoji="1" lang="ja-JP" altLang="en-US" sz="900" dirty="0" smtClean="0">
                <a:solidFill>
                  <a:srgbClr val="FF0000"/>
                </a:solidFill>
              </a:rPr>
              <a:t>受診券の発行等についは、</a:t>
            </a:r>
            <a:endParaRPr kumimoji="1" lang="en-US" altLang="ja-JP" sz="900" dirty="0" smtClean="0">
              <a:solidFill>
                <a:srgbClr val="FF0000"/>
              </a:solidFill>
            </a:endParaRPr>
          </a:p>
          <a:p>
            <a:pPr algn="ctr"/>
            <a:r>
              <a:rPr kumimoji="1" lang="ja-JP" altLang="en-US" sz="900" dirty="0" smtClean="0">
                <a:solidFill>
                  <a:srgbClr val="FF0000"/>
                </a:solidFill>
              </a:rPr>
              <a:t>　加入する医療保険者に</a:t>
            </a:r>
            <a:endParaRPr kumimoji="1" lang="en-US" altLang="ja-JP" sz="900" dirty="0" smtClean="0">
              <a:solidFill>
                <a:srgbClr val="FF0000"/>
              </a:solidFill>
            </a:endParaRPr>
          </a:p>
          <a:p>
            <a:pPr algn="ctr"/>
            <a:r>
              <a:rPr kumimoji="1" lang="ja-JP" altLang="en-US" sz="900" dirty="0" smtClean="0">
                <a:solidFill>
                  <a:srgbClr val="FF0000"/>
                </a:solidFill>
              </a:rPr>
              <a:t>　お問い合わせください。</a:t>
            </a:r>
            <a:endParaRPr kumimoji="1" lang="en-US" altLang="ja-JP" sz="1200" dirty="0" smtClean="0">
              <a:solidFill>
                <a:srgbClr val="FF0000"/>
              </a:solidFill>
              <a:latin typeface="+mn-ea"/>
            </a:endParaRPr>
          </a:p>
        </p:txBody>
      </p:sp>
      <p:sp>
        <p:nvSpPr>
          <p:cNvPr id="42" name="テキスト ボックス 41"/>
          <p:cNvSpPr txBox="1"/>
          <p:nvPr/>
        </p:nvSpPr>
        <p:spPr>
          <a:xfrm>
            <a:off x="-68160" y="1049820"/>
            <a:ext cx="1831590" cy="707886"/>
          </a:xfrm>
          <a:prstGeom prst="rect">
            <a:avLst/>
          </a:prstGeom>
          <a:noFill/>
          <a:ln>
            <a:noFill/>
          </a:ln>
        </p:spPr>
        <p:txBody>
          <a:bodyPr wrap="square" rtlCol="0" anchor="t" anchorCtr="1">
            <a:spAutoFit/>
          </a:bodyPr>
          <a:lstStyle/>
          <a:p>
            <a:r>
              <a:rPr kumimoji="1" lang="ja-JP" altLang="en-US" sz="800" dirty="0" smtClean="0"/>
              <a:t>最新の実施機関については、国保連合会ホームページ</a:t>
            </a:r>
            <a:r>
              <a:rPr lang="en-US" altLang="ja-JP" sz="800" dirty="0">
                <a:hlinkClick r:id="rId6"/>
              </a:rPr>
              <a:t>http://</a:t>
            </a:r>
            <a:r>
              <a:rPr lang="en-US" altLang="ja-JP" sz="800" dirty="0" smtClean="0">
                <a:hlinkClick r:id="rId6"/>
              </a:rPr>
              <a:t>www.kochi-kokuhoren.or.jp/kyogikai/ky02.htm</a:t>
            </a:r>
            <a:r>
              <a:rPr lang="ja-JP" altLang="en-US" sz="800" dirty="0" smtClean="0"/>
              <a:t>の表中にある実施機関一覧をご参照ください。</a:t>
            </a:r>
            <a:endParaRPr kumimoji="1" lang="ja-JP" altLang="en-US" sz="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図 54" descr="中央西地域.png"/>
          <p:cNvPicPr>
            <a:picLocks noChangeAspect="1"/>
          </p:cNvPicPr>
          <p:nvPr/>
        </p:nvPicPr>
        <p:blipFill>
          <a:blip r:embed="rId3" cstate="print"/>
          <a:stretch>
            <a:fillRect/>
          </a:stretch>
        </p:blipFill>
        <p:spPr>
          <a:xfrm>
            <a:off x="260648" y="1619672"/>
            <a:ext cx="1224135" cy="1065600"/>
          </a:xfrm>
          <a:prstGeom prst="rect">
            <a:avLst/>
          </a:prstGeom>
          <a:scene3d>
            <a:camera prst="orthographicFront">
              <a:rot lat="0" lon="0" rev="20699999"/>
            </a:camera>
            <a:lightRig rig="threePt" dir="t"/>
          </a:scene3d>
        </p:spPr>
      </p:pic>
      <p:sp>
        <p:nvSpPr>
          <p:cNvPr id="38" name="角丸四角形 37"/>
          <p:cNvSpPr/>
          <p:nvPr/>
        </p:nvSpPr>
        <p:spPr>
          <a:xfrm>
            <a:off x="0" y="0"/>
            <a:ext cx="6858000" cy="6084168"/>
          </a:xfrm>
          <a:prstGeom prst="roundRect">
            <a:avLst>
              <a:gd name="adj" fmla="val 3141"/>
            </a:avLst>
          </a:prstGeom>
          <a:solidFill>
            <a:schemeClr val="accent3">
              <a:lumMod val="40000"/>
              <a:lumOff val="60000"/>
              <a:alpha val="33000"/>
            </a:schemeClr>
          </a:solidFill>
          <a:ln>
            <a:solidFill>
              <a:srgbClr val="F6D616">
                <a:alpha val="0"/>
              </a:srgbClr>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コンテンツ プレースホルダ 75"/>
          <p:cNvSpPr txBox="1">
            <a:spLocks/>
          </p:cNvSpPr>
          <p:nvPr/>
        </p:nvSpPr>
        <p:spPr>
          <a:xfrm>
            <a:off x="5885656" y="4644008"/>
            <a:ext cx="3028950" cy="345071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32" name="コンテンツ プレースホルダ 75"/>
          <p:cNvSpPr txBox="1">
            <a:spLocks/>
          </p:cNvSpPr>
          <p:nvPr/>
        </p:nvSpPr>
        <p:spPr>
          <a:xfrm>
            <a:off x="2420888" y="3347864"/>
            <a:ext cx="5112568" cy="410445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42" name="テキスト ボックス 41"/>
          <p:cNvSpPr txBox="1"/>
          <p:nvPr/>
        </p:nvSpPr>
        <p:spPr>
          <a:xfrm>
            <a:off x="127373" y="753519"/>
            <a:ext cx="1224136" cy="461665"/>
          </a:xfrm>
          <a:prstGeom prst="rect">
            <a:avLst/>
          </a:prstGeom>
          <a:noFill/>
          <a:ln>
            <a:noFill/>
          </a:ln>
        </p:spPr>
        <p:txBody>
          <a:bodyPr wrap="square" rtlCol="0">
            <a:spAutoFit/>
          </a:bodyPr>
          <a:lstStyle/>
          <a:p>
            <a:r>
              <a:rPr lang="en-US" altLang="ja-JP" sz="2400" dirty="0" smtClean="0"/>
              <a:t>37</a:t>
            </a:r>
            <a:r>
              <a:rPr kumimoji="1" lang="ja-JP" altLang="en-US" sz="2000" dirty="0" smtClean="0"/>
              <a:t>機関</a:t>
            </a:r>
            <a:endParaRPr kumimoji="1" lang="ja-JP" altLang="en-US" sz="2000" dirty="0"/>
          </a:p>
        </p:txBody>
      </p:sp>
      <p:sp>
        <p:nvSpPr>
          <p:cNvPr id="46" name="円形吹き出し 45"/>
          <p:cNvSpPr/>
          <p:nvPr/>
        </p:nvSpPr>
        <p:spPr>
          <a:xfrm>
            <a:off x="199441" y="46677"/>
            <a:ext cx="1080000" cy="792000"/>
          </a:xfrm>
          <a:prstGeom prst="wedgeEllipseCallout">
            <a:avLst>
              <a:gd name="adj1" fmla="val -11763"/>
              <a:gd name="adj2" fmla="val 47382"/>
            </a:avLst>
          </a:prstGeom>
          <a:solidFill>
            <a:srgbClr val="92D050">
              <a:alpha val="55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chemeClr val="tx1"/>
                </a:solidFill>
              </a:rPr>
              <a:t>中央西地域</a:t>
            </a:r>
            <a:endParaRPr kumimoji="1" lang="ja-JP" altLang="en-US" sz="1500" b="1" dirty="0">
              <a:solidFill>
                <a:schemeClr val="tx1"/>
              </a:solidFill>
            </a:endParaRPr>
          </a:p>
        </p:txBody>
      </p:sp>
      <p:graphicFrame>
        <p:nvGraphicFramePr>
          <p:cNvPr id="31" name="表 30"/>
          <p:cNvGraphicFramePr>
            <a:graphicFrameLocks noGrp="1"/>
          </p:cNvGraphicFramePr>
          <p:nvPr/>
        </p:nvGraphicFramePr>
        <p:xfrm>
          <a:off x="2043260" y="4221428"/>
          <a:ext cx="4563374" cy="1020985"/>
        </p:xfrm>
        <a:graphic>
          <a:graphicData uri="http://schemas.openxmlformats.org/drawingml/2006/table">
            <a:tbl>
              <a:tblPr bandRow="1">
                <a:tableStyleId>{8799B23B-EC83-4686-B30A-512413B5E67A}</a:tableStyleId>
              </a:tblPr>
              <a:tblGrid>
                <a:gridCol w="214527"/>
                <a:gridCol w="1576311"/>
                <a:gridCol w="1979717"/>
                <a:gridCol w="792819"/>
              </a:tblGrid>
              <a:tr h="145855">
                <a:tc rowSpan="7">
                  <a:txBody>
                    <a:bodyPr/>
                    <a:lstStyle/>
                    <a:p>
                      <a:pPr algn="l" fontAlgn="ctr"/>
                      <a:r>
                        <a:rPr lang="ja-JP" altLang="en-US" sz="900" u="none" strike="noStrike" dirty="0">
                          <a:latin typeface="ＭＳ Ｐゴシック" pitchFamily="50" charset="-128"/>
                          <a:ea typeface="ＭＳ Ｐゴシック" pitchFamily="50" charset="-128"/>
                        </a:rPr>
                        <a:t>越知町・日高村</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vert="eaVert" anchor="ctr" anchorCtr="1"/>
                </a:tc>
                <a:tc>
                  <a:txBody>
                    <a:bodyPr/>
                    <a:lstStyle/>
                    <a:p>
                      <a:pPr algn="l" fontAlgn="ctr"/>
                      <a:r>
                        <a:rPr lang="ja-JP" altLang="en-US" sz="900" u="none" strike="noStrike" dirty="0" smtClean="0">
                          <a:latin typeface="ＭＳ Ｐゴシック" pitchFamily="50" charset="-128"/>
                          <a:ea typeface="ＭＳ Ｐゴシック" pitchFamily="50" charset="-128"/>
                        </a:rPr>
                        <a:t>　山</a:t>
                      </a:r>
                      <a:r>
                        <a:rPr lang="ja-JP" altLang="en-US" sz="900" u="none" strike="noStrike" dirty="0">
                          <a:latin typeface="ＭＳ Ｐゴシック" pitchFamily="50" charset="-128"/>
                          <a:ea typeface="ＭＳ Ｐゴシック" pitchFamily="50" charset="-128"/>
                        </a:rPr>
                        <a:t>﨑外科整形外科病院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越知町</a:t>
                      </a:r>
                      <a:r>
                        <a:rPr lang="ja-JP" altLang="en-US" sz="900" u="none" strike="noStrike" dirty="0">
                          <a:latin typeface="ＭＳ Ｐゴシック" pitchFamily="50" charset="-128"/>
                          <a:ea typeface="ＭＳ Ｐゴシック" pitchFamily="50" charset="-128"/>
                        </a:rPr>
                        <a:t>越知甲</a:t>
                      </a:r>
                      <a:r>
                        <a:rPr lang="en-US" altLang="ja-JP" sz="900" u="none" strike="noStrike" dirty="0">
                          <a:latin typeface="ＭＳ Ｐゴシック" pitchFamily="50" charset="-128"/>
                          <a:ea typeface="ＭＳ Ｐゴシック" pitchFamily="50" charset="-128"/>
                        </a:rPr>
                        <a:t>2107</a:t>
                      </a:r>
                      <a:r>
                        <a:rPr lang="ja-JP" altLang="en-US" sz="900" u="none" strike="noStrike" dirty="0">
                          <a:latin typeface="ＭＳ Ｐゴシック" pitchFamily="50" charset="-128"/>
                          <a:ea typeface="ＭＳ Ｐゴシック" pitchFamily="50" charset="-128"/>
                        </a:rPr>
                        <a:t>番地</a:t>
                      </a:r>
                      <a:r>
                        <a:rPr lang="en-US" altLang="ja-JP" sz="900" u="none" strike="noStrike" dirty="0">
                          <a:latin typeface="ＭＳ Ｐゴシック" pitchFamily="50" charset="-128"/>
                          <a:ea typeface="ＭＳ Ｐゴシック" pitchFamily="50" charset="-128"/>
                        </a:rPr>
                        <a:t>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0889-26-1136</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585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北島</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越知町</a:t>
                      </a:r>
                      <a:r>
                        <a:rPr lang="ja-JP" altLang="en-US" sz="900" u="none" strike="noStrike" dirty="0">
                          <a:latin typeface="ＭＳ Ｐゴシック" pitchFamily="50" charset="-128"/>
                          <a:ea typeface="ＭＳ Ｐゴシック" pitchFamily="50" charset="-128"/>
                        </a:rPr>
                        <a:t>越知甲</a:t>
                      </a:r>
                      <a:r>
                        <a:rPr lang="en-US" altLang="ja-JP" sz="900" u="none" strike="noStrike" dirty="0">
                          <a:latin typeface="ＭＳ Ｐゴシック" pitchFamily="50" charset="-128"/>
                          <a:ea typeface="ＭＳ Ｐゴシック" pitchFamily="50" charset="-128"/>
                        </a:rPr>
                        <a:t>1662</a:t>
                      </a:r>
                      <a:r>
                        <a:rPr lang="ja-JP" altLang="en-US" sz="900" u="none" strike="noStrike" dirty="0">
                          <a:latin typeface="ＭＳ Ｐゴシック" pitchFamily="50" charset="-128"/>
                          <a:ea typeface="ＭＳ Ｐゴシック" pitchFamily="50" charset="-128"/>
                        </a:rPr>
                        <a:t>番地</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0889-26-0432</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585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前田</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越知町</a:t>
                      </a:r>
                      <a:r>
                        <a:rPr lang="ja-JP" altLang="en-US" sz="900" u="none" strike="noStrike" dirty="0">
                          <a:latin typeface="ＭＳ Ｐゴシック" pitchFamily="50" charset="-128"/>
                          <a:ea typeface="ＭＳ Ｐゴシック" pitchFamily="50" charset="-128"/>
                        </a:rPr>
                        <a:t>越知甲</a:t>
                      </a:r>
                      <a:r>
                        <a:rPr lang="en-US" altLang="ja-JP" sz="900" u="none" strike="noStrike" dirty="0">
                          <a:latin typeface="ＭＳ Ｐゴシック" pitchFamily="50" charset="-128"/>
                          <a:ea typeface="ＭＳ Ｐゴシック" pitchFamily="50" charset="-128"/>
                        </a:rPr>
                        <a:t>2133</a:t>
                      </a:r>
                      <a:r>
                        <a:rPr lang="ja-JP" altLang="en-US" sz="900" u="none" strike="noStrike" dirty="0">
                          <a:latin typeface="ＭＳ Ｐゴシック" pitchFamily="50" charset="-128"/>
                          <a:ea typeface="ＭＳ Ｐゴシック" pitchFamily="50" charset="-128"/>
                        </a:rPr>
                        <a:t>番地</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0889-26-1175</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585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山</a:t>
                      </a:r>
                      <a:r>
                        <a:rPr lang="ja-JP" altLang="en-US" sz="900" u="none" strike="noStrike" dirty="0">
                          <a:latin typeface="ＭＳ Ｐゴシック" pitchFamily="50" charset="-128"/>
                          <a:ea typeface="ＭＳ Ｐゴシック" pitchFamily="50" charset="-128"/>
                        </a:rPr>
                        <a:t>﨑病院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越知町</a:t>
                      </a:r>
                      <a:r>
                        <a:rPr lang="ja-JP" altLang="en-US" sz="900" u="none" strike="noStrike" dirty="0">
                          <a:latin typeface="ＭＳ Ｐゴシック" pitchFamily="50" charset="-128"/>
                          <a:ea typeface="ＭＳ Ｐゴシック" pitchFamily="50" charset="-128"/>
                        </a:rPr>
                        <a:t>越知甲</a:t>
                      </a:r>
                      <a:r>
                        <a:rPr lang="en-US" altLang="ja-JP" sz="900" u="none" strike="noStrike" dirty="0">
                          <a:latin typeface="ＭＳ Ｐゴシック" pitchFamily="50" charset="-128"/>
                          <a:ea typeface="ＭＳ Ｐゴシック" pitchFamily="50" charset="-128"/>
                        </a:rPr>
                        <a:t>2041-3</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0889-26-1123</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585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岡本</a:t>
                      </a:r>
                      <a:r>
                        <a:rPr lang="ja-JP" altLang="en-US" sz="900" u="none" strike="noStrike" dirty="0">
                          <a:latin typeface="ＭＳ Ｐゴシック" pitchFamily="50" charset="-128"/>
                          <a:ea typeface="ＭＳ Ｐゴシック" pitchFamily="50" charset="-128"/>
                        </a:rPr>
                        <a:t>内科</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越知町</a:t>
                      </a:r>
                      <a:r>
                        <a:rPr lang="ja-JP" altLang="en-US" sz="900" u="none" strike="noStrike" dirty="0">
                          <a:latin typeface="ＭＳ Ｐゴシック" pitchFamily="50" charset="-128"/>
                          <a:ea typeface="ＭＳ Ｐゴシック" pitchFamily="50" charset="-128"/>
                        </a:rPr>
                        <a:t>越知甲</a:t>
                      </a:r>
                      <a:r>
                        <a:rPr lang="en-US" altLang="ja-JP" sz="900" u="none" strike="noStrike" dirty="0">
                          <a:latin typeface="ＭＳ Ｐゴシック" pitchFamily="50" charset="-128"/>
                          <a:ea typeface="ＭＳ Ｐゴシック" pitchFamily="50" charset="-128"/>
                        </a:rPr>
                        <a:t>1678</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0889-26-1121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585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若槻</a:t>
                      </a:r>
                      <a:r>
                        <a:rPr lang="ja-JP" altLang="en-US" sz="900" u="none" strike="noStrike" dirty="0">
                          <a:latin typeface="ＭＳ Ｐゴシック" pitchFamily="50" charset="-128"/>
                          <a:ea typeface="ＭＳ Ｐゴシック" pitchFamily="50" charset="-128"/>
                        </a:rPr>
                        <a:t>産婦人科クリニック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越知町</a:t>
                      </a:r>
                      <a:r>
                        <a:rPr lang="ja-JP" altLang="en-US" sz="900" u="none" strike="noStrike" dirty="0">
                          <a:latin typeface="ＭＳ Ｐゴシック" pitchFamily="50" charset="-128"/>
                          <a:ea typeface="ＭＳ Ｐゴシック" pitchFamily="50" charset="-128"/>
                        </a:rPr>
                        <a:t>越知甲</a:t>
                      </a:r>
                      <a:r>
                        <a:rPr lang="en-US" altLang="ja-JP" sz="900" u="none" strike="noStrike" dirty="0">
                          <a:latin typeface="ＭＳ Ｐゴシック" pitchFamily="50" charset="-128"/>
                          <a:ea typeface="ＭＳ Ｐゴシック" pitchFamily="50" charset="-128"/>
                        </a:rPr>
                        <a:t>1725-1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0889-26-1132</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585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日</a:t>
                      </a:r>
                      <a:r>
                        <a:rPr lang="ja-JP" altLang="en-US" sz="900" u="none" strike="noStrike" dirty="0">
                          <a:latin typeface="ＭＳ Ｐゴシック" pitchFamily="50" charset="-128"/>
                          <a:ea typeface="ＭＳ Ｐゴシック" pitchFamily="50" charset="-128"/>
                        </a:rPr>
                        <a:t>高クリニック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日高村</a:t>
                      </a:r>
                      <a:r>
                        <a:rPr lang="ja-JP" altLang="en-US" sz="900" u="none" strike="noStrike" dirty="0">
                          <a:latin typeface="ＭＳ Ｐゴシック" pitchFamily="50" charset="-128"/>
                          <a:ea typeface="ＭＳ Ｐゴシック" pitchFamily="50" charset="-128"/>
                        </a:rPr>
                        <a:t>本郷字瀧ノ前</a:t>
                      </a:r>
                      <a:r>
                        <a:rPr lang="en-US" altLang="ja-JP" sz="900" u="none" strike="noStrike" dirty="0">
                          <a:latin typeface="ＭＳ Ｐゴシック" pitchFamily="50" charset="-128"/>
                          <a:ea typeface="ＭＳ Ｐゴシック" pitchFamily="50" charset="-128"/>
                        </a:rPr>
                        <a:t>7</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0889-24-7785</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bl>
          </a:graphicData>
        </a:graphic>
      </p:graphicFrame>
      <p:graphicFrame>
        <p:nvGraphicFramePr>
          <p:cNvPr id="34" name="表 33"/>
          <p:cNvGraphicFramePr>
            <a:graphicFrameLocks noGrp="1"/>
          </p:cNvGraphicFramePr>
          <p:nvPr/>
        </p:nvGraphicFramePr>
        <p:xfrm>
          <a:off x="2041994" y="5364088"/>
          <a:ext cx="4572001" cy="720860"/>
        </p:xfrm>
        <a:graphic>
          <a:graphicData uri="http://schemas.openxmlformats.org/drawingml/2006/table">
            <a:tbl>
              <a:tblPr bandRow="1">
                <a:tableStyleId>{8799B23B-EC83-4686-B30A-512413B5E67A}</a:tableStyleId>
              </a:tblPr>
              <a:tblGrid>
                <a:gridCol w="214933"/>
                <a:gridCol w="1579291"/>
                <a:gridCol w="1983459"/>
                <a:gridCol w="794318"/>
              </a:tblGrid>
              <a:tr h="67450">
                <a:tc rowSpan="5">
                  <a:txBody>
                    <a:bodyPr/>
                    <a:lstStyle/>
                    <a:p>
                      <a:pPr algn="ctr" fontAlgn="ctr"/>
                      <a:r>
                        <a:rPr lang="ja-JP" altLang="en-US" sz="800" u="none" strike="noStrike" dirty="0">
                          <a:latin typeface="ＭＳ Ｐゴシック" pitchFamily="50" charset="-128"/>
                          <a:ea typeface="ＭＳ Ｐゴシック" pitchFamily="50" charset="-128"/>
                        </a:rPr>
                        <a:t>仁淀川・佐川町</a:t>
                      </a:r>
                      <a:endParaRPr lang="ja-JP" altLang="en-US" sz="800" b="0" i="0" u="none" strike="noStrike" dirty="0">
                        <a:solidFill>
                          <a:srgbClr val="000000"/>
                        </a:solidFill>
                        <a:latin typeface="ＭＳ Ｐゴシック" pitchFamily="50" charset="-128"/>
                        <a:ea typeface="ＭＳ Ｐゴシック" pitchFamily="50" charset="-128"/>
                      </a:endParaRPr>
                    </a:p>
                  </a:txBody>
                  <a:tcPr marL="7012" marR="7012" marT="7012" marB="0" vert="eaVert" anchor="ctr" anchorCtr="1"/>
                </a:tc>
                <a:tc>
                  <a:txBody>
                    <a:bodyPr/>
                    <a:lstStyle/>
                    <a:p>
                      <a:pPr algn="l" fontAlgn="ctr"/>
                      <a:r>
                        <a:rPr lang="ja-JP" altLang="en-US" sz="900" u="none" strike="noStrike" dirty="0" smtClean="0">
                          <a:latin typeface="ＭＳ Ｐゴシック" pitchFamily="50" charset="-128"/>
                          <a:ea typeface="ＭＳ Ｐゴシック" pitchFamily="50" charset="-128"/>
                        </a:rPr>
                        <a:t>　安部</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仁</a:t>
                      </a:r>
                      <a:r>
                        <a:rPr lang="ja-JP" altLang="en-US" sz="900" u="none" strike="noStrike" dirty="0">
                          <a:latin typeface="ＭＳ Ｐゴシック" pitchFamily="50" charset="-128"/>
                          <a:ea typeface="ＭＳ Ｐゴシック" pitchFamily="50" charset="-128"/>
                        </a:rPr>
                        <a:t>淀川町岩丸</a:t>
                      </a:r>
                      <a:r>
                        <a:rPr lang="en-US" altLang="ja-JP" sz="900" u="none" strike="noStrike" dirty="0">
                          <a:latin typeface="ＭＳ Ｐゴシック" pitchFamily="50" charset="-128"/>
                          <a:ea typeface="ＭＳ Ｐゴシック" pitchFamily="50" charset="-128"/>
                        </a:rPr>
                        <a:t>102</a:t>
                      </a:r>
                      <a:r>
                        <a:rPr lang="ja-JP" altLang="en-US" sz="900" u="none" strike="noStrike" dirty="0">
                          <a:latin typeface="ＭＳ Ｐゴシック" pitchFamily="50" charset="-128"/>
                          <a:ea typeface="ＭＳ Ｐゴシック" pitchFamily="50" charset="-128"/>
                        </a:rPr>
                        <a:t>番地</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0889-34-2011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0666">
                <a:tc vMerge="1">
                  <a:txBody>
                    <a:bodyPr/>
                    <a:lstStyle/>
                    <a:p>
                      <a:endParaRPr kumimoji="1" lang="ja-JP" altLang="en-US"/>
                    </a:p>
                  </a:txBody>
                  <a:tcPr/>
                </a:tc>
                <a:tc>
                  <a:txBody>
                    <a:bodyPr/>
                    <a:lstStyle/>
                    <a:p>
                      <a:pPr algn="l" fontAlgn="ctr"/>
                      <a:r>
                        <a:rPr lang="ja-JP" altLang="en-US" sz="900" u="none" strike="noStrike" spc="-150" dirty="0" smtClean="0">
                          <a:latin typeface="ＭＳ Ｐゴシック" pitchFamily="50" charset="-128"/>
                          <a:ea typeface="ＭＳ Ｐゴシック" pitchFamily="50" charset="-128"/>
                        </a:rPr>
                        <a:t>　</a:t>
                      </a:r>
                      <a:r>
                        <a:rPr lang="zh-TW" altLang="en-US" sz="900" u="none" strike="noStrike" spc="-150" dirty="0" smtClean="0">
                          <a:latin typeface="ＭＳ Ｐゴシック" pitchFamily="50" charset="-128"/>
                          <a:ea typeface="ＭＳ Ｐゴシック" pitchFamily="50" charset="-128"/>
                        </a:rPr>
                        <a:t>仁</a:t>
                      </a:r>
                      <a:r>
                        <a:rPr lang="zh-TW" altLang="en-US" sz="900" u="none" strike="noStrike" spc="-150" dirty="0">
                          <a:latin typeface="ＭＳ Ｐゴシック" pitchFamily="50" charset="-128"/>
                          <a:ea typeface="ＭＳ Ｐゴシック" pitchFamily="50" charset="-128"/>
                        </a:rPr>
                        <a:t>淀川町国民健康保険大崎診療所</a:t>
                      </a:r>
                      <a:endParaRPr lang="zh-TW" altLang="en-US" sz="900" b="0" i="0" u="none" strike="noStrike" spc="-15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仁</a:t>
                      </a:r>
                      <a:r>
                        <a:rPr lang="ja-JP" altLang="en-US" sz="900" u="none" strike="noStrike" dirty="0">
                          <a:latin typeface="ＭＳ Ｐゴシック" pitchFamily="50" charset="-128"/>
                          <a:ea typeface="ＭＳ Ｐゴシック" pitchFamily="50" charset="-128"/>
                        </a:rPr>
                        <a:t>淀川町大崎</a:t>
                      </a:r>
                      <a:r>
                        <a:rPr lang="en-US" altLang="ja-JP" sz="900" u="none" strike="noStrike" dirty="0">
                          <a:latin typeface="ＭＳ Ｐゴシック" pitchFamily="50" charset="-128"/>
                          <a:ea typeface="ＭＳ Ｐゴシック" pitchFamily="50" charset="-128"/>
                        </a:rPr>
                        <a:t>300</a:t>
                      </a:r>
                      <a:r>
                        <a:rPr lang="ja-JP" altLang="en-US" sz="900" u="none" strike="noStrike" dirty="0">
                          <a:latin typeface="ＭＳ Ｐゴシック" pitchFamily="50" charset="-128"/>
                          <a:ea typeface="ＭＳ Ｐゴシック" pitchFamily="50" charset="-128"/>
                        </a:rPr>
                        <a:t>番地</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0889-35-0211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0666">
                <a:tc vMerge="1">
                  <a:txBody>
                    <a:bodyPr/>
                    <a:lstStyle/>
                    <a:p>
                      <a:endParaRPr kumimoji="1" lang="ja-JP" altLang="en-US"/>
                    </a:p>
                  </a:txBody>
                  <a:tcPr/>
                </a:tc>
                <a:tc>
                  <a:txBody>
                    <a:bodyPr/>
                    <a:lstStyle/>
                    <a:p>
                      <a:pPr algn="l" fontAlgn="ctr"/>
                      <a:r>
                        <a:rPr lang="ja-JP" altLang="en-US" sz="900" u="none" strike="noStrike" spc="-150" dirty="0" smtClean="0">
                          <a:latin typeface="ＭＳ Ｐゴシック" pitchFamily="50" charset="-128"/>
                          <a:ea typeface="ＭＳ Ｐゴシック" pitchFamily="50" charset="-128"/>
                        </a:rPr>
                        <a:t>　</a:t>
                      </a:r>
                      <a:r>
                        <a:rPr lang="zh-CN" altLang="en-US" sz="900" u="none" strike="noStrike" spc="-150" dirty="0" smtClean="0">
                          <a:latin typeface="ＭＳ Ｐゴシック" pitchFamily="50" charset="-128"/>
                          <a:ea typeface="ＭＳ Ｐゴシック" pitchFamily="50" charset="-128"/>
                        </a:rPr>
                        <a:t>佐川</a:t>
                      </a:r>
                      <a:r>
                        <a:rPr lang="zh-CN" altLang="en-US" sz="900" u="none" strike="noStrike" spc="-150" dirty="0">
                          <a:latin typeface="ＭＳ Ｐゴシック" pitchFamily="50" charset="-128"/>
                          <a:ea typeface="ＭＳ Ｐゴシック" pitchFamily="50" charset="-128"/>
                        </a:rPr>
                        <a:t>町立高北国民健康保険病院</a:t>
                      </a:r>
                      <a:endParaRPr lang="zh-CN" altLang="en-US" sz="900" b="0" i="0" u="none" strike="noStrike" spc="-15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佐川町</a:t>
                      </a:r>
                      <a:r>
                        <a:rPr lang="ja-JP" altLang="en-US" sz="900" u="none" strike="noStrike" dirty="0">
                          <a:latin typeface="ＭＳ Ｐゴシック" pitchFamily="50" charset="-128"/>
                          <a:ea typeface="ＭＳ Ｐゴシック" pitchFamily="50" charset="-128"/>
                        </a:rPr>
                        <a:t>甲</a:t>
                      </a:r>
                      <a:r>
                        <a:rPr lang="en-US" altLang="ja-JP" sz="900" u="none" strike="noStrike" dirty="0">
                          <a:latin typeface="ＭＳ Ｐゴシック" pitchFamily="50" charset="-128"/>
                          <a:ea typeface="ＭＳ Ｐゴシック" pitchFamily="50" charset="-128"/>
                        </a:rPr>
                        <a:t>1687</a:t>
                      </a:r>
                      <a:r>
                        <a:rPr lang="ja-JP" altLang="en-US" sz="900" u="none" strike="noStrike" dirty="0">
                          <a:latin typeface="ＭＳ Ｐゴシック" pitchFamily="50" charset="-128"/>
                          <a:ea typeface="ＭＳ Ｐゴシック" pitchFamily="50" charset="-128"/>
                        </a:rPr>
                        <a:t>番地</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0889-22-1166</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72927">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清和</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佐川町</a:t>
                      </a:r>
                      <a:r>
                        <a:rPr lang="ja-JP" altLang="en-US" sz="900" u="none" strike="noStrike" dirty="0">
                          <a:latin typeface="ＭＳ Ｐゴシック" pitchFamily="50" charset="-128"/>
                          <a:ea typeface="ＭＳ Ｐゴシック" pitchFamily="50" charset="-128"/>
                        </a:rPr>
                        <a:t>乙</a:t>
                      </a:r>
                      <a:r>
                        <a:rPr lang="en-US" altLang="ja-JP" sz="900" u="none" strike="noStrike" dirty="0">
                          <a:latin typeface="ＭＳ Ｐゴシック" pitchFamily="50" charset="-128"/>
                          <a:ea typeface="ＭＳ Ｐゴシック" pitchFamily="50" charset="-128"/>
                        </a:rPr>
                        <a:t>1777</a:t>
                      </a:r>
                      <a:r>
                        <a:rPr lang="ja-JP" altLang="en-US" sz="900" u="none" strike="noStrike" dirty="0">
                          <a:latin typeface="ＭＳ Ｐゴシック" pitchFamily="50" charset="-128"/>
                          <a:ea typeface="ＭＳ Ｐゴシック" pitchFamily="50" charset="-128"/>
                        </a:rPr>
                        <a:t>番地</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0889-22-0300</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72927">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西森</a:t>
                      </a:r>
                      <a:r>
                        <a:rPr lang="ja-JP" altLang="en-US" sz="900" u="none" strike="noStrike" dirty="0">
                          <a:latin typeface="ＭＳ Ｐゴシック" pitchFamily="50" charset="-128"/>
                          <a:ea typeface="ＭＳ Ｐゴシック" pitchFamily="50" charset="-128"/>
                        </a:rPr>
                        <a:t>医院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佐川</a:t>
                      </a:r>
                      <a:r>
                        <a:rPr lang="ja-JP" altLang="en-US" sz="900" u="none" strike="noStrike" dirty="0">
                          <a:latin typeface="ＭＳ Ｐゴシック" pitchFamily="50" charset="-128"/>
                          <a:ea typeface="ＭＳ Ｐゴシック" pitchFamily="50" charset="-128"/>
                        </a:rPr>
                        <a:t>町中組</a:t>
                      </a:r>
                      <a:r>
                        <a:rPr lang="en-US" altLang="ja-JP" sz="900" u="none" strike="noStrike" dirty="0">
                          <a:latin typeface="ＭＳ Ｐゴシック" pitchFamily="50" charset="-128"/>
                          <a:ea typeface="ＭＳ Ｐゴシック" pitchFamily="50" charset="-128"/>
                        </a:rPr>
                        <a:t>49-4</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0889-22-0351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bl>
          </a:graphicData>
        </a:graphic>
      </p:graphicFrame>
      <p:graphicFrame>
        <p:nvGraphicFramePr>
          <p:cNvPr id="36" name="表 35"/>
          <p:cNvGraphicFramePr>
            <a:graphicFrameLocks noGrp="1"/>
          </p:cNvGraphicFramePr>
          <p:nvPr/>
        </p:nvGraphicFramePr>
        <p:xfrm>
          <a:off x="2046445" y="172720"/>
          <a:ext cx="4572001" cy="1949889"/>
        </p:xfrm>
        <a:graphic>
          <a:graphicData uri="http://schemas.openxmlformats.org/drawingml/2006/table">
            <a:tbl>
              <a:tblPr bandRow="1">
                <a:tableStyleId>{8799B23B-EC83-4686-B30A-512413B5E67A}</a:tableStyleId>
              </a:tblPr>
              <a:tblGrid>
                <a:gridCol w="214933"/>
                <a:gridCol w="1579291"/>
                <a:gridCol w="1983459"/>
                <a:gridCol w="794318"/>
              </a:tblGrid>
              <a:tr h="145855">
                <a:tc rowSpan="13">
                  <a:txBody>
                    <a:bodyPr/>
                    <a:lstStyle/>
                    <a:p>
                      <a:pPr algn="ctr" fontAlgn="ctr"/>
                      <a:r>
                        <a:rPr lang="ja-JP" altLang="en-US" sz="900" u="none" strike="noStrike" spc="600" dirty="0">
                          <a:latin typeface="ＭＳ Ｐゴシック" pitchFamily="50" charset="-128"/>
                          <a:ea typeface="ＭＳ Ｐゴシック" pitchFamily="50" charset="-128"/>
                        </a:rPr>
                        <a:t>いの町</a:t>
                      </a:r>
                      <a:endParaRPr lang="ja-JP" altLang="en-US" sz="900" b="0" i="0" u="none" strike="noStrike" spc="600" dirty="0">
                        <a:solidFill>
                          <a:srgbClr val="000000"/>
                        </a:solidFill>
                        <a:latin typeface="ＭＳ Ｐゴシック" pitchFamily="50" charset="-128"/>
                        <a:ea typeface="ＭＳ Ｐゴシック" pitchFamily="50" charset="-128"/>
                      </a:endParaRPr>
                    </a:p>
                  </a:txBody>
                  <a:tcPr marL="7012" marR="7012" marT="7012" marB="0" vert="eaVert" anchor="ctr"/>
                </a:tc>
                <a:tc>
                  <a:txBody>
                    <a:bodyPr/>
                    <a:lstStyle/>
                    <a:p>
                      <a:pPr algn="l" fontAlgn="ctr"/>
                      <a:r>
                        <a:rPr lang="ja-JP" altLang="en-US" sz="900" u="none" strike="noStrike" dirty="0" smtClean="0">
                          <a:latin typeface="ＭＳ Ｐゴシック" pitchFamily="50" charset="-128"/>
                          <a:ea typeface="ＭＳ Ｐゴシック" pitchFamily="50" charset="-128"/>
                        </a:rPr>
                        <a:t>　森木</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en-US" altLang="ja-JP" sz="900" u="none" strike="noStrike" dirty="0" smtClean="0">
                          <a:latin typeface="ＭＳ Ｐゴシック" pitchFamily="50" charset="-128"/>
                          <a:ea typeface="ＭＳ Ｐゴシック" pitchFamily="50" charset="-128"/>
                        </a:rPr>
                        <a:t>3674</a:t>
                      </a:r>
                      <a:r>
                        <a:rPr lang="ja-JP" altLang="en-US" sz="900" u="none" strike="noStrike" dirty="0">
                          <a:latin typeface="ＭＳ Ｐゴシック" pitchFamily="50" charset="-128"/>
                          <a:ea typeface="ＭＳ Ｐゴシック" pitchFamily="50" charset="-128"/>
                        </a:rPr>
                        <a:t>番地</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088-893-0014</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585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いの</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en-US" altLang="ja-JP" sz="900" u="none" strike="noStrike" dirty="0" smtClean="0">
                          <a:latin typeface="ＭＳ Ｐゴシック" pitchFamily="50" charset="-128"/>
                          <a:ea typeface="ＭＳ Ｐゴシック" pitchFamily="50" charset="-128"/>
                        </a:rPr>
                        <a:t>3864</a:t>
                      </a:r>
                      <a:r>
                        <a:rPr lang="ja-JP" altLang="en-US" sz="900" u="none" strike="noStrike" dirty="0">
                          <a:latin typeface="ＭＳ Ｐゴシック" pitchFamily="50" charset="-128"/>
                          <a:ea typeface="ＭＳ Ｐゴシック" pitchFamily="50" charset="-128"/>
                        </a:rPr>
                        <a:t>番地</a:t>
                      </a:r>
                      <a:r>
                        <a:rPr lang="en-US" altLang="ja-JP" sz="900" u="none" strike="noStrike" dirty="0">
                          <a:latin typeface="ＭＳ Ｐゴシック" pitchFamily="50" charset="-128"/>
                          <a:ea typeface="ＭＳ Ｐゴシック" pitchFamily="50" charset="-128"/>
                        </a:rPr>
                        <a:t>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088-893-0047</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585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田村</a:t>
                      </a:r>
                      <a:r>
                        <a:rPr lang="ja-JP" altLang="en-US" sz="900" u="none" strike="noStrike" dirty="0">
                          <a:latin typeface="ＭＳ Ｐゴシック" pitchFamily="50" charset="-128"/>
                          <a:ea typeface="ＭＳ Ｐゴシック" pitchFamily="50" charset="-128"/>
                        </a:rPr>
                        <a:t>カルディオクリニック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波川</a:t>
                      </a:r>
                      <a:r>
                        <a:rPr lang="en-US" altLang="ja-JP" sz="900" u="none" strike="noStrike" dirty="0">
                          <a:latin typeface="ＭＳ Ｐゴシック" pitchFamily="50" charset="-128"/>
                          <a:ea typeface="ＭＳ Ｐゴシック" pitchFamily="50" charset="-128"/>
                        </a:rPr>
                        <a:t>563</a:t>
                      </a:r>
                      <a:r>
                        <a:rPr lang="ja-JP" altLang="en-US" sz="900" u="none" strike="sngStrike" dirty="0">
                          <a:latin typeface="ＭＳ Ｐゴシック" pitchFamily="50" charset="-128"/>
                          <a:ea typeface="ＭＳ Ｐゴシック" pitchFamily="50" charset="-128"/>
                        </a:rPr>
                        <a:t>番地</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088-893-5712</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585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高岡</a:t>
                      </a:r>
                      <a:r>
                        <a:rPr lang="ja-JP" altLang="en-US" sz="900" u="none" strike="noStrike" dirty="0">
                          <a:latin typeface="ＭＳ Ｐゴシック" pitchFamily="50" charset="-128"/>
                          <a:ea typeface="ＭＳ Ｐゴシック" pitchFamily="50" charset="-128"/>
                        </a:rPr>
                        <a:t>内科</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新町</a:t>
                      </a:r>
                      <a:r>
                        <a:rPr lang="en-US" altLang="ja-JP" sz="900" u="none" strike="noStrike" dirty="0">
                          <a:latin typeface="ＭＳ Ｐゴシック" pitchFamily="50" charset="-128"/>
                          <a:ea typeface="ＭＳ Ｐゴシック" pitchFamily="50" charset="-128"/>
                        </a:rPr>
                        <a:t>86</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088-892-0296</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585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町田</a:t>
                      </a:r>
                      <a:r>
                        <a:rPr lang="ja-JP" altLang="en-US" sz="900" u="none" strike="noStrike" dirty="0">
                          <a:latin typeface="ＭＳ Ｐゴシック" pitchFamily="50" charset="-128"/>
                          <a:ea typeface="ＭＳ Ｐゴシック" pitchFamily="50" charset="-128"/>
                        </a:rPr>
                        <a:t>整形外科</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天王</a:t>
                      </a:r>
                      <a:r>
                        <a:rPr lang="ja-JP" altLang="en-US" sz="900" u="none" strike="noStrike" dirty="0">
                          <a:latin typeface="ＭＳ Ｐゴシック" pitchFamily="50" charset="-128"/>
                          <a:ea typeface="ＭＳ Ｐゴシック" pitchFamily="50" charset="-128"/>
                        </a:rPr>
                        <a:t>南１丁目</a:t>
                      </a:r>
                      <a:r>
                        <a:rPr lang="en-US" altLang="ja-JP" sz="900" u="none" strike="noStrike" dirty="0">
                          <a:latin typeface="ＭＳ Ｐゴシック" pitchFamily="50" charset="-128"/>
                          <a:ea typeface="ＭＳ Ｐゴシック" pitchFamily="50" charset="-128"/>
                        </a:rPr>
                        <a:t>6</a:t>
                      </a:r>
                      <a:r>
                        <a:rPr lang="ja-JP" altLang="en-US" sz="900" u="none" strike="noStrike" dirty="0">
                          <a:latin typeface="ＭＳ Ｐゴシック" pitchFamily="50" charset="-128"/>
                          <a:ea typeface="ＭＳ Ｐゴシック" pitchFamily="50" charset="-128"/>
                        </a:rPr>
                        <a:t>番地</a:t>
                      </a:r>
                      <a:r>
                        <a:rPr lang="en-US" altLang="ja-JP" sz="900" u="none" strike="noStrike" dirty="0">
                          <a:latin typeface="ＭＳ Ｐゴシック" pitchFamily="50" charset="-128"/>
                          <a:ea typeface="ＭＳ Ｐゴシック" pitchFamily="50" charset="-128"/>
                        </a:rPr>
                        <a:t>3</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088-891-6565</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585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天王</a:t>
                      </a:r>
                      <a:r>
                        <a:rPr lang="ja-JP" altLang="en-US" sz="900" u="none" strike="noStrike" dirty="0">
                          <a:latin typeface="ＭＳ Ｐゴシック" pitchFamily="50" charset="-128"/>
                          <a:ea typeface="ＭＳ Ｐゴシック" pitchFamily="50" charset="-128"/>
                        </a:rPr>
                        <a:t>診療所</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天王</a:t>
                      </a:r>
                      <a:r>
                        <a:rPr lang="ja-JP" altLang="en-US" sz="900" u="none" strike="noStrike" dirty="0">
                          <a:latin typeface="ＭＳ Ｐゴシック" pitchFamily="50" charset="-128"/>
                          <a:ea typeface="ＭＳ Ｐゴシック" pitchFamily="50" charset="-128"/>
                        </a:rPr>
                        <a:t>北３丁目</a:t>
                      </a:r>
                      <a:r>
                        <a:rPr lang="en-US" altLang="ja-JP" sz="900" u="none" strike="noStrike" dirty="0">
                          <a:latin typeface="ＭＳ Ｐゴシック" pitchFamily="50" charset="-128"/>
                          <a:ea typeface="ＭＳ Ｐゴシック" pitchFamily="50" charset="-128"/>
                        </a:rPr>
                        <a:t>4</a:t>
                      </a:r>
                      <a:r>
                        <a:rPr lang="ja-JP" altLang="en-US" sz="900" u="none" strike="noStrike" dirty="0">
                          <a:latin typeface="ＭＳ Ｐゴシック" pitchFamily="50" charset="-128"/>
                          <a:ea typeface="ＭＳ Ｐゴシック" pitchFamily="50" charset="-128"/>
                        </a:rPr>
                        <a:t>番地</a:t>
                      </a:r>
                      <a:r>
                        <a:rPr lang="en-US" altLang="ja-JP" sz="900" u="none" strike="noStrike" dirty="0">
                          <a:latin typeface="ＭＳ Ｐゴシック" pitchFamily="50" charset="-128"/>
                          <a:ea typeface="ＭＳ Ｐゴシック" pitchFamily="50" charset="-128"/>
                        </a:rPr>
                        <a:t>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088-891-6678</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585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さくら</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鹿敷</a:t>
                      </a:r>
                      <a:r>
                        <a:rPr lang="en-US" altLang="ja-JP" sz="900" u="none" strike="noStrike" dirty="0">
                          <a:latin typeface="ＭＳ Ｐゴシック" pitchFamily="50" charset="-128"/>
                          <a:ea typeface="ＭＳ Ｐゴシック" pitchFamily="50" charset="-128"/>
                        </a:rPr>
                        <a:t>162</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088-893-5111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585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西村</a:t>
                      </a:r>
                      <a:r>
                        <a:rPr lang="zh-CN" altLang="en-US" sz="900" u="none" strike="noStrike" dirty="0">
                          <a:latin typeface="ＭＳ Ｐゴシック" pitchFamily="50" charset="-128"/>
                          <a:ea typeface="ＭＳ Ｐゴシック" pitchFamily="50" charset="-128"/>
                        </a:rPr>
                        <a:t>整形外科医院</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en-US" altLang="ja-JP" sz="900" u="none" strike="noStrike" dirty="0" smtClean="0">
                          <a:latin typeface="ＭＳ Ｐゴシック" pitchFamily="50" charset="-128"/>
                          <a:ea typeface="ＭＳ Ｐゴシック" pitchFamily="50" charset="-128"/>
                        </a:rPr>
                        <a:t>256</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088-893-2455</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201312">
                <a:tc vMerge="1">
                  <a:txBody>
                    <a:bodyPr/>
                    <a:lstStyle/>
                    <a:p>
                      <a:endParaRPr kumimoji="1" lang="ja-JP" altLang="en-US"/>
                    </a:p>
                  </a:txBody>
                  <a:tcPr/>
                </a:tc>
                <a:tc>
                  <a:txBody>
                    <a:bodyPr/>
                    <a:lstStyle/>
                    <a:p>
                      <a:pPr algn="l" fontAlgn="ctr"/>
                      <a:r>
                        <a:rPr lang="ja-JP" altLang="en-US" sz="900" u="none" strike="noStrike" spc="-150" dirty="0" smtClean="0">
                          <a:latin typeface="ＭＳ Ｐゴシック" pitchFamily="50" charset="-128"/>
                          <a:ea typeface="ＭＳ Ｐゴシック" pitchFamily="50" charset="-128"/>
                        </a:rPr>
                        <a:t>　いの</a:t>
                      </a:r>
                      <a:r>
                        <a:rPr lang="ja-JP" altLang="en-US" sz="900" u="none" strike="noStrike" spc="-150" dirty="0">
                          <a:latin typeface="ＭＳ Ｐゴシック" pitchFamily="50" charset="-128"/>
                          <a:ea typeface="ＭＳ Ｐゴシック" pitchFamily="50" charset="-128"/>
                        </a:rPr>
                        <a:t>町立国民健康保険長沢診療所</a:t>
                      </a:r>
                      <a:endParaRPr lang="ja-JP" altLang="en-US" sz="900" b="0" i="0" u="none" strike="noStrike" spc="-15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長沢</a:t>
                      </a:r>
                      <a:r>
                        <a:rPr lang="en-US" altLang="ja-JP" sz="900" u="none" strike="noStrike" dirty="0">
                          <a:latin typeface="ＭＳ Ｐゴシック" pitchFamily="50" charset="-128"/>
                          <a:ea typeface="ＭＳ Ｐゴシック" pitchFamily="50" charset="-128"/>
                        </a:rPr>
                        <a:t>254</a:t>
                      </a:r>
                      <a:r>
                        <a:rPr lang="ja-JP" altLang="en-US" sz="900" u="none" strike="noStrike" dirty="0">
                          <a:latin typeface="ＭＳ Ｐゴシック" pitchFamily="50" charset="-128"/>
                          <a:ea typeface="ＭＳ Ｐゴシック" pitchFamily="50" charset="-128"/>
                        </a:rPr>
                        <a:t>番地</a:t>
                      </a:r>
                      <a:r>
                        <a:rPr lang="en-US" altLang="ja-JP" sz="900" u="none" strike="noStrike" dirty="0">
                          <a:latin typeface="ＭＳ Ｐゴシック" pitchFamily="50" charset="-128"/>
                          <a:ea typeface="ＭＳ Ｐゴシック" pitchFamily="50" charset="-128"/>
                        </a:rPr>
                        <a:t>3</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088-869-2211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0">
                <a:tc vMerge="1">
                  <a:txBody>
                    <a:bodyPr/>
                    <a:lstStyle/>
                    <a:p>
                      <a:endParaRPr kumimoji="1" lang="ja-JP" altLang="en-US"/>
                    </a:p>
                  </a:txBody>
                  <a:tcPr/>
                </a:tc>
                <a:tc>
                  <a:txBody>
                    <a:bodyPr/>
                    <a:lstStyle/>
                    <a:p>
                      <a:pPr algn="l" fontAlgn="ctr"/>
                      <a:r>
                        <a:rPr lang="ja-JP" altLang="en-US" sz="900" u="none" strike="noStrike" spc="-150" dirty="0" smtClean="0">
                          <a:latin typeface="ＭＳ Ｐゴシック" pitchFamily="50" charset="-128"/>
                          <a:ea typeface="ＭＳ Ｐゴシック" pitchFamily="50" charset="-128"/>
                        </a:rPr>
                        <a:t>　いの</a:t>
                      </a:r>
                      <a:r>
                        <a:rPr lang="ja-JP" altLang="en-US" sz="900" u="none" strike="noStrike" spc="-150" dirty="0">
                          <a:latin typeface="ＭＳ Ｐゴシック" pitchFamily="50" charset="-128"/>
                          <a:ea typeface="ＭＳ Ｐゴシック" pitchFamily="50" charset="-128"/>
                        </a:rPr>
                        <a:t>町立国民健康保険仁淀病院</a:t>
                      </a:r>
                      <a:endParaRPr lang="ja-JP" altLang="en-US" sz="900" b="0" i="0" u="none" strike="noStrike" spc="-15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en-US" altLang="ja-JP" sz="900" u="none" strike="noStrike" dirty="0" smtClean="0">
                          <a:latin typeface="ＭＳ Ｐゴシック" pitchFamily="50" charset="-128"/>
                          <a:ea typeface="ＭＳ Ｐゴシック" pitchFamily="50" charset="-128"/>
                        </a:rPr>
                        <a:t>1369</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088-893-1551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585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山内</a:t>
                      </a:r>
                      <a:r>
                        <a:rPr lang="ja-JP" altLang="en-US" sz="900" u="none" strike="noStrike" dirty="0">
                          <a:latin typeface="ＭＳ Ｐゴシック" pitchFamily="50" charset="-128"/>
                          <a:ea typeface="ＭＳ Ｐゴシック" pitchFamily="50" charset="-128"/>
                        </a:rPr>
                        <a:t>内科</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枝川</a:t>
                      </a:r>
                      <a:r>
                        <a:rPr lang="en-US" altLang="ja-JP" sz="900" u="none" strike="noStrike" dirty="0">
                          <a:latin typeface="ＭＳ Ｐゴシック" pitchFamily="50" charset="-128"/>
                          <a:ea typeface="ＭＳ Ｐゴシック" pitchFamily="50" charset="-128"/>
                        </a:rPr>
                        <a:t>247-11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088-893-3111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585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とんぼ</a:t>
                      </a:r>
                      <a:r>
                        <a:rPr lang="ja-JP" altLang="en-US" sz="900" u="none" strike="noStrike" dirty="0">
                          <a:latin typeface="ＭＳ Ｐゴシック" pitchFamily="50" charset="-128"/>
                          <a:ea typeface="ＭＳ Ｐゴシック" pitchFamily="50" charset="-128"/>
                        </a:rPr>
                        <a:t>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en-US" altLang="ja-JP" sz="900" u="none" strike="noStrike" dirty="0" smtClean="0">
                          <a:latin typeface="ＭＳ Ｐゴシック" pitchFamily="50" charset="-128"/>
                          <a:ea typeface="ＭＳ Ｐゴシック" pitchFamily="50" charset="-128"/>
                        </a:rPr>
                        <a:t>205   </a:t>
                      </a:r>
                      <a:r>
                        <a:rPr lang="ja-JP" altLang="en-US" sz="900" u="none" strike="noStrike" dirty="0" smtClean="0">
                          <a:latin typeface="ＭＳ Ｐゴシック" pitchFamily="50" charset="-128"/>
                          <a:ea typeface="ＭＳ Ｐゴシック" pitchFamily="50" charset="-128"/>
                        </a:rPr>
                        <a:t>サニーアクシス</a:t>
                      </a:r>
                      <a:r>
                        <a:rPr lang="ja-JP" altLang="en-US" sz="900" u="none" strike="noStrike" dirty="0">
                          <a:latin typeface="ＭＳ Ｐゴシック" pitchFamily="50" charset="-128"/>
                          <a:ea typeface="ＭＳ Ｐゴシック" pitchFamily="50" charset="-128"/>
                        </a:rPr>
                        <a:t>いの</a:t>
                      </a:r>
                      <a:r>
                        <a:rPr lang="en-US" altLang="ja-JP" sz="900" u="none" strike="noStrike" dirty="0">
                          <a:latin typeface="ＭＳ Ｐゴシック" pitchFamily="50" charset="-128"/>
                          <a:ea typeface="ＭＳ Ｐゴシック" pitchFamily="50" charset="-128"/>
                        </a:rPr>
                        <a:t>2F</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088-879-0222</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4585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en-US" altLang="ja-JP" sz="900" u="none" strike="noStrike" dirty="0" smtClean="0">
                          <a:latin typeface="ＭＳ Ｐゴシック" pitchFamily="50" charset="-128"/>
                          <a:ea typeface="ＭＳ Ｐゴシック" pitchFamily="50" charset="-128"/>
                        </a:rPr>
                        <a:t>WEST</a:t>
                      </a:r>
                      <a:r>
                        <a:rPr lang="ja-JP" altLang="en-US" sz="900" u="none" strike="noStrike" dirty="0" err="1">
                          <a:latin typeface="ＭＳ Ｐゴシック" pitchFamily="50" charset="-128"/>
                          <a:ea typeface="ＭＳ Ｐゴシック" pitchFamily="50" charset="-128"/>
                        </a:rPr>
                        <a:t>ほね</a:t>
                      </a:r>
                      <a:r>
                        <a:rPr lang="ja-JP" altLang="en-US" sz="900" u="none" strike="noStrike" dirty="0">
                          <a:latin typeface="ＭＳ Ｐゴシック" pitchFamily="50" charset="-128"/>
                          <a:ea typeface="ＭＳ Ｐゴシック" pitchFamily="50" charset="-128"/>
                        </a:rPr>
                        <a:t>関節クリニック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駅前</a:t>
                      </a:r>
                      <a:r>
                        <a:rPr lang="ja-JP" altLang="en-US" sz="900" u="none" strike="noStrike" dirty="0">
                          <a:latin typeface="ＭＳ Ｐゴシック" pitchFamily="50" charset="-128"/>
                          <a:ea typeface="ＭＳ Ｐゴシック" pitchFamily="50" charset="-128"/>
                        </a:rPr>
                        <a:t>町</a:t>
                      </a:r>
                      <a:r>
                        <a:rPr lang="en-US" altLang="ja-JP" sz="900" u="none" strike="noStrike" dirty="0">
                          <a:latin typeface="ＭＳ Ｐゴシック" pitchFamily="50" charset="-128"/>
                          <a:ea typeface="ＭＳ Ｐゴシック" pitchFamily="50" charset="-128"/>
                        </a:rPr>
                        <a:t>220</a:t>
                      </a:r>
                      <a:r>
                        <a:rPr lang="ja-JP" altLang="en-US" sz="900" u="none" strike="noStrike" dirty="0">
                          <a:latin typeface="ＭＳ Ｐゴシック" pitchFamily="50" charset="-128"/>
                          <a:ea typeface="ＭＳ Ｐゴシック" pitchFamily="50" charset="-128"/>
                        </a:rPr>
                        <a:t>番地</a:t>
                      </a:r>
                      <a:r>
                        <a:rPr lang="en-US" altLang="ja-JP" sz="900" u="none" strike="noStrike" dirty="0">
                          <a:latin typeface="ＭＳ Ｐゴシック" pitchFamily="50" charset="-128"/>
                          <a:ea typeface="ＭＳ Ｐゴシック" pitchFamily="50" charset="-128"/>
                        </a:rPr>
                        <a:t>3</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088-850-8811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bl>
          </a:graphicData>
        </a:graphic>
      </p:graphicFrame>
      <p:graphicFrame>
        <p:nvGraphicFramePr>
          <p:cNvPr id="37" name="表 36"/>
          <p:cNvGraphicFramePr>
            <a:graphicFrameLocks noGrp="1"/>
          </p:cNvGraphicFramePr>
          <p:nvPr/>
        </p:nvGraphicFramePr>
        <p:xfrm>
          <a:off x="2041398" y="2163511"/>
          <a:ext cx="4571999" cy="2002454"/>
        </p:xfrm>
        <a:graphic>
          <a:graphicData uri="http://schemas.openxmlformats.org/drawingml/2006/table">
            <a:tbl>
              <a:tblPr bandRow="1">
                <a:tableStyleId>{8799B23B-EC83-4686-B30A-512413B5E67A}</a:tableStyleId>
              </a:tblPr>
              <a:tblGrid>
                <a:gridCol w="214933"/>
                <a:gridCol w="1579290"/>
                <a:gridCol w="1983459"/>
                <a:gridCol w="794317"/>
              </a:tblGrid>
              <a:tr h="122946">
                <a:tc rowSpan="12">
                  <a:txBody>
                    <a:bodyPr/>
                    <a:lstStyle/>
                    <a:p>
                      <a:pPr algn="ctr" fontAlgn="ctr"/>
                      <a:r>
                        <a:rPr lang="ja-JP" altLang="en-US" sz="900" u="none" strike="noStrike" spc="600" dirty="0">
                          <a:latin typeface="ＭＳ Ｐゴシック" pitchFamily="50" charset="-128"/>
                          <a:ea typeface="ＭＳ Ｐゴシック" pitchFamily="50" charset="-128"/>
                        </a:rPr>
                        <a:t>土佐市</a:t>
                      </a:r>
                      <a:endParaRPr lang="ja-JP" altLang="en-US" sz="900" b="0" i="0" u="none" strike="noStrike" spc="600" dirty="0">
                        <a:solidFill>
                          <a:srgbClr val="000000"/>
                        </a:solidFill>
                        <a:latin typeface="ＭＳ Ｐゴシック" pitchFamily="50" charset="-128"/>
                        <a:ea typeface="ＭＳ Ｐゴシック" pitchFamily="50" charset="-128"/>
                      </a:endParaRPr>
                    </a:p>
                  </a:txBody>
                  <a:tcPr marL="7012" marR="7012" marT="7012" marB="0" vert="eaVert" anchor="ctr"/>
                </a:tc>
                <a:tc>
                  <a:txBody>
                    <a:bodyPr/>
                    <a:lstStyle/>
                    <a:p>
                      <a:pPr algn="l" fontAlgn="ctr"/>
                      <a:r>
                        <a:rPr lang="ja-JP" altLang="en-US" sz="900" u="none" strike="noStrike" dirty="0" smtClean="0">
                          <a:latin typeface="ＭＳ Ｐゴシック" pitchFamily="50" charset="-128"/>
                          <a:ea typeface="ＭＳ Ｐゴシック" pitchFamily="50" charset="-128"/>
                        </a:rPr>
                        <a:t>　土佐</a:t>
                      </a:r>
                      <a:r>
                        <a:rPr lang="ja-JP" altLang="en-US" sz="900" u="none" strike="noStrike" dirty="0">
                          <a:latin typeface="ＭＳ Ｐゴシック" pitchFamily="50" charset="-128"/>
                          <a:ea typeface="ＭＳ Ｐゴシック" pitchFamily="50" charset="-128"/>
                        </a:rPr>
                        <a:t>市立土佐市民病院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高岡町</a:t>
                      </a:r>
                      <a:r>
                        <a:rPr lang="ja-JP" altLang="en-US" sz="900" u="none" strike="noStrike" dirty="0">
                          <a:latin typeface="ＭＳ Ｐゴシック" pitchFamily="50" charset="-128"/>
                          <a:ea typeface="ＭＳ Ｐゴシック" pitchFamily="50" charset="-128"/>
                        </a:rPr>
                        <a:t>甲</a:t>
                      </a:r>
                      <a:r>
                        <a:rPr lang="en-US" altLang="ja-JP" sz="900" u="none" strike="noStrike" dirty="0">
                          <a:latin typeface="ＭＳ Ｐゴシック" pitchFamily="50" charset="-128"/>
                          <a:ea typeface="ＭＳ Ｐゴシック" pitchFamily="50" charset="-128"/>
                        </a:rPr>
                        <a:t>1867</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088-852-2151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69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松岡</a:t>
                      </a:r>
                      <a:r>
                        <a:rPr lang="ja-JP" altLang="en-US" sz="900" u="none" strike="noStrike" dirty="0">
                          <a:latin typeface="ＭＳ Ｐゴシック" pitchFamily="50" charset="-128"/>
                          <a:ea typeface="ＭＳ Ｐゴシック" pitchFamily="50" charset="-128"/>
                        </a:rPr>
                        <a:t>内科</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高岡町</a:t>
                      </a:r>
                      <a:r>
                        <a:rPr lang="ja-JP" altLang="en-US" sz="900" u="none" strike="noStrike" dirty="0">
                          <a:latin typeface="ＭＳ Ｐゴシック" pitchFamily="50" charset="-128"/>
                          <a:ea typeface="ＭＳ Ｐゴシック" pitchFamily="50" charset="-128"/>
                        </a:rPr>
                        <a:t>甲</a:t>
                      </a:r>
                      <a:r>
                        <a:rPr lang="en-US" altLang="ja-JP" sz="900" u="none" strike="noStrike" dirty="0">
                          <a:latin typeface="ＭＳ Ｐゴシック" pitchFamily="50" charset="-128"/>
                          <a:ea typeface="ＭＳ Ｐゴシック" pitchFamily="50" charset="-128"/>
                        </a:rPr>
                        <a:t>2158-2</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088-852-4403</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69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江渕</a:t>
                      </a:r>
                      <a:r>
                        <a:rPr lang="ja-JP" altLang="en-US" sz="900" u="none" strike="noStrike" dirty="0">
                          <a:latin typeface="ＭＳ Ｐゴシック" pitchFamily="50" charset="-128"/>
                          <a:ea typeface="ＭＳ Ｐゴシック" pitchFamily="50" charset="-128"/>
                        </a:rPr>
                        <a:t>診療所</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家</a:t>
                      </a:r>
                      <a:r>
                        <a:rPr lang="ja-JP" altLang="en-US" sz="900" u="none" strike="noStrike" dirty="0">
                          <a:latin typeface="ＭＳ Ｐゴシック" pitchFamily="50" charset="-128"/>
                          <a:ea typeface="ＭＳ Ｐゴシック" pitchFamily="50" charset="-128"/>
                        </a:rPr>
                        <a:t>俊</a:t>
                      </a:r>
                      <a:r>
                        <a:rPr lang="en-US" altLang="ja-JP" sz="900" u="none" strike="noStrike" dirty="0">
                          <a:latin typeface="ＭＳ Ｐゴシック" pitchFamily="50" charset="-128"/>
                          <a:ea typeface="ＭＳ Ｐゴシック" pitchFamily="50" charset="-128"/>
                        </a:rPr>
                        <a:t>1179</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088-855-0113</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69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井上</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高岡町</a:t>
                      </a:r>
                      <a:r>
                        <a:rPr lang="ja-JP" altLang="en-US" sz="900" u="none" strike="noStrike" dirty="0">
                          <a:latin typeface="ＭＳ Ｐゴシック" pitchFamily="50" charset="-128"/>
                          <a:ea typeface="ＭＳ Ｐゴシック" pitchFamily="50" charset="-128"/>
                        </a:rPr>
                        <a:t>甲</a:t>
                      </a:r>
                      <a:r>
                        <a:rPr lang="en-US" altLang="ja-JP" sz="900" u="none" strike="noStrike" dirty="0">
                          <a:latin typeface="ＭＳ Ｐゴシック" pitchFamily="50" charset="-128"/>
                          <a:ea typeface="ＭＳ Ｐゴシック" pitchFamily="50" charset="-128"/>
                        </a:rPr>
                        <a:t>2044</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088-852-2131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69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川田</a:t>
                      </a:r>
                      <a:r>
                        <a:rPr lang="ja-JP" altLang="en-US" sz="900" u="none" strike="noStrike" dirty="0">
                          <a:latin typeface="ＭＳ Ｐゴシック" pitchFamily="50" charset="-128"/>
                          <a:ea typeface="ＭＳ Ｐゴシック" pitchFamily="50" charset="-128"/>
                        </a:rPr>
                        <a:t>整形外科</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高岡町</a:t>
                      </a:r>
                      <a:r>
                        <a:rPr lang="ja-JP" altLang="en-US" sz="900" u="none" strike="noStrike" dirty="0">
                          <a:latin typeface="ＭＳ Ｐゴシック" pitchFamily="50" charset="-128"/>
                          <a:ea typeface="ＭＳ Ｐゴシック" pitchFamily="50" charset="-128"/>
                        </a:rPr>
                        <a:t>甲</a:t>
                      </a:r>
                      <a:r>
                        <a:rPr lang="en-US" altLang="ja-JP" sz="900" u="none" strike="noStrike" dirty="0">
                          <a:latin typeface="ＭＳ Ｐゴシック" pitchFamily="50" charset="-128"/>
                          <a:ea typeface="ＭＳ Ｐゴシック" pitchFamily="50" charset="-128"/>
                        </a:rPr>
                        <a:t>920-1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088-852-5555</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69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TW" altLang="en-US" sz="900" u="none" strike="noStrike" dirty="0" smtClean="0">
                          <a:latin typeface="ＭＳ Ｐゴシック" pitchFamily="50" charset="-128"/>
                          <a:ea typeface="ＭＳ Ｐゴシック" pitchFamily="50" charset="-128"/>
                        </a:rPr>
                        <a:t>橋本</a:t>
                      </a:r>
                      <a:r>
                        <a:rPr lang="zh-TW" altLang="en-US" sz="900" u="none" strike="noStrike" dirty="0">
                          <a:latin typeface="ＭＳ Ｐゴシック" pitchFamily="50" charset="-128"/>
                          <a:ea typeface="ＭＳ Ｐゴシック" pitchFamily="50" charset="-128"/>
                        </a:rPr>
                        <a:t>外科胃腸科内科</a:t>
                      </a:r>
                      <a:endParaRPr lang="zh-TW"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高岡町</a:t>
                      </a:r>
                      <a:r>
                        <a:rPr lang="ja-JP" altLang="en-US" sz="900" u="none" strike="noStrike" dirty="0">
                          <a:latin typeface="ＭＳ Ｐゴシック" pitchFamily="50" charset="-128"/>
                          <a:ea typeface="ＭＳ Ｐゴシック" pitchFamily="50" charset="-128"/>
                        </a:rPr>
                        <a:t>甲</a:t>
                      </a:r>
                      <a:r>
                        <a:rPr lang="en-US" altLang="ja-JP" sz="900" u="none" strike="noStrike" dirty="0">
                          <a:latin typeface="ＭＳ Ｐゴシック" pitchFamily="50" charset="-128"/>
                          <a:ea typeface="ＭＳ Ｐゴシック" pitchFamily="50" charset="-128"/>
                        </a:rPr>
                        <a:t>750-1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088-852-5522</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69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岸本</a:t>
                      </a:r>
                      <a:r>
                        <a:rPr lang="ja-JP" altLang="en-US" sz="900" u="none" strike="noStrike" dirty="0">
                          <a:latin typeface="ＭＳ Ｐゴシック" pitchFamily="50" charset="-128"/>
                          <a:ea typeface="ＭＳ Ｐゴシック" pitchFamily="50" charset="-128"/>
                        </a:rPr>
                        <a:t>内科</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宇佐町</a:t>
                      </a:r>
                      <a:r>
                        <a:rPr lang="ja-JP" altLang="en-US" sz="900" u="none" strike="noStrike" dirty="0">
                          <a:latin typeface="ＭＳ Ｐゴシック" pitchFamily="50" charset="-128"/>
                          <a:ea typeface="ＭＳ Ｐゴシック" pitchFamily="50" charset="-128"/>
                        </a:rPr>
                        <a:t>宇佐</a:t>
                      </a:r>
                      <a:r>
                        <a:rPr lang="en-US" altLang="ja-JP" sz="900" u="none" strike="noStrike" dirty="0">
                          <a:latin typeface="ＭＳ Ｐゴシック" pitchFamily="50" charset="-128"/>
                          <a:ea typeface="ＭＳ Ｐゴシック" pitchFamily="50" charset="-128"/>
                        </a:rPr>
                        <a:t>1738</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088-856-0134</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69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田所</a:t>
                      </a:r>
                      <a:r>
                        <a:rPr lang="ja-JP" altLang="en-US" sz="900" u="none" strike="noStrike" dirty="0">
                          <a:latin typeface="ＭＳ Ｐゴシック" pitchFamily="50" charset="-128"/>
                          <a:ea typeface="ＭＳ Ｐゴシック" pitchFamily="50" charset="-128"/>
                        </a:rPr>
                        <a:t>内科</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高岡町</a:t>
                      </a:r>
                      <a:r>
                        <a:rPr lang="ja-JP" altLang="en-US" sz="900" u="none" strike="noStrike" dirty="0">
                          <a:latin typeface="ＭＳ Ｐゴシック" pitchFamily="50" charset="-128"/>
                          <a:ea typeface="ＭＳ Ｐゴシック" pitchFamily="50" charset="-128"/>
                        </a:rPr>
                        <a:t>甲</a:t>
                      </a:r>
                      <a:r>
                        <a:rPr lang="en-US" altLang="ja-JP" sz="900" u="none" strike="noStrike" dirty="0">
                          <a:latin typeface="ＭＳ Ｐゴシック" pitchFamily="50" charset="-128"/>
                          <a:ea typeface="ＭＳ Ｐゴシック" pitchFamily="50" charset="-128"/>
                        </a:rPr>
                        <a:t>2018-2</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088-852-0036</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69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な</a:t>
                      </a:r>
                      <a:r>
                        <a:rPr lang="ja-JP" altLang="en-US" sz="900" u="none" strike="noStrike" dirty="0">
                          <a:latin typeface="ＭＳ Ｐゴシック" pitchFamily="50" charset="-128"/>
                          <a:ea typeface="ＭＳ Ｐゴシック" pitchFamily="50" charset="-128"/>
                        </a:rPr>
                        <a:t>かの内科・胃腸科</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宇佐町</a:t>
                      </a:r>
                      <a:r>
                        <a:rPr lang="ja-JP" altLang="en-US" sz="900" u="none" strike="noStrike" dirty="0">
                          <a:latin typeface="ＭＳ Ｐゴシック" pitchFamily="50" charset="-128"/>
                          <a:ea typeface="ＭＳ Ｐゴシック" pitchFamily="50" charset="-128"/>
                        </a:rPr>
                        <a:t>宇佐</a:t>
                      </a:r>
                      <a:r>
                        <a:rPr lang="en-US" altLang="ja-JP" sz="900" u="none" strike="noStrike" dirty="0">
                          <a:latin typeface="ＭＳ Ｐゴシック" pitchFamily="50" charset="-128"/>
                          <a:ea typeface="ＭＳ Ｐゴシック" pitchFamily="50" charset="-128"/>
                        </a:rPr>
                        <a:t>456-3</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088-850-3535</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97325">
                <a:tc vMerge="1">
                  <a:txBody>
                    <a:bodyPr/>
                    <a:lstStyle/>
                    <a:p>
                      <a:endParaRPr kumimoji="1" lang="ja-JP" altLang="en-US"/>
                    </a:p>
                  </a:txBody>
                  <a:tcPr/>
                </a:tc>
                <a:tc>
                  <a:txBody>
                    <a:bodyPr/>
                    <a:lstStyle/>
                    <a:p>
                      <a:pPr algn="l" fontAlgn="ctr"/>
                      <a:r>
                        <a:rPr lang="ja-JP" altLang="en-US" sz="800" u="none" strike="noStrike" spc="-150" dirty="0" smtClean="0">
                          <a:latin typeface="ＭＳ Ｐゴシック" pitchFamily="50" charset="-128"/>
                          <a:ea typeface="ＭＳ Ｐゴシック" pitchFamily="50" charset="-128"/>
                        </a:rPr>
                        <a:t>　 </a:t>
                      </a:r>
                      <a:r>
                        <a:rPr lang="ja-JP" altLang="en-US" sz="900" u="none" strike="noStrike" spc="-150" dirty="0" smtClean="0">
                          <a:latin typeface="ＭＳ Ｐゴシック" pitchFamily="50" charset="-128"/>
                          <a:ea typeface="ＭＳ Ｐゴシック" pitchFamily="50" charset="-128"/>
                        </a:rPr>
                        <a:t>ひろせ</a:t>
                      </a:r>
                      <a:r>
                        <a:rPr lang="ja-JP" altLang="en-US" sz="900" u="none" strike="noStrike" spc="-150" dirty="0">
                          <a:latin typeface="ＭＳ Ｐゴシック" pitchFamily="50" charset="-128"/>
                          <a:ea typeface="ＭＳ Ｐゴシック" pitchFamily="50" charset="-128"/>
                        </a:rPr>
                        <a:t>整形</a:t>
                      </a:r>
                      <a:r>
                        <a:rPr lang="ja-JP" altLang="en-US" sz="900" u="none" strike="noStrike" spc="-150" dirty="0" smtClean="0">
                          <a:latin typeface="ＭＳ Ｐゴシック" pitchFamily="50" charset="-128"/>
                          <a:ea typeface="ＭＳ Ｐゴシック" pitchFamily="50" charset="-128"/>
                        </a:rPr>
                        <a:t>外科</a:t>
                      </a:r>
                      <a:endParaRPr lang="en-US" altLang="ja-JP" sz="900" u="none" strike="noStrike" spc="-150" dirty="0" smtClean="0">
                        <a:latin typeface="ＭＳ Ｐゴシック" pitchFamily="50" charset="-128"/>
                        <a:ea typeface="ＭＳ Ｐゴシック" pitchFamily="50" charset="-128"/>
                      </a:endParaRPr>
                    </a:p>
                    <a:p>
                      <a:pPr algn="l" fontAlgn="ctr"/>
                      <a:r>
                        <a:rPr lang="en-US" altLang="ja-JP" sz="900" u="none" strike="noStrike" spc="-150" dirty="0" smtClean="0">
                          <a:latin typeface="ＭＳ Ｐゴシック" pitchFamily="50" charset="-128"/>
                          <a:ea typeface="ＭＳ Ｐゴシック" pitchFamily="50" charset="-128"/>
                        </a:rPr>
                        <a:t>    </a:t>
                      </a:r>
                      <a:r>
                        <a:rPr lang="ja-JP" altLang="en-US" sz="900" u="none" strike="noStrike" spc="-150" dirty="0" smtClean="0">
                          <a:latin typeface="ＭＳ Ｐゴシック" pitchFamily="50" charset="-128"/>
                          <a:ea typeface="ＭＳ Ｐゴシック" pitchFamily="50" charset="-128"/>
                        </a:rPr>
                        <a:t>リハビリテーションクリニック</a:t>
                      </a:r>
                      <a:endParaRPr lang="ja-JP" altLang="en-US" sz="900" b="0" i="0" u="none" strike="noStrike" spc="-15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蓮池</a:t>
                      </a:r>
                      <a:r>
                        <a:rPr lang="en-US" altLang="ja-JP" sz="900" u="none" strike="noStrike" dirty="0">
                          <a:latin typeface="ＭＳ Ｐゴシック" pitchFamily="50" charset="-128"/>
                          <a:ea typeface="ＭＳ Ｐゴシック" pitchFamily="50" charset="-128"/>
                        </a:rPr>
                        <a:t>1004</a:t>
                      </a:r>
                      <a:r>
                        <a:rPr lang="ja-JP" altLang="en-US" sz="900" u="none" strike="noStrike" dirty="0">
                          <a:latin typeface="ＭＳ Ｐゴシック" pitchFamily="50" charset="-128"/>
                          <a:ea typeface="ＭＳ Ｐゴシック" pitchFamily="50" charset="-128"/>
                        </a:rPr>
                        <a:t>番地</a:t>
                      </a:r>
                      <a:r>
                        <a:rPr lang="en-US" altLang="ja-JP" sz="900" u="none" strike="noStrike" dirty="0">
                          <a:latin typeface="ＭＳ Ｐゴシック" pitchFamily="50" charset="-128"/>
                          <a:ea typeface="ＭＳ Ｐゴシック" pitchFamily="50" charset="-128"/>
                        </a:rPr>
                        <a:t>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088-828-5052</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69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伊</a:t>
                      </a:r>
                      <a:r>
                        <a:rPr lang="ja-JP" altLang="en-US" sz="900" u="none" strike="noStrike" dirty="0">
                          <a:latin typeface="ＭＳ Ｐゴシック" pitchFamily="50" charset="-128"/>
                          <a:ea typeface="ＭＳ Ｐゴシック" pitchFamily="50" charset="-128"/>
                        </a:rPr>
                        <a:t>与木クリニック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蓮池</a:t>
                      </a:r>
                      <a:r>
                        <a:rPr lang="en-US" altLang="ja-JP" sz="900" u="none" strike="noStrike" dirty="0">
                          <a:latin typeface="ＭＳ Ｐゴシック" pitchFamily="50" charset="-128"/>
                          <a:ea typeface="ＭＳ Ｐゴシック" pitchFamily="50" charset="-128"/>
                        </a:rPr>
                        <a:t>1227-5</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088-828-5222</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69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杏</a:t>
                      </a:r>
                      <a:r>
                        <a:rPr lang="ja-JP" altLang="en-US" sz="900" u="none" strike="noStrike" dirty="0">
                          <a:latin typeface="ＭＳ Ｐゴシック" pitchFamily="50" charset="-128"/>
                          <a:ea typeface="ＭＳ Ｐゴシック" pitchFamily="50" charset="-128"/>
                        </a:rPr>
                        <a:t>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高岡町</a:t>
                      </a:r>
                      <a:r>
                        <a:rPr lang="ja-JP" altLang="en-US" sz="900" u="none" strike="noStrike" dirty="0">
                          <a:latin typeface="ＭＳ Ｐゴシック" pitchFamily="50" charset="-128"/>
                          <a:ea typeface="ＭＳ Ｐゴシック" pitchFamily="50" charset="-128"/>
                        </a:rPr>
                        <a:t>丙</a:t>
                      </a:r>
                      <a:r>
                        <a:rPr lang="en-US" altLang="ja-JP" sz="900" u="none" strike="noStrike" dirty="0">
                          <a:latin typeface="ＭＳ Ｐゴシック" pitchFamily="50" charset="-128"/>
                          <a:ea typeface="ＭＳ Ｐゴシック" pitchFamily="50" charset="-128"/>
                        </a:rPr>
                        <a:t>64-1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088-856-6300</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bl>
          </a:graphicData>
        </a:graphic>
      </p:graphicFrame>
      <p:sp>
        <p:nvSpPr>
          <p:cNvPr id="50" name="テキスト ボックス 49"/>
          <p:cNvSpPr txBox="1"/>
          <p:nvPr/>
        </p:nvSpPr>
        <p:spPr>
          <a:xfrm>
            <a:off x="692696" y="4067944"/>
            <a:ext cx="836712" cy="1080120"/>
          </a:xfrm>
          <a:prstGeom prst="rect">
            <a:avLst/>
          </a:prstGeom>
        </p:spPr>
        <p:txBody>
          <a:bodyPr vert="horz" wrap="square" lIns="91440" tIns="45720" rIns="91440" bIns="45720" rtlCol="0">
            <a:noAutofit/>
          </a:bodyPr>
          <a:lstStyle/>
          <a:p>
            <a:pPr marL="342900" indent="-342900">
              <a:spcBef>
                <a:spcPct val="20000"/>
              </a:spcBef>
            </a:pPr>
            <a:endParaRPr kumimoji="1" lang="ja-JP" altLang="en-US" sz="700" b="0" i="0" u="none" strike="noStrike" kern="1200" cap="none" spc="0" normalizeH="0" baseline="0" noProof="0" dirty="0">
              <a:ln>
                <a:noFill/>
              </a:ln>
              <a:solidFill>
                <a:schemeClr val="tx1"/>
              </a:solidFill>
              <a:effectLst/>
              <a:uLnTx/>
              <a:uFillTx/>
              <a:latin typeface="+mn-lt"/>
              <a:ea typeface="+mn-ea"/>
              <a:cs typeface="+mn-cs"/>
            </a:endParaRPr>
          </a:p>
        </p:txBody>
      </p:sp>
      <p:grpSp>
        <p:nvGrpSpPr>
          <p:cNvPr id="56" name="グループ化 55"/>
          <p:cNvGrpSpPr/>
          <p:nvPr/>
        </p:nvGrpSpPr>
        <p:grpSpPr>
          <a:xfrm>
            <a:off x="260648" y="6444208"/>
            <a:ext cx="1450600" cy="2284746"/>
            <a:chOff x="260648" y="6444208"/>
            <a:chExt cx="1450600" cy="2284746"/>
          </a:xfrm>
        </p:grpSpPr>
        <p:grpSp>
          <p:nvGrpSpPr>
            <p:cNvPr id="59" name="グループ化 53"/>
            <p:cNvGrpSpPr/>
            <p:nvPr/>
          </p:nvGrpSpPr>
          <p:grpSpPr>
            <a:xfrm>
              <a:off x="260648" y="7092280"/>
              <a:ext cx="1450600" cy="1636674"/>
              <a:chOff x="159328" y="7094811"/>
              <a:chExt cx="1450600" cy="1636674"/>
            </a:xfrm>
          </p:grpSpPr>
          <p:pic>
            <p:nvPicPr>
              <p:cNvPr id="61" name="図 60" descr="koekake02.jpg"/>
              <p:cNvPicPr>
                <a:picLocks noChangeAspect="1"/>
              </p:cNvPicPr>
              <p:nvPr/>
            </p:nvPicPr>
            <p:blipFill>
              <a:blip r:embed="rId4" cstate="print"/>
              <a:stretch>
                <a:fillRect/>
              </a:stretch>
            </p:blipFill>
            <p:spPr>
              <a:xfrm>
                <a:off x="159328" y="7094811"/>
                <a:ext cx="1047986" cy="1584174"/>
              </a:xfrm>
              <a:prstGeom prst="rect">
                <a:avLst/>
              </a:prstGeom>
            </p:spPr>
          </p:pic>
          <p:sp>
            <p:nvSpPr>
              <p:cNvPr id="62" name="テキスト ボックス 61"/>
              <p:cNvSpPr txBox="1"/>
              <p:nvPr/>
            </p:nvSpPr>
            <p:spPr>
              <a:xfrm>
                <a:off x="731907" y="8392931"/>
                <a:ext cx="863613" cy="338554"/>
              </a:xfrm>
              <a:prstGeom prst="rect">
                <a:avLst/>
              </a:prstGeom>
              <a:noFill/>
            </p:spPr>
            <p:txBody>
              <a:bodyPr wrap="square" rtlCol="0">
                <a:spAutoFit/>
              </a:bodyPr>
              <a:lstStyle/>
              <a:p>
                <a:r>
                  <a:rPr kumimoji="1" lang="ja-JP" altLang="en-US" sz="400" dirty="0" smtClean="0"/>
                  <a:t>健康づくり声かけ隊長　</a:t>
                </a:r>
                <a:endParaRPr kumimoji="1" lang="en-US" altLang="ja-JP" sz="400" dirty="0" smtClean="0"/>
              </a:p>
              <a:p>
                <a:endParaRPr kumimoji="1" lang="en-US" altLang="ja-JP" sz="400" dirty="0" smtClean="0"/>
              </a:p>
              <a:p>
                <a:endParaRPr kumimoji="1" lang="en-US" altLang="ja-JP" sz="400" dirty="0" smtClean="0"/>
              </a:p>
              <a:p>
                <a:r>
                  <a:rPr kumimoji="1" lang="ja-JP" altLang="en-US" sz="400" dirty="0" smtClean="0"/>
                  <a:t>古江掛　　　　　増代</a:t>
                </a:r>
                <a:endParaRPr kumimoji="1" lang="en-US" altLang="ja-JP" sz="400" dirty="0" smtClean="0"/>
              </a:p>
            </p:txBody>
          </p:sp>
          <p:sp>
            <p:nvSpPr>
              <p:cNvPr id="63" name="テキスト ボックス 62"/>
              <p:cNvSpPr txBox="1"/>
              <p:nvPr/>
            </p:nvSpPr>
            <p:spPr>
              <a:xfrm>
                <a:off x="723116" y="8516879"/>
                <a:ext cx="777250" cy="153888"/>
              </a:xfrm>
              <a:prstGeom prst="rect">
                <a:avLst/>
              </a:prstGeom>
              <a:noFill/>
            </p:spPr>
            <p:txBody>
              <a:bodyPr wrap="square" rtlCol="0">
                <a:spAutoFit/>
              </a:bodyPr>
              <a:lstStyle/>
              <a:p>
                <a:r>
                  <a:rPr kumimoji="1" lang="ja-JP" altLang="en-US" sz="400" dirty="0" smtClean="0"/>
                  <a:t>こえかけ　　　　ますよ</a:t>
                </a:r>
                <a:endParaRPr kumimoji="1" lang="ja-JP" altLang="en-US" sz="400" dirty="0"/>
              </a:p>
            </p:txBody>
          </p:sp>
          <p:sp>
            <p:nvSpPr>
              <p:cNvPr id="64" name="テキスト ボックス 63"/>
              <p:cNvSpPr txBox="1"/>
              <p:nvPr/>
            </p:nvSpPr>
            <p:spPr>
              <a:xfrm>
                <a:off x="746315" y="7163383"/>
                <a:ext cx="863613" cy="246221"/>
              </a:xfrm>
              <a:prstGeom prst="rect">
                <a:avLst/>
              </a:prstGeom>
              <a:noFill/>
            </p:spPr>
            <p:txBody>
              <a:bodyPr wrap="square" rtlCol="0">
                <a:spAutoFit/>
              </a:bodyPr>
              <a:lstStyle/>
              <a:p>
                <a:r>
                  <a:rPr lang="ja-JP" altLang="en-US" sz="500" dirty="0" smtClean="0"/>
                  <a:t>健やか犬</a:t>
                </a:r>
                <a:endParaRPr lang="en-US" altLang="ja-JP" sz="500" dirty="0" smtClean="0"/>
              </a:p>
              <a:p>
                <a:r>
                  <a:rPr lang="ja-JP" altLang="en-US" sz="500" dirty="0" smtClean="0"/>
                  <a:t>「健犬（けんけん</a:t>
                </a:r>
                <a:r>
                  <a:rPr lang="en-US" altLang="ja-JP" sz="500" dirty="0" smtClean="0"/>
                  <a:t>)</a:t>
                </a:r>
                <a:r>
                  <a:rPr lang="ja-JP" altLang="en-US" sz="500" dirty="0" smtClean="0"/>
                  <a:t>」</a:t>
                </a:r>
                <a:endParaRPr kumimoji="1" lang="ja-JP" altLang="en-US" sz="500" dirty="0"/>
              </a:p>
            </p:txBody>
          </p:sp>
        </p:grpSp>
        <p:sp>
          <p:nvSpPr>
            <p:cNvPr id="60" name="テキスト ボックス 59"/>
            <p:cNvSpPr txBox="1"/>
            <p:nvPr/>
          </p:nvSpPr>
          <p:spPr>
            <a:xfrm>
              <a:off x="260648" y="6444208"/>
              <a:ext cx="1224136" cy="369332"/>
            </a:xfrm>
            <a:prstGeom prst="rect">
              <a:avLst/>
            </a:prstGeom>
            <a:noFill/>
          </p:spPr>
          <p:txBody>
            <a:bodyPr wrap="square" rtlCol="0">
              <a:spAutoFit/>
            </a:bodyPr>
            <a:lstStyle/>
            <a:p>
              <a:r>
                <a:rPr kumimoji="1" lang="ja-JP" altLang="en-US" sz="600" dirty="0" smtClean="0"/>
                <a:t>健診</a:t>
              </a:r>
              <a:r>
                <a:rPr lang="ja-JP" altLang="en-US" sz="600" dirty="0" smtClean="0"/>
                <a:t>費用は、医療保険者によって異なります。受診券に記載していますので、ご確認ください。</a:t>
              </a:r>
              <a:endParaRPr kumimoji="1" lang="ja-JP" altLang="en-US" sz="600" dirty="0"/>
            </a:p>
          </p:txBody>
        </p:sp>
      </p:grpSp>
      <p:sp>
        <p:nvSpPr>
          <p:cNvPr id="45" name="角丸四角形 44"/>
          <p:cNvSpPr/>
          <p:nvPr/>
        </p:nvSpPr>
        <p:spPr>
          <a:xfrm>
            <a:off x="306896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t>基本の検査項目</a:t>
            </a:r>
            <a:endParaRPr lang="en-US" altLang="ja-JP" sz="900" b="1" dirty="0" smtClean="0"/>
          </a:p>
        </p:txBody>
      </p:sp>
      <p:sp>
        <p:nvSpPr>
          <p:cNvPr id="48" name="角丸四角形 47"/>
          <p:cNvSpPr/>
          <p:nvPr/>
        </p:nvSpPr>
        <p:spPr>
          <a:xfrm>
            <a:off x="155260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900" b="1" dirty="0" smtClean="0"/>
              <a:t>特定</a:t>
            </a:r>
            <a:r>
              <a:rPr kumimoji="1" lang="ja-JP" altLang="en-US" sz="900" b="1" dirty="0" smtClean="0"/>
              <a:t>健診の受け方</a:t>
            </a:r>
            <a:endParaRPr kumimoji="1" lang="en-US" altLang="ja-JP" sz="700" b="1" dirty="0" smtClean="0"/>
          </a:p>
        </p:txBody>
      </p:sp>
      <p:sp>
        <p:nvSpPr>
          <p:cNvPr id="49" name="角丸四角形 48"/>
          <p:cNvSpPr/>
          <p:nvPr/>
        </p:nvSpPr>
        <p:spPr>
          <a:xfrm>
            <a:off x="260648" y="6156176"/>
            <a:ext cx="1185011" cy="251302"/>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900" b="1" dirty="0" smtClean="0"/>
              <a:t>健診費用について</a:t>
            </a:r>
            <a:endParaRPr lang="en-US" altLang="ja-JP" sz="700" b="1" dirty="0" smtClean="0"/>
          </a:p>
        </p:txBody>
      </p:sp>
      <p:sp>
        <p:nvSpPr>
          <p:cNvPr id="58" name="テキスト ボックス 57"/>
          <p:cNvSpPr txBox="1"/>
          <p:nvPr/>
        </p:nvSpPr>
        <p:spPr>
          <a:xfrm>
            <a:off x="2996952" y="7884368"/>
            <a:ext cx="1440160" cy="630942"/>
          </a:xfrm>
          <a:prstGeom prst="rect">
            <a:avLst/>
          </a:prstGeom>
          <a:noFill/>
        </p:spPr>
        <p:txBody>
          <a:bodyPr wrap="square" rtlCol="0">
            <a:spAutoFit/>
          </a:bodyPr>
          <a:lstStyle/>
          <a:p>
            <a:r>
              <a:rPr lang="ja-JP" altLang="en-US" sz="700" dirty="0" smtClean="0"/>
              <a:t>医療保険者とは、健康保険組合、全国健康保険協会、共済組合、市町村国民健康保険などを指します。健康保険証で加入している医療保険者を確認できます。</a:t>
            </a:r>
            <a:endParaRPr kumimoji="1" lang="ja-JP" altLang="en-US" sz="700" dirty="0"/>
          </a:p>
        </p:txBody>
      </p:sp>
      <p:graphicFrame>
        <p:nvGraphicFramePr>
          <p:cNvPr id="73" name="表 72"/>
          <p:cNvGraphicFramePr>
            <a:graphicFrameLocks noGrp="1"/>
          </p:cNvGraphicFramePr>
          <p:nvPr/>
        </p:nvGraphicFramePr>
        <p:xfrm>
          <a:off x="2929278" y="6474544"/>
          <a:ext cx="1589790" cy="1074442"/>
        </p:xfrm>
        <a:graphic>
          <a:graphicData uri="http://schemas.openxmlformats.org/drawingml/2006/table">
            <a:tbl>
              <a:tblPr firstRow="1" bandRow="1">
                <a:effectLst/>
                <a:tableStyleId>{7DF18680-E054-41AD-8BC1-D1AEF772440D}</a:tableStyleId>
              </a:tblPr>
              <a:tblGrid>
                <a:gridCol w="451730"/>
                <a:gridCol w="1138060"/>
              </a:tblGrid>
              <a:tr h="216024">
                <a:tc>
                  <a:txBody>
                    <a:bodyPr/>
                    <a:lstStyle/>
                    <a:p>
                      <a:pPr algn="l"/>
                      <a:r>
                        <a:rPr kumimoji="1" lang="ja-JP" altLang="en-US" sz="600" b="1" baseline="0" dirty="0" smtClean="0">
                          <a:solidFill>
                            <a:schemeClr val="tx1"/>
                          </a:solidFill>
                          <a:latin typeface="+mn-ea"/>
                          <a:ea typeface="+mn-ea"/>
                        </a:rPr>
                        <a:t>診察など</a:t>
                      </a:r>
                      <a:endParaRPr kumimoji="1" lang="en-US" altLang="ja-JP" sz="5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問診、身体計測（身長・体重・</a:t>
                      </a:r>
                      <a:r>
                        <a:rPr kumimoji="1" lang="en-US" altLang="ja-JP" sz="600" b="1" baseline="0" dirty="0" smtClean="0">
                          <a:solidFill>
                            <a:schemeClr val="tx1"/>
                          </a:solidFill>
                          <a:latin typeface="+mn-ea"/>
                          <a:ea typeface="+mn-ea"/>
                        </a:rPr>
                        <a:t>BMI</a:t>
                      </a:r>
                      <a:r>
                        <a:rPr kumimoji="1" lang="ja-JP" altLang="en-US" sz="600" b="1" baseline="0" dirty="0" smtClean="0">
                          <a:solidFill>
                            <a:schemeClr val="tx1"/>
                          </a:solidFill>
                          <a:latin typeface="+mn-ea"/>
                          <a:ea typeface="+mn-ea"/>
                        </a:rPr>
                        <a:t>・腹囲）、診察、血圧</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24">
                <a:tc>
                  <a:txBody>
                    <a:bodyPr/>
                    <a:lstStyle/>
                    <a:p>
                      <a:pPr algn="l"/>
                      <a:r>
                        <a:rPr kumimoji="1" lang="ja-JP" altLang="en-US" sz="600" b="1" baseline="0" dirty="0" smtClean="0">
                          <a:solidFill>
                            <a:schemeClr val="tx1"/>
                          </a:solidFill>
                          <a:latin typeface="+mn-ea"/>
                          <a:ea typeface="+mn-ea"/>
                        </a:rPr>
                        <a:t>脂質</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中性脂肪、</a:t>
                      </a:r>
                      <a:r>
                        <a:rPr kumimoji="1" lang="en-US" altLang="ja-JP" sz="600" b="1" baseline="0" dirty="0" smtClean="0">
                          <a:solidFill>
                            <a:schemeClr val="tx1"/>
                          </a:solidFill>
                          <a:latin typeface="+mn-ea"/>
                          <a:ea typeface="+mn-ea"/>
                        </a:rPr>
                        <a:t>HDL</a:t>
                      </a:r>
                      <a:r>
                        <a:rPr kumimoji="1" lang="ja-JP" altLang="en-US" sz="600" b="1" baseline="0" dirty="0" smtClean="0">
                          <a:solidFill>
                            <a:schemeClr val="tx1"/>
                          </a:solidFill>
                          <a:latin typeface="+mn-ea"/>
                          <a:ea typeface="+mn-ea"/>
                        </a:rPr>
                        <a:t>コレステロール、</a:t>
                      </a:r>
                      <a:r>
                        <a:rPr kumimoji="1" lang="en-US" altLang="ja-JP" sz="600" b="1" baseline="0" dirty="0" smtClean="0">
                          <a:solidFill>
                            <a:schemeClr val="tx1"/>
                          </a:solidFill>
                          <a:latin typeface="+mn-ea"/>
                          <a:ea typeface="+mn-ea"/>
                        </a:rPr>
                        <a:t>LDL</a:t>
                      </a:r>
                      <a:r>
                        <a:rPr kumimoji="1" lang="ja-JP" altLang="en-US" sz="600" b="1" baseline="0" dirty="0" smtClean="0">
                          <a:solidFill>
                            <a:schemeClr val="tx1"/>
                          </a:solidFill>
                          <a:latin typeface="+mn-ea"/>
                          <a:ea typeface="+mn-ea"/>
                        </a:rPr>
                        <a:t>コレステロール</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9218">
                <a:tc>
                  <a:txBody>
                    <a:bodyPr/>
                    <a:lstStyle/>
                    <a:p>
                      <a:pPr algn="l"/>
                      <a:r>
                        <a:rPr kumimoji="1" lang="ja-JP" altLang="en-US" sz="600" b="1" baseline="0" dirty="0" smtClean="0">
                          <a:solidFill>
                            <a:schemeClr val="tx1"/>
                          </a:solidFill>
                          <a:latin typeface="+mn-ea"/>
                          <a:ea typeface="+mn-ea"/>
                        </a:rPr>
                        <a:t>代謝系</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空腹時血糖または</a:t>
                      </a:r>
                      <a:endParaRPr kumimoji="1" lang="en-US" altLang="ja-JP" sz="600" b="1" baseline="0" dirty="0" smtClean="0">
                        <a:solidFill>
                          <a:schemeClr val="tx1"/>
                        </a:solidFill>
                        <a:latin typeface="+mn-ea"/>
                        <a:ea typeface="+mn-ea"/>
                      </a:endParaRPr>
                    </a:p>
                    <a:p>
                      <a:r>
                        <a:rPr kumimoji="1" lang="ja-JP" altLang="en-US" sz="600" b="1" baseline="0" dirty="0" smtClean="0">
                          <a:solidFill>
                            <a:schemeClr val="tx1"/>
                          </a:solidFill>
                          <a:latin typeface="+mn-ea"/>
                          <a:ea typeface="+mn-ea"/>
                        </a:rPr>
                        <a:t>ヘモグロビン</a:t>
                      </a:r>
                      <a:r>
                        <a:rPr kumimoji="1" lang="en-US" altLang="ja-JP" sz="600" b="1" baseline="0" dirty="0" smtClean="0">
                          <a:solidFill>
                            <a:schemeClr val="tx1"/>
                          </a:solidFill>
                          <a:latin typeface="+mn-ea"/>
                          <a:ea typeface="+mn-ea"/>
                        </a:rPr>
                        <a:t>A1c</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baseline="0" dirty="0" smtClean="0">
                          <a:solidFill>
                            <a:schemeClr val="tx1"/>
                          </a:solidFill>
                          <a:latin typeface="+mn-ea"/>
                          <a:ea typeface="+mn-ea"/>
                        </a:rPr>
                        <a:t>肝機能</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600" b="1" baseline="0" dirty="0" smtClean="0">
                          <a:solidFill>
                            <a:schemeClr val="tx1"/>
                          </a:solidFill>
                          <a:latin typeface="+mn-ea"/>
                          <a:ea typeface="+mn-ea"/>
                        </a:rPr>
                        <a:t>AST(GOT)</a:t>
                      </a:r>
                      <a:r>
                        <a:rPr kumimoji="1" lang="ja-JP" altLang="en-US" sz="600" b="1" baseline="0" dirty="0" err="1" smtClean="0">
                          <a:solidFill>
                            <a:schemeClr val="tx1"/>
                          </a:solidFill>
                          <a:latin typeface="+mn-ea"/>
                          <a:ea typeface="+mn-ea"/>
                        </a:rPr>
                        <a:t>、</a:t>
                      </a:r>
                      <a:r>
                        <a:rPr kumimoji="1" lang="en-US" altLang="ja-JP" sz="600" b="1" baseline="0" dirty="0" smtClean="0">
                          <a:solidFill>
                            <a:schemeClr val="tx1"/>
                          </a:solidFill>
                          <a:latin typeface="+mn-ea"/>
                          <a:ea typeface="+mn-ea"/>
                        </a:rPr>
                        <a:t>ALT</a:t>
                      </a:r>
                      <a:r>
                        <a:rPr kumimoji="1" lang="ja-JP" altLang="en-US" sz="600" b="1" baseline="0" dirty="0" smtClean="0">
                          <a:solidFill>
                            <a:schemeClr val="tx1"/>
                          </a:solidFill>
                          <a:latin typeface="+mn-ea"/>
                          <a:ea typeface="+mn-ea"/>
                        </a:rPr>
                        <a:t>（</a:t>
                      </a:r>
                      <a:r>
                        <a:rPr kumimoji="1" lang="en-US" altLang="ja-JP" sz="600" b="1" baseline="0" dirty="0" smtClean="0">
                          <a:solidFill>
                            <a:schemeClr val="tx1"/>
                          </a:solidFill>
                          <a:latin typeface="+mn-ea"/>
                          <a:ea typeface="+mn-ea"/>
                        </a:rPr>
                        <a:t>GPT)</a:t>
                      </a:r>
                      <a:r>
                        <a:rPr kumimoji="1" lang="ja-JP" altLang="en-US" sz="600" b="1" baseline="0" dirty="0" err="1" smtClean="0">
                          <a:solidFill>
                            <a:schemeClr val="tx1"/>
                          </a:solidFill>
                          <a:latin typeface="+mn-ea"/>
                          <a:ea typeface="+mn-ea"/>
                        </a:rPr>
                        <a:t>、</a:t>
                      </a:r>
                      <a:endParaRPr kumimoji="1" lang="en-US" altLang="ja-JP" sz="600" b="1" baseline="0" dirty="0" smtClean="0">
                        <a:solidFill>
                          <a:schemeClr val="tx1"/>
                        </a:solidFill>
                        <a:latin typeface="+mn-ea"/>
                        <a:ea typeface="+mn-ea"/>
                      </a:endParaRPr>
                    </a:p>
                    <a:p>
                      <a:r>
                        <a:rPr kumimoji="1" lang="en-US" altLang="ja-JP" sz="600" b="1" baseline="0" dirty="0" smtClean="0">
                          <a:solidFill>
                            <a:schemeClr val="tx1"/>
                          </a:solidFill>
                          <a:latin typeface="+mn-ea"/>
                          <a:ea typeface="+mn-ea"/>
                        </a:rPr>
                        <a:t>γ</a:t>
                      </a:r>
                      <a:r>
                        <a:rPr kumimoji="1" lang="ja-JP" altLang="en-US" sz="600" b="1" baseline="0" dirty="0" err="1" smtClean="0">
                          <a:solidFill>
                            <a:schemeClr val="tx1"/>
                          </a:solidFill>
                          <a:latin typeface="+mn-ea"/>
                          <a:ea typeface="+mn-ea"/>
                        </a:rPr>
                        <a:t>ｰ</a:t>
                      </a:r>
                      <a:r>
                        <a:rPr kumimoji="1" lang="en-US" altLang="ja-JP" sz="600" b="1" baseline="0" dirty="0" smtClean="0">
                          <a:solidFill>
                            <a:schemeClr val="tx1"/>
                          </a:solidFill>
                          <a:latin typeface="+mn-ea"/>
                          <a:ea typeface="+mn-ea"/>
                        </a:rPr>
                        <a:t>GT(γ-GTP</a:t>
                      </a:r>
                      <a:r>
                        <a:rPr kumimoji="1" lang="ja-JP" altLang="en-US" sz="600" b="1" baseline="0" dirty="0" smtClean="0">
                          <a:solidFill>
                            <a:schemeClr val="tx1"/>
                          </a:solidFill>
                          <a:latin typeface="+mn-ea"/>
                          <a:ea typeface="+mn-ea"/>
                        </a:rPr>
                        <a:t>）</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spc="-150" baseline="0" dirty="0" smtClean="0">
                          <a:solidFill>
                            <a:schemeClr val="tx1"/>
                          </a:solidFill>
                          <a:latin typeface="+mn-ea"/>
                          <a:ea typeface="+mn-ea"/>
                        </a:rPr>
                        <a:t>尿　・　腎機能</a:t>
                      </a:r>
                      <a:endParaRPr kumimoji="1" lang="ja-JP" altLang="en-US" sz="600" b="1" spc="-150"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尿たんぱく、尿糖</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4" name="角丸四角形 73"/>
          <p:cNvSpPr/>
          <p:nvPr/>
        </p:nvSpPr>
        <p:spPr>
          <a:xfrm>
            <a:off x="3018021" y="7638847"/>
            <a:ext cx="1368152" cy="25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t>実施主体は医療保険者</a:t>
            </a:r>
            <a:endParaRPr kumimoji="1" lang="en-US" altLang="ja-JP" sz="800" b="1" dirty="0" smtClean="0"/>
          </a:p>
        </p:txBody>
      </p:sp>
      <p:sp>
        <p:nvSpPr>
          <p:cNvPr id="75" name="テキスト ボックス 74"/>
          <p:cNvSpPr txBox="1"/>
          <p:nvPr/>
        </p:nvSpPr>
        <p:spPr>
          <a:xfrm>
            <a:off x="1456125" y="6424752"/>
            <a:ext cx="1396811" cy="2585323"/>
          </a:xfrm>
          <a:prstGeom prst="rect">
            <a:avLst/>
          </a:prstGeom>
          <a:noFill/>
        </p:spPr>
        <p:txBody>
          <a:bodyPr wrap="square" rtlCol="0">
            <a:spAutoFit/>
          </a:bodyPr>
          <a:lstStyle/>
          <a:p>
            <a:r>
              <a:rPr kumimoji="1" lang="ja-JP" altLang="en-US" sz="600" b="1" dirty="0" smtClean="0"/>
              <a:t>①健診の案内が届きます</a:t>
            </a:r>
            <a:endParaRPr kumimoji="1" lang="en-US" altLang="ja-JP" sz="600" b="1" dirty="0" smtClean="0"/>
          </a:p>
          <a:p>
            <a:r>
              <a:rPr lang="en-US" altLang="ja-JP" sz="600" dirty="0" smtClean="0"/>
              <a:t>40</a:t>
            </a:r>
            <a:r>
              <a:rPr lang="ja-JP" altLang="en-US" sz="600" dirty="0" smtClean="0"/>
              <a:t>～</a:t>
            </a:r>
            <a:r>
              <a:rPr lang="en-US" altLang="ja-JP" sz="600" dirty="0" smtClean="0"/>
              <a:t>74</a:t>
            </a:r>
            <a:r>
              <a:rPr lang="ja-JP" altLang="en-US" sz="600" dirty="0" smtClean="0"/>
              <a:t>歳の方には毎年、医療保険者（健康保険証の発行元）から健診の案内（受診券など）が送られてきます。</a:t>
            </a:r>
            <a:endParaRPr kumimoji="1" lang="en-US" altLang="ja-JP" sz="600" dirty="0" smtClean="0"/>
          </a:p>
          <a:p>
            <a:endParaRPr lang="en-US" altLang="ja-JP" sz="600" dirty="0" smtClean="0"/>
          </a:p>
          <a:p>
            <a:r>
              <a:rPr lang="ja-JP" altLang="en-US" sz="600" b="1" dirty="0" smtClean="0"/>
              <a:t>②案内の確認</a:t>
            </a:r>
            <a:endParaRPr lang="en-US" altLang="ja-JP" sz="600" b="1" dirty="0" smtClean="0"/>
          </a:p>
          <a:p>
            <a:r>
              <a:rPr lang="en-US" altLang="ja-JP" sz="600" dirty="0" smtClean="0"/>
              <a:t> </a:t>
            </a:r>
            <a:r>
              <a:rPr lang="ja-JP" altLang="en-US" sz="600" dirty="0" smtClean="0"/>
              <a:t>記載されている健診内容や受診券を確認し、案内に従って受診しましょう。</a:t>
            </a:r>
            <a:endParaRPr lang="en-US" altLang="ja-JP" sz="600" dirty="0" smtClean="0"/>
          </a:p>
          <a:p>
            <a:endParaRPr kumimoji="1" lang="en-US" altLang="ja-JP" sz="600" dirty="0" smtClean="0"/>
          </a:p>
          <a:p>
            <a:r>
              <a:rPr kumimoji="1" lang="ja-JP" altLang="en-US" sz="600" b="1" dirty="0" smtClean="0"/>
              <a:t>③特定健診の受診</a:t>
            </a:r>
            <a:endParaRPr kumimoji="1" lang="en-US" altLang="ja-JP" sz="600" b="1" dirty="0" smtClean="0"/>
          </a:p>
          <a:p>
            <a:r>
              <a:rPr lang="ja-JP" altLang="en-US" sz="600" dirty="0" smtClean="0"/>
              <a:t>メタボリックシンドロームのリスク確認に欠かせない腹囲（お腹周り）測定や血液検査などを行います。（基本の検査項目は右上に記載</a:t>
            </a:r>
            <a:r>
              <a:rPr lang="en-US" altLang="ja-JP" sz="600" dirty="0" smtClean="0"/>
              <a:t>)</a:t>
            </a:r>
          </a:p>
          <a:p>
            <a:endParaRPr kumimoji="1" lang="en-US" altLang="ja-JP" sz="600" dirty="0" smtClean="0"/>
          </a:p>
          <a:p>
            <a:r>
              <a:rPr kumimoji="1" lang="ja-JP" altLang="en-US" sz="600" b="1" dirty="0" smtClean="0"/>
              <a:t>④判定・結果通知</a:t>
            </a:r>
            <a:endParaRPr kumimoji="1" lang="en-US" altLang="ja-JP" sz="600" b="1" dirty="0" smtClean="0"/>
          </a:p>
          <a:p>
            <a:r>
              <a:rPr lang="ja-JP" altLang="en-US" sz="600" dirty="0" smtClean="0"/>
              <a:t>受診者へは、メタボリックシンドロームの判定を含む結果通知と、生活習慣病を予防するための情報が提供されます。</a:t>
            </a:r>
            <a:endParaRPr lang="en-US" altLang="ja-JP" sz="600" dirty="0" smtClean="0"/>
          </a:p>
          <a:p>
            <a:endParaRPr kumimoji="1" lang="en-US" altLang="ja-JP" sz="600" dirty="0" smtClean="0"/>
          </a:p>
          <a:p>
            <a:r>
              <a:rPr kumimoji="1" lang="ja-JP" altLang="en-US" sz="600" b="1" dirty="0" smtClean="0"/>
              <a:t>⑤特定保健指導</a:t>
            </a:r>
            <a:endParaRPr kumimoji="1" lang="en-US" altLang="ja-JP" sz="600" b="1" dirty="0" smtClean="0"/>
          </a:p>
          <a:p>
            <a:r>
              <a:rPr lang="ja-JP" altLang="en-US" sz="600" dirty="0" smtClean="0"/>
              <a:t>メタボリックシンドロームのリスクが高く、生活習慣の改善が必要な方は、医師、保健師、管理栄養士などによる専門家のサポートが受けられます。案内が届いた時には、必ず受けましょう。</a:t>
            </a:r>
            <a:endParaRPr kumimoji="1" lang="en-US" altLang="ja-JP" sz="600" dirty="0" smtClean="0"/>
          </a:p>
        </p:txBody>
      </p:sp>
      <p:grpSp>
        <p:nvGrpSpPr>
          <p:cNvPr id="76" name="グループ化 75"/>
          <p:cNvGrpSpPr/>
          <p:nvPr/>
        </p:nvGrpSpPr>
        <p:grpSpPr>
          <a:xfrm>
            <a:off x="4509120" y="6052418"/>
            <a:ext cx="2113765" cy="3059214"/>
            <a:chOff x="4509120" y="6052418"/>
            <a:chExt cx="2113765" cy="3059214"/>
          </a:xfrm>
        </p:grpSpPr>
        <p:sp>
          <p:nvSpPr>
            <p:cNvPr id="77" name="テキスト ボックス 76"/>
            <p:cNvSpPr txBox="1"/>
            <p:nvPr/>
          </p:nvSpPr>
          <p:spPr>
            <a:xfrm>
              <a:off x="4534653" y="6433115"/>
              <a:ext cx="2088232" cy="1169551"/>
            </a:xfrm>
            <a:prstGeom prst="rect">
              <a:avLst/>
            </a:prstGeom>
            <a:noFill/>
          </p:spPr>
          <p:txBody>
            <a:bodyPr wrap="square" rtlCol="0">
              <a:spAutoFit/>
            </a:bodyPr>
            <a:lstStyle/>
            <a:p>
              <a:r>
                <a:rPr kumimoji="1" lang="ja-JP" altLang="en-US" sz="700" dirty="0" smtClean="0"/>
                <a:t>健診は、病気の早期発見・早期治療はもちろんのこと、病気になる前のリスクを見つけ、発症をくい止めるためのものです。</a:t>
              </a:r>
              <a:endParaRPr kumimoji="1" lang="en-US" altLang="ja-JP" sz="700" dirty="0" smtClean="0"/>
            </a:p>
            <a:p>
              <a:r>
                <a:rPr lang="ja-JP" altLang="en-US" sz="700" dirty="0" smtClean="0"/>
                <a:t>健診結果をよく見てください。異常所見の向こうには、病気やリスクを招いている日常生活の問題点がいろいろと浮かび上がってくるはずです。健診はその問題を改善する絶好のチャンス。特に今まで検診を受けていない人やたまにしか受けていない人、また結果を活用していない人は、ぜひ積極的に受診して、健康づくりにいかしてください。</a:t>
              </a:r>
              <a:endParaRPr kumimoji="1" lang="ja-JP" altLang="en-US" sz="700" dirty="0"/>
            </a:p>
          </p:txBody>
        </p:sp>
        <p:sp>
          <p:nvSpPr>
            <p:cNvPr id="78" name="テキスト ボックス 77"/>
            <p:cNvSpPr txBox="1"/>
            <p:nvPr/>
          </p:nvSpPr>
          <p:spPr>
            <a:xfrm>
              <a:off x="4587478" y="6052418"/>
              <a:ext cx="1800200" cy="461665"/>
            </a:xfrm>
            <a:prstGeom prst="rect">
              <a:avLst/>
            </a:prstGeom>
            <a:noFill/>
          </p:spPr>
          <p:txBody>
            <a:bodyPr wrap="square" rtlCol="0">
              <a:spAutoFit/>
            </a:bodyPr>
            <a:lstStyle/>
            <a:p>
              <a:pPr algn="ctr"/>
              <a:r>
                <a:rPr kumimoji="1" lang="ja-JP" altLang="en-US" sz="1200" b="1" dirty="0" smtClean="0">
                  <a:solidFill>
                    <a:srgbClr val="FF0000"/>
                  </a:solidFill>
                </a:rPr>
                <a:t>健診を生活習慣改善の　　きっかけに！</a:t>
              </a:r>
              <a:endParaRPr kumimoji="1" lang="ja-JP" altLang="en-US" sz="1100" b="1" dirty="0">
                <a:solidFill>
                  <a:srgbClr val="FF0000"/>
                </a:solidFill>
              </a:endParaRPr>
            </a:p>
          </p:txBody>
        </p:sp>
        <p:sp>
          <p:nvSpPr>
            <p:cNvPr id="79" name="テキスト ボックス 78"/>
            <p:cNvSpPr txBox="1"/>
            <p:nvPr/>
          </p:nvSpPr>
          <p:spPr>
            <a:xfrm>
              <a:off x="4653136" y="7525470"/>
              <a:ext cx="1800200" cy="276999"/>
            </a:xfrm>
            <a:prstGeom prst="rect">
              <a:avLst/>
            </a:prstGeom>
            <a:noFill/>
          </p:spPr>
          <p:txBody>
            <a:bodyPr wrap="square" rtlCol="0">
              <a:spAutoFit/>
            </a:bodyPr>
            <a:lstStyle/>
            <a:p>
              <a:r>
                <a:rPr lang="ja-JP" altLang="en-US" sz="1200" b="1" dirty="0" smtClean="0">
                  <a:solidFill>
                    <a:srgbClr val="FF0000"/>
                  </a:solidFill>
                </a:rPr>
                <a:t>自分の健康を守るひけつ</a:t>
              </a:r>
              <a:endParaRPr kumimoji="1" lang="ja-JP" altLang="en-US" sz="1200" b="1" dirty="0">
                <a:solidFill>
                  <a:srgbClr val="FF0000"/>
                </a:solidFill>
              </a:endParaRPr>
            </a:p>
          </p:txBody>
        </p:sp>
        <p:sp>
          <p:nvSpPr>
            <p:cNvPr id="80" name="テキスト ボックス 79"/>
            <p:cNvSpPr txBox="1"/>
            <p:nvPr/>
          </p:nvSpPr>
          <p:spPr>
            <a:xfrm>
              <a:off x="4509120" y="7740352"/>
              <a:ext cx="2088232" cy="954107"/>
            </a:xfrm>
            <a:prstGeom prst="rect">
              <a:avLst/>
            </a:prstGeom>
            <a:noFill/>
          </p:spPr>
          <p:txBody>
            <a:bodyPr wrap="square" rtlCol="0">
              <a:spAutoFit/>
            </a:bodyPr>
            <a:lstStyle/>
            <a:p>
              <a:r>
                <a:rPr kumimoji="1" lang="ja-JP" altLang="en-US" sz="700" b="1" dirty="0" smtClean="0"/>
                <a:t>①年に一度はしっかり健診を受ける。</a:t>
              </a:r>
              <a:endParaRPr kumimoji="1" lang="en-US" altLang="ja-JP" sz="700" b="1" dirty="0" smtClean="0"/>
            </a:p>
            <a:p>
              <a:r>
                <a:rPr lang="ja-JP" altLang="en-US" sz="700" b="1" dirty="0" smtClean="0"/>
                <a:t>②健診結果を生活にいかす。</a:t>
              </a:r>
              <a:endParaRPr lang="en-US" altLang="ja-JP" sz="700" b="1" dirty="0" smtClean="0"/>
            </a:p>
            <a:p>
              <a:r>
                <a:rPr lang="en-US" altLang="ja-JP" sz="700" dirty="0" smtClean="0"/>
                <a:t> </a:t>
              </a:r>
              <a:r>
                <a:rPr lang="ja-JP" altLang="en-US" sz="700" dirty="0" smtClean="0"/>
                <a:t>健診を受けても、受けっぱなしでは意味がありません。結果は大切に保管し、前年と比較するなど経年的に見ていきましょう。数値が悪くなっているものがあれば、生活習慣改善に取り組むことが大切です。</a:t>
              </a:r>
              <a:endParaRPr lang="en-US" altLang="ja-JP" sz="700" dirty="0" smtClean="0"/>
            </a:p>
            <a:p>
              <a:r>
                <a:rPr kumimoji="1" lang="ja-JP" altLang="en-US" sz="700" b="1" dirty="0" smtClean="0"/>
                <a:t>③かかりつけ医をもって、自分の身体のことを相談できる環境をつくる。</a:t>
              </a:r>
              <a:endParaRPr kumimoji="1" lang="en-US" altLang="ja-JP" sz="700" b="1" dirty="0" smtClean="0"/>
            </a:p>
          </p:txBody>
        </p:sp>
        <p:pic>
          <p:nvPicPr>
            <p:cNvPr id="81" name="図 9" descr="図2.png"/>
            <p:cNvPicPr>
              <a:picLocks noChangeAspect="1"/>
            </p:cNvPicPr>
            <p:nvPr/>
          </p:nvPicPr>
          <p:blipFill>
            <a:blip r:embed="rId5" cstate="print"/>
            <a:srcRect/>
            <a:stretch>
              <a:fillRect/>
            </a:stretch>
          </p:blipFill>
          <p:spPr bwMode="auto">
            <a:xfrm>
              <a:off x="4661228" y="8656788"/>
              <a:ext cx="1803082" cy="454844"/>
            </a:xfrm>
            <a:prstGeom prst="rect">
              <a:avLst/>
            </a:prstGeom>
            <a:noFill/>
            <a:ln w="9525">
              <a:noFill/>
              <a:miter lim="800000"/>
              <a:headEnd/>
              <a:tailEnd/>
            </a:ln>
          </p:spPr>
        </p:pic>
      </p:grpSp>
      <p:grpSp>
        <p:nvGrpSpPr>
          <p:cNvPr id="44" name="グループ化 43"/>
          <p:cNvGrpSpPr/>
          <p:nvPr/>
        </p:nvGrpSpPr>
        <p:grpSpPr>
          <a:xfrm>
            <a:off x="-315416" y="2987824"/>
            <a:ext cx="2034294" cy="2841823"/>
            <a:chOff x="-359432" y="2991990"/>
            <a:chExt cx="2034294" cy="2664296"/>
          </a:xfrm>
        </p:grpSpPr>
        <p:sp>
          <p:nvSpPr>
            <p:cNvPr id="47" name="テキスト ボックス 46"/>
            <p:cNvSpPr txBox="1"/>
            <p:nvPr/>
          </p:nvSpPr>
          <p:spPr>
            <a:xfrm>
              <a:off x="-269354" y="2991990"/>
              <a:ext cx="1944216" cy="1296144"/>
            </a:xfrm>
            <a:prstGeom prst="rect">
              <a:avLst/>
            </a:prstGeom>
            <a:noFill/>
          </p:spPr>
          <p:txBody>
            <a:bodyPr vert="horz" wrap="square" lIns="91440" tIns="45720" rIns="91440" bIns="45720" rtlCol="0">
              <a:norm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医療機関一覧表の医療機関へ事前にお申し込みのうえ、特定健診受診券、健康保険証、問診票等を持参して受診してください。</a:t>
              </a:r>
              <a:endParaRPr kumimoji="1" lang="en-US" altLang="ja-JP" sz="800" b="0" i="0" u="none" strike="noStrike" kern="1200" cap="none" spc="0" normalizeH="0" baseline="0" noProof="0" dirty="0" smtClean="0">
                <a:ln>
                  <a:noFill/>
                </a:ln>
                <a:solidFill>
                  <a:schemeClr val="tx1"/>
                </a:solidFill>
                <a:effectLst/>
                <a:uLnTx/>
                <a:uFillTx/>
                <a:latin typeface="+mn-lt"/>
                <a:ea typeface="+mn-ea"/>
                <a:cs typeface="+mn-cs"/>
              </a:endParaRP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lang="en-US" altLang="ja-JP" sz="800" dirty="0" smtClean="0"/>
                <a:t>  </a:t>
              </a: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医療機関での受診に際しては、予約等が必要な場合がありますので、必ず事前に電話などでお問い合わせください</a:t>
              </a: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1" name="テキスト ボックス 50"/>
            <p:cNvSpPr txBox="1"/>
            <p:nvPr/>
          </p:nvSpPr>
          <p:spPr>
            <a:xfrm>
              <a:off x="-359432" y="4207165"/>
              <a:ext cx="1944216" cy="504056"/>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en-US" altLang="ja-JP" sz="800" dirty="0" smtClean="0"/>
                <a:t>                    </a:t>
              </a:r>
              <a:r>
                <a:rPr lang="ja-JP" altLang="en-US" sz="1200" b="1" dirty="0" smtClean="0">
                  <a:solidFill>
                    <a:srgbClr val="FF0000"/>
                  </a:solidFill>
                </a:rPr>
                <a:t>通院中の方も </a:t>
              </a:r>
              <a:endParaRPr lang="en-US" altLang="ja-JP" sz="1200" b="1" dirty="0" smtClean="0">
                <a:solidFill>
                  <a:srgbClr val="FF0000"/>
                </a:solidFill>
              </a:endParaRPr>
            </a:p>
            <a:p>
              <a:pPr marL="342900" marR="0" indent="-342900" algn="l" defTabSz="914400" rtl="0" eaLnBrk="1" fontAlgn="auto" latinLnBrk="0" hangingPunct="1">
                <a:lnSpc>
                  <a:spcPct val="100000"/>
                </a:lnSpc>
                <a:spcBef>
                  <a:spcPct val="20000"/>
                </a:spcBef>
                <a:spcAft>
                  <a:spcPts val="0"/>
                </a:spcAft>
                <a:buClrTx/>
                <a:buSzTx/>
                <a:tabLst/>
              </a:pPr>
              <a:r>
                <a:rPr lang="ja-JP" altLang="en-US" sz="1200" b="1" dirty="0" smtClean="0">
                  <a:solidFill>
                    <a:srgbClr val="FF0000"/>
                  </a:solidFill>
                </a:rPr>
                <a:t>　　　 特定健診の対象です</a:t>
              </a:r>
              <a:endParaRPr lang="en-US" altLang="ja-JP" sz="800" b="1" dirty="0" smtClean="0">
                <a:solidFill>
                  <a:srgbClr val="FF0000"/>
                </a:solidFill>
              </a:endParaRPr>
            </a:p>
            <a:p>
              <a:pPr marL="342900" marR="0" indent="-342900" algn="l" defTabSz="914400" rtl="0" eaLnBrk="1" fontAlgn="auto" latinLnBrk="0" hangingPunct="1">
                <a:lnSpc>
                  <a:spcPct val="100000"/>
                </a:lnSpc>
                <a:spcBef>
                  <a:spcPct val="20000"/>
                </a:spcBef>
                <a:spcAft>
                  <a:spcPts val="0"/>
                </a:spcAft>
                <a:buClrTx/>
                <a:buSzTx/>
                <a:tabLst/>
              </a:pPr>
              <a:r>
                <a:rPr lang="ja-JP" altLang="en-US" sz="800" dirty="0" smtClean="0"/>
                <a:t>　　　　　</a:t>
              </a:r>
              <a:endParaRPr lang="en-US" altLang="ja-JP" sz="800" dirty="0" smtClean="0"/>
            </a:p>
            <a:p>
              <a:pPr marL="342900" indent="-342900">
                <a:spcBef>
                  <a:spcPct val="20000"/>
                </a:spcBef>
              </a:pPr>
              <a:r>
                <a:rPr lang="en-US" altLang="ja-JP" sz="800" dirty="0" smtClean="0"/>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2" name="テキスト ボックス 51"/>
            <p:cNvSpPr txBox="1"/>
            <p:nvPr/>
          </p:nvSpPr>
          <p:spPr>
            <a:xfrm>
              <a:off x="-287424" y="4504158"/>
              <a:ext cx="1944216" cy="1152128"/>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800" dirty="0" smtClean="0"/>
                <a:t>　　　　　</a:t>
              </a:r>
              <a:endParaRPr lang="en-US" altLang="ja-JP" sz="800" dirty="0" smtClean="0"/>
            </a:p>
            <a:p>
              <a:pPr marL="342900" indent="-342900">
                <a:spcBef>
                  <a:spcPct val="20000"/>
                </a:spcBef>
              </a:pPr>
              <a:r>
                <a:rPr lang="en-US" altLang="ja-JP" sz="800" dirty="0" smtClean="0"/>
                <a:t>                </a:t>
              </a:r>
              <a:r>
                <a:rPr lang="ja-JP" altLang="en-US" sz="800" dirty="0" smtClean="0"/>
                <a:t>医療機関一覧表の医療機関に通院中の方は、通常の診察を行う際に特定健診を同時に実施することが可能な場合がありますので、ご希望の場合は事前に医療機関へご相談ください。</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grpSp>
      <p:sp>
        <p:nvSpPr>
          <p:cNvPr id="40" name="テキスト ボックス 39"/>
          <p:cNvSpPr txBox="1"/>
          <p:nvPr/>
        </p:nvSpPr>
        <p:spPr>
          <a:xfrm>
            <a:off x="2924944" y="8505357"/>
            <a:ext cx="1584176" cy="507831"/>
          </a:xfrm>
          <a:prstGeom prst="rect">
            <a:avLst/>
          </a:prstGeom>
          <a:noFill/>
          <a:ln>
            <a:solidFill>
              <a:srgbClr val="FF0000"/>
            </a:solidFill>
          </a:ln>
        </p:spPr>
        <p:txBody>
          <a:bodyPr wrap="square" rtlCol="0" anchor="t" anchorCtr="1">
            <a:spAutoFit/>
          </a:bodyPr>
          <a:lstStyle/>
          <a:p>
            <a:pPr algn="ctr"/>
            <a:r>
              <a:rPr kumimoji="1" lang="ja-JP" altLang="en-US" sz="900" dirty="0" smtClean="0">
                <a:solidFill>
                  <a:srgbClr val="FF0000"/>
                </a:solidFill>
              </a:rPr>
              <a:t>受診券の発行等についは、</a:t>
            </a:r>
            <a:endParaRPr kumimoji="1" lang="en-US" altLang="ja-JP" sz="900" dirty="0" smtClean="0">
              <a:solidFill>
                <a:srgbClr val="FF0000"/>
              </a:solidFill>
            </a:endParaRPr>
          </a:p>
          <a:p>
            <a:pPr algn="ctr"/>
            <a:r>
              <a:rPr kumimoji="1" lang="ja-JP" altLang="en-US" sz="900" dirty="0" smtClean="0">
                <a:solidFill>
                  <a:srgbClr val="FF0000"/>
                </a:solidFill>
              </a:rPr>
              <a:t>　加入する医療保険者に</a:t>
            </a:r>
            <a:endParaRPr kumimoji="1" lang="en-US" altLang="ja-JP" sz="900" dirty="0" smtClean="0">
              <a:solidFill>
                <a:srgbClr val="FF0000"/>
              </a:solidFill>
            </a:endParaRPr>
          </a:p>
          <a:p>
            <a:pPr algn="ctr"/>
            <a:r>
              <a:rPr kumimoji="1" lang="ja-JP" altLang="en-US" sz="900" dirty="0" smtClean="0">
                <a:solidFill>
                  <a:srgbClr val="FF0000"/>
                </a:solidFill>
              </a:rPr>
              <a:t>　お問い合わせください。</a:t>
            </a:r>
            <a:endParaRPr kumimoji="1" lang="en-US" altLang="ja-JP" sz="1200" dirty="0" smtClean="0">
              <a:solidFill>
                <a:srgbClr val="FF0000"/>
              </a:solidFill>
              <a:latin typeface="+mn-ea"/>
            </a:endParaRPr>
          </a:p>
        </p:txBody>
      </p:sp>
      <p:sp>
        <p:nvSpPr>
          <p:cNvPr id="39" name="テキスト ボックス 38"/>
          <p:cNvSpPr txBox="1"/>
          <p:nvPr/>
        </p:nvSpPr>
        <p:spPr>
          <a:xfrm>
            <a:off x="-43080" y="1110979"/>
            <a:ext cx="1831590" cy="707886"/>
          </a:xfrm>
          <a:prstGeom prst="rect">
            <a:avLst/>
          </a:prstGeom>
          <a:noFill/>
          <a:ln>
            <a:noFill/>
          </a:ln>
        </p:spPr>
        <p:txBody>
          <a:bodyPr wrap="square" rtlCol="0" anchor="t" anchorCtr="1">
            <a:spAutoFit/>
          </a:bodyPr>
          <a:lstStyle/>
          <a:p>
            <a:r>
              <a:rPr kumimoji="1" lang="ja-JP" altLang="en-US" sz="800" dirty="0" smtClean="0"/>
              <a:t>最新の実施機関については、国保連合会ホームページ</a:t>
            </a:r>
            <a:r>
              <a:rPr lang="en-US" altLang="ja-JP" sz="800" dirty="0">
                <a:hlinkClick r:id="rId6"/>
              </a:rPr>
              <a:t>http://</a:t>
            </a:r>
            <a:r>
              <a:rPr lang="en-US" altLang="ja-JP" sz="800" dirty="0" smtClean="0">
                <a:hlinkClick r:id="rId6"/>
              </a:rPr>
              <a:t>www.kochi-kokuhoren.or.jp/kyogikai/ky02.htm</a:t>
            </a:r>
            <a:r>
              <a:rPr lang="ja-JP" altLang="en-US" sz="800" dirty="0" smtClean="0"/>
              <a:t>の表中にある実施機関一覧をご参照ください。</a:t>
            </a:r>
            <a:endParaRPr kumimoji="1" lang="ja-JP" altLang="en-US" sz="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 name="コンテンツ プレースホルダ 67" descr="須崎地域.png"/>
          <p:cNvPicPr>
            <a:picLocks noChangeAspect="1"/>
          </p:cNvPicPr>
          <p:nvPr/>
        </p:nvPicPr>
        <p:blipFill>
          <a:blip r:embed="rId3" cstate="print"/>
          <a:stretch>
            <a:fillRect/>
          </a:stretch>
        </p:blipFill>
        <p:spPr>
          <a:xfrm>
            <a:off x="188640" y="1979712"/>
            <a:ext cx="1235128" cy="1065600"/>
          </a:xfrm>
          <a:prstGeom prst="rect">
            <a:avLst/>
          </a:prstGeom>
          <a:scene3d>
            <a:camera prst="orthographicFront">
              <a:rot lat="0" lon="0" rev="20999999"/>
            </a:camera>
            <a:lightRig rig="threePt" dir="t"/>
          </a:scene3d>
        </p:spPr>
      </p:pic>
      <p:sp>
        <p:nvSpPr>
          <p:cNvPr id="38" name="角丸四角形 37"/>
          <p:cNvSpPr/>
          <p:nvPr/>
        </p:nvSpPr>
        <p:spPr>
          <a:xfrm>
            <a:off x="-17904" y="-11028"/>
            <a:ext cx="6858000" cy="6084000"/>
          </a:xfrm>
          <a:prstGeom prst="roundRect">
            <a:avLst>
              <a:gd name="adj" fmla="val 3141"/>
            </a:avLst>
          </a:prstGeom>
          <a:solidFill>
            <a:schemeClr val="accent1">
              <a:lumMod val="75000"/>
              <a:alpha val="20000"/>
            </a:schemeClr>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p>
        </p:txBody>
      </p:sp>
      <p:sp>
        <p:nvSpPr>
          <p:cNvPr id="30" name="コンテンツ プレースホルダ 75"/>
          <p:cNvSpPr txBox="1">
            <a:spLocks/>
          </p:cNvSpPr>
          <p:nvPr/>
        </p:nvSpPr>
        <p:spPr>
          <a:xfrm>
            <a:off x="5885656" y="4644008"/>
            <a:ext cx="3028950" cy="345071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33" name="テキスト ボックス 32"/>
          <p:cNvSpPr txBox="1"/>
          <p:nvPr/>
        </p:nvSpPr>
        <p:spPr>
          <a:xfrm>
            <a:off x="199632" y="807630"/>
            <a:ext cx="1224136" cy="461665"/>
          </a:xfrm>
          <a:prstGeom prst="rect">
            <a:avLst/>
          </a:prstGeom>
          <a:noFill/>
          <a:ln>
            <a:noFill/>
          </a:ln>
        </p:spPr>
        <p:txBody>
          <a:bodyPr wrap="square" rtlCol="0">
            <a:spAutoFit/>
          </a:bodyPr>
          <a:lstStyle/>
          <a:p>
            <a:r>
              <a:rPr lang="en-US" altLang="ja-JP" sz="2400" dirty="0" smtClean="0"/>
              <a:t>29</a:t>
            </a:r>
            <a:r>
              <a:rPr kumimoji="1" lang="ja-JP" altLang="en-US" sz="2000" dirty="0" smtClean="0"/>
              <a:t>機関</a:t>
            </a:r>
            <a:endParaRPr kumimoji="1" lang="ja-JP" altLang="en-US" sz="2000" dirty="0"/>
          </a:p>
        </p:txBody>
      </p:sp>
      <p:sp>
        <p:nvSpPr>
          <p:cNvPr id="43" name="コンテンツ プレースホルダ 75"/>
          <p:cNvSpPr txBox="1">
            <a:spLocks/>
          </p:cNvSpPr>
          <p:nvPr/>
        </p:nvSpPr>
        <p:spPr>
          <a:xfrm>
            <a:off x="1556792" y="2771800"/>
            <a:ext cx="4752528" cy="309634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29" name="コンテンツ プレースホルダ 28"/>
          <p:cNvGraphicFramePr>
            <a:graphicFrameLocks noGrp="1"/>
          </p:cNvGraphicFramePr>
          <p:nvPr>
            <p:ph sz="half" idx="1"/>
          </p:nvPr>
        </p:nvGraphicFramePr>
        <p:xfrm>
          <a:off x="1916832" y="2123728"/>
          <a:ext cx="4680520" cy="1062740"/>
        </p:xfrm>
        <a:graphic>
          <a:graphicData uri="http://schemas.openxmlformats.org/drawingml/2006/table">
            <a:tbl>
              <a:tblPr bandRow="1">
                <a:tableStyleId>{BC89EF96-8CEA-46FF-86C4-4CE0E7609802}</a:tableStyleId>
              </a:tblPr>
              <a:tblGrid>
                <a:gridCol w="220035"/>
                <a:gridCol w="1724181"/>
                <a:gridCol w="1902164"/>
                <a:gridCol w="834140"/>
              </a:tblGrid>
              <a:tr h="212548">
                <a:tc rowSpan="5">
                  <a:txBody>
                    <a:bodyPr/>
                    <a:lstStyle/>
                    <a:p>
                      <a:pPr algn="ctr" fontAlgn="ctr"/>
                      <a:r>
                        <a:rPr lang="ja-JP" altLang="en-US" sz="900" u="none" strike="noStrike" spc="600" dirty="0"/>
                        <a:t>中土佐町</a:t>
                      </a:r>
                      <a:endParaRPr lang="ja-JP" altLang="en-US" sz="900" b="0" i="0" u="none" strike="noStrike" spc="600" dirty="0">
                        <a:solidFill>
                          <a:srgbClr val="000000"/>
                        </a:solidFill>
                        <a:latin typeface="ＭＳ Ｐゴシック"/>
                      </a:endParaRPr>
                    </a:p>
                  </a:txBody>
                  <a:tcPr marL="7180" marR="7180" marT="7180" marB="0" vert="eaVert"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ja-JP" altLang="en-US" sz="900" u="none" strike="noStrike" dirty="0" err="1" smtClean="0">
                          <a:latin typeface="ＭＳ Ｐゴシック" pitchFamily="50" charset="-128"/>
                          <a:ea typeface="ＭＳ Ｐゴシック" pitchFamily="50" charset="-128"/>
                        </a:rPr>
                        <a:t>なかとさ</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久</a:t>
                      </a:r>
                      <a:r>
                        <a:rPr lang="ja-JP" altLang="en-US" sz="900" u="none" strike="noStrike" dirty="0">
                          <a:latin typeface="ＭＳ Ｐゴシック" pitchFamily="50" charset="-128"/>
                          <a:ea typeface="ＭＳ Ｐゴシック" pitchFamily="50" charset="-128"/>
                        </a:rPr>
                        <a:t>礼</a:t>
                      </a:r>
                      <a:r>
                        <a:rPr lang="en-US" altLang="ja-JP" sz="900" u="none" strike="noStrike" dirty="0">
                          <a:latin typeface="ＭＳ Ｐゴシック" pitchFamily="50" charset="-128"/>
                          <a:ea typeface="ＭＳ Ｐゴシック" pitchFamily="50" charset="-128"/>
                        </a:rPr>
                        <a:t>6614</a:t>
                      </a:r>
                      <a:endParaRPr lang="en-US" altLang="ja-JP"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ctr" fontAlgn="ctr"/>
                      <a:r>
                        <a:rPr lang="en-US" altLang="ja-JP" sz="900" u="none" strike="noStrike" dirty="0">
                          <a:latin typeface="ＭＳ Ｐゴシック" pitchFamily="50" charset="-128"/>
                          <a:ea typeface="ＭＳ Ｐゴシック" pitchFamily="50" charset="-128"/>
                        </a:rPr>
                        <a:t>0889-52-2040</a:t>
                      </a:r>
                      <a:endParaRPr lang="en-US" altLang="ja-JP"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r>
              <a:tr h="212548">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上ノ</a:t>
                      </a:r>
                      <a:r>
                        <a:rPr lang="ja-JP" altLang="en-US" sz="900" u="none" strike="noStrike" dirty="0">
                          <a:latin typeface="ＭＳ Ｐゴシック" pitchFamily="50" charset="-128"/>
                          <a:ea typeface="ＭＳ Ｐゴシック" pitchFamily="50" charset="-128"/>
                        </a:rPr>
                        <a:t>加江クリニック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上ノ</a:t>
                      </a:r>
                      <a:r>
                        <a:rPr lang="ja-JP" altLang="en-US" sz="900" u="none" strike="noStrike" dirty="0">
                          <a:latin typeface="ＭＳ Ｐゴシック" pitchFamily="50" charset="-128"/>
                          <a:ea typeface="ＭＳ Ｐゴシック" pitchFamily="50" charset="-128"/>
                        </a:rPr>
                        <a:t>加江</a:t>
                      </a:r>
                      <a:r>
                        <a:rPr lang="en-US" altLang="ja-JP" sz="900" u="none" strike="noStrike" dirty="0">
                          <a:latin typeface="ＭＳ Ｐゴシック" pitchFamily="50" charset="-128"/>
                          <a:ea typeface="ＭＳ Ｐゴシック" pitchFamily="50" charset="-128"/>
                        </a:rPr>
                        <a:t>277-10</a:t>
                      </a:r>
                      <a:endParaRPr lang="en-US" altLang="ja-JP"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ctr" fontAlgn="ctr"/>
                      <a:r>
                        <a:rPr lang="en-US" altLang="ja-JP" sz="900" u="none" strike="noStrike">
                          <a:latin typeface="ＭＳ Ｐゴシック" pitchFamily="50" charset="-128"/>
                          <a:ea typeface="ＭＳ Ｐゴシック" pitchFamily="50" charset="-128"/>
                        </a:rPr>
                        <a:t>0889-40-2200</a:t>
                      </a:r>
                      <a:endParaRPr lang="en-US" altLang="ja-JP" sz="900" b="0" i="0" u="none" strike="noStrike">
                        <a:solidFill>
                          <a:srgbClr val="000000"/>
                        </a:solidFill>
                        <a:latin typeface="ＭＳ Ｐゴシック" pitchFamily="50" charset="-128"/>
                        <a:ea typeface="ＭＳ Ｐゴシック" pitchFamily="50" charset="-128"/>
                      </a:endParaRPr>
                    </a:p>
                  </a:txBody>
                  <a:tcPr marL="7180" marR="7180" marT="7180" marB="0" anchor="ctr"/>
                </a:tc>
              </a:tr>
              <a:tr h="212548">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クリニック土</a:t>
                      </a:r>
                      <a:r>
                        <a:rPr lang="ja-JP" altLang="en-US" sz="900" u="none" strike="noStrike" dirty="0">
                          <a:latin typeface="ＭＳ Ｐゴシック" pitchFamily="50" charset="-128"/>
                          <a:ea typeface="ＭＳ Ｐゴシック" pitchFamily="50" charset="-128"/>
                        </a:rPr>
                        <a:t>佐久礼</a:t>
                      </a:r>
                      <a:endParaRPr lang="ja-JP" altLang="en-US"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久</a:t>
                      </a:r>
                      <a:r>
                        <a:rPr lang="ja-JP" altLang="en-US" sz="900" u="none" strike="noStrike" dirty="0">
                          <a:latin typeface="ＭＳ Ｐゴシック" pitchFamily="50" charset="-128"/>
                          <a:ea typeface="ＭＳ Ｐゴシック" pitchFamily="50" charset="-128"/>
                        </a:rPr>
                        <a:t>礼</a:t>
                      </a:r>
                      <a:r>
                        <a:rPr lang="en-US" altLang="ja-JP" sz="900" u="none" strike="noStrike" dirty="0">
                          <a:latin typeface="ＭＳ Ｐゴシック" pitchFamily="50" charset="-128"/>
                          <a:ea typeface="ＭＳ Ｐゴシック" pitchFamily="50" charset="-128"/>
                        </a:rPr>
                        <a:t>6728-1</a:t>
                      </a:r>
                      <a:endParaRPr lang="en-US" altLang="ja-JP"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ctr" fontAlgn="ctr"/>
                      <a:r>
                        <a:rPr lang="en-US" altLang="ja-JP" sz="900" u="none" strike="noStrike" dirty="0">
                          <a:latin typeface="ＭＳ Ｐゴシック" pitchFamily="50" charset="-128"/>
                          <a:ea typeface="ＭＳ Ｐゴシック" pitchFamily="50" charset="-128"/>
                        </a:rPr>
                        <a:t>0889-52-2800</a:t>
                      </a:r>
                      <a:endParaRPr lang="en-US" altLang="ja-JP"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r>
              <a:tr h="212548">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中土佐町</a:t>
                      </a:r>
                      <a:r>
                        <a:rPr lang="ja-JP" altLang="en-US" sz="900" u="none" strike="noStrike" dirty="0">
                          <a:latin typeface="ＭＳ Ｐゴシック" pitchFamily="50" charset="-128"/>
                          <a:ea typeface="ＭＳ Ｐゴシック" pitchFamily="50" charset="-128"/>
                        </a:rPr>
                        <a:t>立上ノ加江診療所</a:t>
                      </a:r>
                      <a:endParaRPr lang="ja-JP" altLang="en-US"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上ノ</a:t>
                      </a:r>
                      <a:r>
                        <a:rPr lang="ja-JP" altLang="en-US" sz="900" u="none" strike="noStrike" dirty="0">
                          <a:latin typeface="ＭＳ Ｐゴシック" pitchFamily="50" charset="-128"/>
                          <a:ea typeface="ＭＳ Ｐゴシック" pitchFamily="50" charset="-128"/>
                        </a:rPr>
                        <a:t>加江</a:t>
                      </a:r>
                      <a:r>
                        <a:rPr lang="en-US" altLang="ja-JP" sz="900" u="none" strike="noStrike" dirty="0">
                          <a:latin typeface="ＭＳ Ｐゴシック" pitchFamily="50" charset="-128"/>
                          <a:ea typeface="ＭＳ Ｐゴシック" pitchFamily="50" charset="-128"/>
                        </a:rPr>
                        <a:t>2415-1</a:t>
                      </a:r>
                      <a:endParaRPr lang="en-US" altLang="ja-JP"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ctr" fontAlgn="ctr"/>
                      <a:r>
                        <a:rPr lang="en-US" altLang="ja-JP" sz="900" u="none" strike="noStrike">
                          <a:latin typeface="ＭＳ Ｐゴシック" pitchFamily="50" charset="-128"/>
                          <a:ea typeface="ＭＳ Ｐゴシック" pitchFamily="50" charset="-128"/>
                        </a:rPr>
                        <a:t>0889-54-1111</a:t>
                      </a:r>
                      <a:endParaRPr lang="en-US" altLang="ja-JP" sz="900" b="0" i="0" u="none" strike="noStrike">
                        <a:solidFill>
                          <a:srgbClr val="000000"/>
                        </a:solidFill>
                        <a:latin typeface="ＭＳ Ｐゴシック" pitchFamily="50" charset="-128"/>
                        <a:ea typeface="ＭＳ Ｐゴシック" pitchFamily="50" charset="-128"/>
                      </a:endParaRPr>
                    </a:p>
                  </a:txBody>
                  <a:tcPr marL="7180" marR="7180" marT="7180" marB="0" anchor="ctr"/>
                </a:tc>
              </a:tr>
              <a:tr h="212548">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TW" altLang="en-US" sz="900" u="none" strike="noStrike" dirty="0" smtClean="0">
                          <a:latin typeface="ＭＳ Ｐゴシック" pitchFamily="50" charset="-128"/>
                          <a:ea typeface="ＭＳ Ｐゴシック" pitchFamily="50" charset="-128"/>
                        </a:rPr>
                        <a:t>中土佐</a:t>
                      </a:r>
                      <a:r>
                        <a:rPr lang="zh-TW" altLang="en-US" sz="900" u="none" strike="noStrike" dirty="0">
                          <a:latin typeface="ＭＳ Ｐゴシック" pitchFamily="50" charset="-128"/>
                          <a:ea typeface="ＭＳ Ｐゴシック" pitchFamily="50" charset="-128"/>
                        </a:rPr>
                        <a:t>町立大野見診療所</a:t>
                      </a:r>
                      <a:endParaRPr lang="zh-TW" altLang="en-US"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TW" altLang="en-US" sz="900" u="none" strike="noStrike" dirty="0" smtClean="0">
                          <a:latin typeface="ＭＳ Ｐゴシック" pitchFamily="50" charset="-128"/>
                          <a:ea typeface="ＭＳ Ｐゴシック" pitchFamily="50" charset="-128"/>
                        </a:rPr>
                        <a:t>大野見</a:t>
                      </a:r>
                      <a:r>
                        <a:rPr lang="zh-TW" altLang="en-US" sz="900" u="none" strike="noStrike" dirty="0">
                          <a:latin typeface="ＭＳ Ｐゴシック" pitchFamily="50" charset="-128"/>
                          <a:ea typeface="ＭＳ Ｐゴシック" pitchFamily="50" charset="-128"/>
                        </a:rPr>
                        <a:t>吉野</a:t>
                      </a:r>
                      <a:r>
                        <a:rPr lang="en-US" altLang="zh-TW" sz="900" u="none" strike="noStrike" dirty="0">
                          <a:latin typeface="ＭＳ Ｐゴシック" pitchFamily="50" charset="-128"/>
                          <a:ea typeface="ＭＳ Ｐゴシック" pitchFamily="50" charset="-128"/>
                        </a:rPr>
                        <a:t>234</a:t>
                      </a:r>
                      <a:r>
                        <a:rPr lang="zh-TW" altLang="en-US" sz="900" u="none" strike="noStrike" dirty="0">
                          <a:latin typeface="ＭＳ Ｐゴシック" pitchFamily="50" charset="-128"/>
                          <a:ea typeface="ＭＳ Ｐゴシック" pitchFamily="50" charset="-128"/>
                        </a:rPr>
                        <a:t>番地</a:t>
                      </a:r>
                      <a:endParaRPr lang="zh-TW" altLang="en-US"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ctr" fontAlgn="ctr"/>
                      <a:r>
                        <a:rPr lang="en-US" altLang="ja-JP" sz="900" u="none" strike="noStrike" dirty="0">
                          <a:latin typeface="ＭＳ Ｐゴシック" pitchFamily="50" charset="-128"/>
                          <a:ea typeface="ＭＳ Ｐゴシック" pitchFamily="50" charset="-128"/>
                        </a:rPr>
                        <a:t>0889-57-2127</a:t>
                      </a:r>
                      <a:endParaRPr lang="en-US" altLang="ja-JP"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r>
            </a:tbl>
          </a:graphicData>
        </a:graphic>
      </p:graphicFrame>
      <p:sp>
        <p:nvSpPr>
          <p:cNvPr id="50" name="円形吹き出し 49"/>
          <p:cNvSpPr/>
          <p:nvPr/>
        </p:nvSpPr>
        <p:spPr>
          <a:xfrm>
            <a:off x="166007" y="60649"/>
            <a:ext cx="1080120" cy="792088"/>
          </a:xfrm>
          <a:prstGeom prst="wedgeEllipseCallout">
            <a:avLst>
              <a:gd name="adj1" fmla="val -11763"/>
              <a:gd name="adj2" fmla="val 47382"/>
            </a:avLst>
          </a:prstGeom>
          <a:solidFill>
            <a:schemeClr val="tx2">
              <a:lumMod val="40000"/>
              <a:lumOff val="60000"/>
              <a:alpha val="5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chemeClr val="tx1"/>
                </a:solidFill>
              </a:rPr>
              <a:t>須崎</a:t>
            </a:r>
            <a:endParaRPr kumimoji="1" lang="en-US" altLang="ja-JP" sz="1500" b="1" dirty="0" smtClean="0">
              <a:solidFill>
                <a:schemeClr val="tx1"/>
              </a:solidFill>
            </a:endParaRPr>
          </a:p>
          <a:p>
            <a:pPr algn="ctr"/>
            <a:r>
              <a:rPr kumimoji="1" lang="ja-JP" altLang="en-US" sz="1500" b="1" dirty="0" smtClean="0">
                <a:solidFill>
                  <a:schemeClr val="tx1"/>
                </a:solidFill>
              </a:rPr>
              <a:t>地域</a:t>
            </a:r>
            <a:endParaRPr kumimoji="1" lang="ja-JP" altLang="en-US" sz="1500" b="1" dirty="0">
              <a:solidFill>
                <a:schemeClr val="tx1"/>
              </a:solidFill>
            </a:endParaRPr>
          </a:p>
        </p:txBody>
      </p:sp>
      <p:graphicFrame>
        <p:nvGraphicFramePr>
          <p:cNvPr id="31" name="表 30"/>
          <p:cNvGraphicFramePr>
            <a:graphicFrameLocks noGrp="1"/>
          </p:cNvGraphicFramePr>
          <p:nvPr/>
        </p:nvGraphicFramePr>
        <p:xfrm>
          <a:off x="1916832" y="3275856"/>
          <a:ext cx="4684588" cy="1008113"/>
        </p:xfrm>
        <a:graphic>
          <a:graphicData uri="http://schemas.openxmlformats.org/drawingml/2006/table">
            <a:tbl>
              <a:tblPr bandRow="1">
                <a:tableStyleId>{BC89EF96-8CEA-46FF-86C4-4CE0E7609802}</a:tableStyleId>
              </a:tblPr>
              <a:tblGrid>
                <a:gridCol w="220226"/>
                <a:gridCol w="1723990"/>
                <a:gridCol w="1907774"/>
                <a:gridCol w="832598"/>
              </a:tblGrid>
              <a:tr h="200772">
                <a:tc rowSpan="5">
                  <a:txBody>
                    <a:bodyPr/>
                    <a:lstStyle/>
                    <a:p>
                      <a:pPr algn="ctr" fontAlgn="ctr"/>
                      <a:r>
                        <a:rPr lang="ja-JP" altLang="en-US" sz="900" u="none" strike="noStrike" dirty="0" smtClean="0"/>
                        <a:t>梼原町・</a:t>
                      </a:r>
                      <a:r>
                        <a:rPr lang="ja-JP" altLang="en-US" sz="900" u="none" strike="noStrike" dirty="0"/>
                        <a:t>津野町</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vert="eaVert"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TW" altLang="en-US" sz="900" u="none" strike="noStrike" dirty="0" smtClean="0">
                          <a:latin typeface="ＭＳ Ｐゴシック" pitchFamily="50" charset="-128"/>
                          <a:ea typeface="ＭＳ Ｐゴシック" pitchFamily="50" charset="-128"/>
                        </a:rPr>
                        <a:t>梼原</a:t>
                      </a:r>
                      <a:r>
                        <a:rPr lang="zh-TW" altLang="en-US" sz="900" u="none" strike="noStrike" dirty="0">
                          <a:latin typeface="ＭＳ Ｐゴシック" pitchFamily="50" charset="-128"/>
                          <a:ea typeface="ＭＳ Ｐゴシック" pitchFamily="50" charset="-128"/>
                        </a:rPr>
                        <a:t>町立松原診療所</a:t>
                      </a:r>
                      <a:endParaRPr lang="zh-TW"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TW" altLang="en-US" sz="900" u="none" strike="noStrike" dirty="0" smtClean="0">
                          <a:latin typeface="ＭＳ Ｐゴシック" pitchFamily="50" charset="-128"/>
                          <a:ea typeface="ＭＳ Ｐゴシック" pitchFamily="50" charset="-128"/>
                        </a:rPr>
                        <a:t>梼原町</a:t>
                      </a:r>
                      <a:r>
                        <a:rPr lang="ja-JP" altLang="en-US" sz="900" u="none" strike="noStrike" dirty="0" smtClean="0">
                          <a:latin typeface="ＭＳ Ｐゴシック" pitchFamily="50" charset="-128"/>
                          <a:ea typeface="ＭＳ Ｐゴシック" pitchFamily="50" charset="-128"/>
                        </a:rPr>
                        <a:t>松原</a:t>
                      </a:r>
                      <a:r>
                        <a:rPr lang="en-US" altLang="ja-JP" sz="900" u="none" strike="noStrike" dirty="0">
                          <a:latin typeface="ＭＳ Ｐゴシック" pitchFamily="50" charset="-128"/>
                          <a:ea typeface="ＭＳ Ｐゴシック" pitchFamily="50" charset="-128"/>
                        </a:rPr>
                        <a:t>578</a:t>
                      </a:r>
                      <a:r>
                        <a:rPr lang="ja-JP" altLang="en-US" sz="900" u="none" strike="noStrike" dirty="0">
                          <a:latin typeface="ＭＳ Ｐゴシック" pitchFamily="50" charset="-128"/>
                          <a:ea typeface="ＭＳ Ｐゴシック" pitchFamily="50" charset="-128"/>
                        </a:rPr>
                        <a:t>番地</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a:latin typeface="ＭＳ Ｐゴシック" pitchFamily="50" charset="-128"/>
                          <a:ea typeface="ＭＳ Ｐゴシック" pitchFamily="50" charset="-128"/>
                        </a:rPr>
                        <a:t>0889-66-0031</a:t>
                      </a:r>
                      <a:endParaRPr lang="en-US" altLang="ja-JP" sz="900" b="0" i="0" u="none" strike="noStrike">
                        <a:solidFill>
                          <a:srgbClr val="000000"/>
                        </a:solidFill>
                        <a:latin typeface="ＭＳ Ｐゴシック" pitchFamily="50" charset="-128"/>
                        <a:ea typeface="ＭＳ Ｐゴシック" pitchFamily="50" charset="-128"/>
                      </a:endParaRPr>
                    </a:p>
                  </a:txBody>
                  <a:tcPr marL="7012" marR="7012" marT="7012" marB="0" anchor="ctr"/>
                </a:tc>
              </a:tr>
              <a:tr h="205025">
                <a:tc vMerge="1">
                  <a:txBody>
                    <a:bodyPr/>
                    <a:lstStyle/>
                    <a:p>
                      <a:endParaRPr kumimoji="1" lang="ja-JP" altLang="en-US"/>
                    </a:p>
                  </a:txBody>
                  <a:tcPr/>
                </a:tc>
                <a:tc>
                  <a:txBody>
                    <a:bodyPr/>
                    <a:lstStyle/>
                    <a:p>
                      <a:pPr algn="l" fontAlgn="ctr"/>
                      <a:r>
                        <a:rPr lang="ja-JP" altLang="en-US" sz="900" u="none" strike="noStrike" spc="-150" dirty="0" smtClean="0">
                          <a:latin typeface="ＭＳ Ｐゴシック" pitchFamily="50" charset="-128"/>
                          <a:ea typeface="ＭＳ Ｐゴシック" pitchFamily="50" charset="-128"/>
                        </a:rPr>
                        <a:t>　 </a:t>
                      </a:r>
                      <a:r>
                        <a:rPr lang="zh-CN" altLang="en-US" sz="900" u="none" strike="noStrike" spc="-150" dirty="0" smtClean="0">
                          <a:latin typeface="ＭＳ Ｐゴシック" pitchFamily="50" charset="-128"/>
                          <a:ea typeface="ＭＳ Ｐゴシック" pitchFamily="50" charset="-128"/>
                        </a:rPr>
                        <a:t>梼原</a:t>
                      </a:r>
                      <a:r>
                        <a:rPr lang="zh-CN" altLang="en-US" sz="900" u="none" strike="noStrike" spc="-150" dirty="0">
                          <a:latin typeface="ＭＳ Ｐゴシック" pitchFamily="50" charset="-128"/>
                          <a:ea typeface="ＭＳ Ｐゴシック" pitchFamily="50" charset="-128"/>
                        </a:rPr>
                        <a:t>町立国民健康保険梼原病院</a:t>
                      </a:r>
                      <a:endParaRPr lang="zh-CN" altLang="en-US" sz="900" b="0" i="0" u="none" strike="noStrike" spc="-15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TW" altLang="en-US" sz="900" u="none" strike="noStrike" dirty="0" smtClean="0">
                          <a:latin typeface="ＭＳ Ｐゴシック" pitchFamily="50" charset="-128"/>
                          <a:ea typeface="ＭＳ Ｐゴシック" pitchFamily="50" charset="-128"/>
                        </a:rPr>
                        <a:t>梼原町</a:t>
                      </a:r>
                      <a:r>
                        <a:rPr lang="ja-JP" altLang="en-US" sz="900" u="none" strike="noStrike" dirty="0" smtClean="0">
                          <a:latin typeface="ＭＳ Ｐゴシック" pitchFamily="50" charset="-128"/>
                          <a:ea typeface="ＭＳ Ｐゴシック" pitchFamily="50" charset="-128"/>
                        </a:rPr>
                        <a:t>川西</a:t>
                      </a:r>
                      <a:r>
                        <a:rPr lang="ja-JP" altLang="en-US" sz="900" u="none" strike="noStrike" dirty="0">
                          <a:latin typeface="ＭＳ Ｐゴシック" pitchFamily="50" charset="-128"/>
                          <a:ea typeface="ＭＳ Ｐゴシック" pitchFamily="50" charset="-128"/>
                        </a:rPr>
                        <a:t>路</a:t>
                      </a:r>
                      <a:r>
                        <a:rPr lang="en-US" altLang="ja-JP" sz="900" u="none" strike="noStrike" dirty="0">
                          <a:latin typeface="ＭＳ Ｐゴシック" pitchFamily="50" charset="-128"/>
                          <a:ea typeface="ＭＳ Ｐゴシック" pitchFamily="50" charset="-128"/>
                        </a:rPr>
                        <a:t>2320</a:t>
                      </a:r>
                      <a:r>
                        <a:rPr lang="ja-JP" altLang="en-US" sz="900" u="none" strike="noStrike" dirty="0">
                          <a:latin typeface="ＭＳ Ｐゴシック" pitchFamily="50" charset="-128"/>
                          <a:ea typeface="ＭＳ Ｐゴシック" pitchFamily="50" charset="-128"/>
                        </a:rPr>
                        <a:t>番地</a:t>
                      </a:r>
                      <a:r>
                        <a:rPr lang="en-US" altLang="ja-JP" sz="900" u="none" strike="noStrike" dirty="0">
                          <a:latin typeface="ＭＳ Ｐゴシック" pitchFamily="50" charset="-128"/>
                          <a:ea typeface="ＭＳ Ｐゴシック" pitchFamily="50" charset="-128"/>
                        </a:rPr>
                        <a:t>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0889-65-1151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200772">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つのやま</a:t>
                      </a:r>
                      <a:r>
                        <a:rPr lang="ja-JP" altLang="en-US" sz="900" u="none" strike="noStrike" dirty="0">
                          <a:latin typeface="ＭＳ Ｐゴシック" pitchFamily="50" charset="-128"/>
                          <a:ea typeface="ＭＳ Ｐゴシック" pitchFamily="50" charset="-128"/>
                        </a:rPr>
                        <a:t>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津野</a:t>
                      </a:r>
                      <a:r>
                        <a:rPr lang="zh-TW" altLang="en-US" sz="900" u="none" strike="noStrike" dirty="0" smtClean="0">
                          <a:latin typeface="ＭＳ Ｐゴシック" pitchFamily="50" charset="-128"/>
                          <a:ea typeface="ＭＳ Ｐゴシック" pitchFamily="50" charset="-128"/>
                        </a:rPr>
                        <a:t>町</a:t>
                      </a:r>
                      <a:r>
                        <a:rPr lang="ja-JP" altLang="en-US" sz="900" u="none" strike="noStrike" dirty="0" smtClean="0">
                          <a:latin typeface="ＭＳ Ｐゴシック" pitchFamily="50" charset="-128"/>
                          <a:ea typeface="ＭＳ Ｐゴシック" pitchFamily="50" charset="-128"/>
                        </a:rPr>
                        <a:t>力石</a:t>
                      </a:r>
                      <a:r>
                        <a:rPr lang="en-US" altLang="ja-JP" sz="900" u="none" strike="noStrike" dirty="0">
                          <a:latin typeface="ＭＳ Ｐゴシック" pitchFamily="50" charset="-128"/>
                          <a:ea typeface="ＭＳ Ｐゴシック" pitchFamily="50" charset="-128"/>
                        </a:rPr>
                        <a:t>2829-3</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a:latin typeface="ＭＳ Ｐゴシック" pitchFamily="50" charset="-128"/>
                          <a:ea typeface="ＭＳ Ｐゴシック" pitchFamily="50" charset="-128"/>
                        </a:rPr>
                        <a:t>0889-62-2175</a:t>
                      </a:r>
                      <a:endParaRPr lang="en-US" altLang="ja-JP" sz="900" b="0" i="0" u="none" strike="noStrike">
                        <a:solidFill>
                          <a:srgbClr val="000000"/>
                        </a:solidFill>
                        <a:latin typeface="ＭＳ Ｐゴシック" pitchFamily="50" charset="-128"/>
                        <a:ea typeface="ＭＳ Ｐゴシック" pitchFamily="50" charset="-128"/>
                      </a:endParaRPr>
                    </a:p>
                  </a:txBody>
                  <a:tcPr marL="7012" marR="7012" marT="7012" marB="0" anchor="ctr"/>
                </a:tc>
              </a:tr>
              <a:tr h="200772">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国民</a:t>
                      </a:r>
                      <a:r>
                        <a:rPr lang="ja-JP" altLang="en-US" sz="900" u="none" strike="noStrike" dirty="0">
                          <a:latin typeface="ＭＳ Ｐゴシック" pitchFamily="50" charset="-128"/>
                          <a:ea typeface="ＭＳ Ｐゴシック" pitchFamily="50" charset="-128"/>
                        </a:rPr>
                        <a:t>健康保険杉ノ川診療所</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津野</a:t>
                      </a:r>
                      <a:r>
                        <a:rPr lang="zh-TW" altLang="en-US" sz="900" u="none" strike="noStrike" dirty="0" smtClean="0">
                          <a:latin typeface="ＭＳ Ｐゴシック" pitchFamily="50" charset="-128"/>
                          <a:ea typeface="ＭＳ Ｐゴシック" pitchFamily="50" charset="-128"/>
                        </a:rPr>
                        <a:t>町</a:t>
                      </a:r>
                      <a:r>
                        <a:rPr lang="ja-JP" altLang="en-US" sz="900" u="none" strike="noStrike" dirty="0" smtClean="0">
                          <a:latin typeface="ＭＳ Ｐゴシック" pitchFamily="50" charset="-128"/>
                          <a:ea typeface="ＭＳ Ｐゴシック" pitchFamily="50" charset="-128"/>
                        </a:rPr>
                        <a:t>杉</a:t>
                      </a:r>
                      <a:r>
                        <a:rPr lang="ja-JP" altLang="en-US" sz="900" u="none" strike="noStrike" dirty="0">
                          <a:latin typeface="ＭＳ Ｐゴシック" pitchFamily="50" charset="-128"/>
                          <a:ea typeface="ＭＳ Ｐゴシック" pitchFamily="50" charset="-128"/>
                        </a:rPr>
                        <a:t>ノ川甲</a:t>
                      </a:r>
                      <a:r>
                        <a:rPr lang="en-US" altLang="ja-JP" sz="900" u="none" strike="noStrike" dirty="0">
                          <a:latin typeface="ＭＳ Ｐゴシック" pitchFamily="50" charset="-128"/>
                          <a:ea typeface="ＭＳ Ｐゴシック" pitchFamily="50" charset="-128"/>
                        </a:rPr>
                        <a:t>38-3</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a:latin typeface="ＭＳ Ｐゴシック" pitchFamily="50" charset="-128"/>
                          <a:ea typeface="ＭＳ Ｐゴシック" pitchFamily="50" charset="-128"/>
                        </a:rPr>
                        <a:t>0889-56-3333</a:t>
                      </a:r>
                      <a:endParaRPr lang="en-US" altLang="ja-JP" sz="900" b="0" i="0" u="none" strike="noStrike">
                        <a:solidFill>
                          <a:srgbClr val="000000"/>
                        </a:solidFill>
                        <a:latin typeface="ＭＳ Ｐゴシック" pitchFamily="50" charset="-128"/>
                        <a:ea typeface="ＭＳ Ｐゴシック" pitchFamily="50" charset="-128"/>
                      </a:endParaRPr>
                    </a:p>
                  </a:txBody>
                  <a:tcPr marL="7012" marR="7012" marT="7012" marB="0" anchor="ctr"/>
                </a:tc>
              </a:tr>
              <a:tr h="200772">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TW" altLang="en-US" sz="900" u="none" strike="noStrike" dirty="0" smtClean="0">
                          <a:latin typeface="ＭＳ Ｐゴシック" pitchFamily="50" charset="-128"/>
                          <a:ea typeface="ＭＳ Ｐゴシック" pitchFamily="50" charset="-128"/>
                        </a:rPr>
                        <a:t>国民健康保険姫野々</a:t>
                      </a:r>
                      <a:r>
                        <a:rPr lang="zh-TW" altLang="en-US" sz="900" u="none" strike="noStrike" dirty="0">
                          <a:latin typeface="ＭＳ Ｐゴシック" pitchFamily="50" charset="-128"/>
                          <a:ea typeface="ＭＳ Ｐゴシック" pitchFamily="50" charset="-128"/>
                        </a:rPr>
                        <a:t>診療所</a:t>
                      </a:r>
                      <a:endParaRPr lang="zh-TW"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津野</a:t>
                      </a:r>
                      <a:r>
                        <a:rPr lang="zh-TW" altLang="en-US" sz="900" u="none" strike="noStrike" dirty="0" smtClean="0">
                          <a:latin typeface="ＭＳ Ｐゴシック" pitchFamily="50" charset="-128"/>
                          <a:ea typeface="ＭＳ Ｐゴシック" pitchFamily="50" charset="-128"/>
                        </a:rPr>
                        <a:t>町</a:t>
                      </a:r>
                      <a:r>
                        <a:rPr lang="ja-JP" altLang="en-US" sz="900" u="none" strike="noStrike" dirty="0" smtClean="0">
                          <a:latin typeface="ＭＳ Ｐゴシック" pitchFamily="50" charset="-128"/>
                          <a:ea typeface="ＭＳ Ｐゴシック" pitchFamily="50" charset="-128"/>
                        </a:rPr>
                        <a:t>姫野々</a:t>
                      </a:r>
                      <a:r>
                        <a:rPr lang="en-US" altLang="ja-JP" sz="900" u="none" strike="noStrike" dirty="0">
                          <a:latin typeface="ＭＳ Ｐゴシック" pitchFamily="50" charset="-128"/>
                          <a:ea typeface="ＭＳ Ｐゴシック" pitchFamily="50" charset="-128"/>
                        </a:rPr>
                        <a:t>473-1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0889-55-2001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bl>
          </a:graphicData>
        </a:graphic>
      </p:graphicFrame>
      <p:graphicFrame>
        <p:nvGraphicFramePr>
          <p:cNvPr id="34" name="表 33"/>
          <p:cNvGraphicFramePr>
            <a:graphicFrameLocks noGrp="1"/>
          </p:cNvGraphicFramePr>
          <p:nvPr/>
        </p:nvGraphicFramePr>
        <p:xfrm>
          <a:off x="1916832" y="4355976"/>
          <a:ext cx="4683026" cy="1584174"/>
        </p:xfrm>
        <a:graphic>
          <a:graphicData uri="http://schemas.openxmlformats.org/drawingml/2006/table">
            <a:tbl>
              <a:tblPr bandRow="1">
                <a:tableStyleId>{BC89EF96-8CEA-46FF-86C4-4CE0E7609802}</a:tableStyleId>
              </a:tblPr>
              <a:tblGrid>
                <a:gridCol w="220152"/>
                <a:gridCol w="1724064"/>
                <a:gridCol w="1907774"/>
                <a:gridCol w="831036"/>
              </a:tblGrid>
              <a:tr h="175237">
                <a:tc rowSpan="9">
                  <a:txBody>
                    <a:bodyPr/>
                    <a:lstStyle/>
                    <a:p>
                      <a:pPr algn="ctr" fontAlgn="ctr"/>
                      <a:r>
                        <a:rPr lang="ja-JP" altLang="en-US" sz="900" u="none" strike="noStrike" spc="600" dirty="0">
                          <a:latin typeface="ＭＳ Ｐゴシック" pitchFamily="50" charset="-128"/>
                          <a:ea typeface="ＭＳ Ｐゴシック" pitchFamily="50" charset="-128"/>
                        </a:rPr>
                        <a:t>四万十町</a:t>
                      </a:r>
                      <a:endParaRPr lang="ja-JP" altLang="en-US" sz="900" b="0" i="0" u="none" strike="noStrike" spc="600" dirty="0">
                        <a:solidFill>
                          <a:srgbClr val="000000"/>
                        </a:solidFill>
                        <a:latin typeface="ＭＳ Ｐゴシック" pitchFamily="50" charset="-128"/>
                        <a:ea typeface="ＭＳ Ｐゴシック" pitchFamily="50" charset="-128"/>
                      </a:endParaRPr>
                    </a:p>
                  </a:txBody>
                  <a:tcPr marL="7012" marR="7012" marT="7012" marB="0" vert="eaVert" anchor="ctr"/>
                </a:tc>
                <a:tc>
                  <a:txBody>
                    <a:bodyPr/>
                    <a:lstStyle/>
                    <a:p>
                      <a:pPr algn="l" fontAlgn="ctr"/>
                      <a:r>
                        <a:rPr lang="ja-JP" altLang="en-US" sz="900" u="none" strike="noStrike" dirty="0" smtClean="0">
                          <a:latin typeface="ＭＳ Ｐゴシック" pitchFamily="50" charset="-128"/>
                          <a:ea typeface="ＭＳ Ｐゴシック" pitchFamily="50" charset="-128"/>
                        </a:rPr>
                        <a:t>　大西</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古市町</a:t>
                      </a:r>
                      <a:r>
                        <a:rPr lang="en-US" altLang="zh-CN" sz="900" u="none" strike="noStrike" dirty="0">
                          <a:latin typeface="ＭＳ Ｐゴシック" pitchFamily="50" charset="-128"/>
                          <a:ea typeface="ＭＳ Ｐゴシック" pitchFamily="50" charset="-128"/>
                        </a:rPr>
                        <a:t>6</a:t>
                      </a:r>
                      <a:r>
                        <a:rPr lang="zh-CN" altLang="en-US" sz="900" u="none" strike="noStrike" dirty="0">
                          <a:latin typeface="ＭＳ Ｐゴシック" pitchFamily="50" charset="-128"/>
                          <a:ea typeface="ＭＳ Ｐゴシック" pitchFamily="50" charset="-128"/>
                        </a:rPr>
                        <a:t>番</a:t>
                      </a:r>
                      <a:r>
                        <a:rPr lang="en-US" altLang="zh-CN" sz="900" u="none" strike="noStrike" dirty="0">
                          <a:latin typeface="ＭＳ Ｐゴシック" pitchFamily="50" charset="-128"/>
                          <a:ea typeface="ＭＳ Ｐゴシック" pitchFamily="50" charset="-128"/>
                        </a:rPr>
                        <a:t>12</a:t>
                      </a:r>
                      <a:r>
                        <a:rPr lang="zh-CN" altLang="en-US" sz="900" u="none" strike="noStrike" dirty="0">
                          <a:latin typeface="ＭＳ Ｐゴシック" pitchFamily="50" charset="-128"/>
                          <a:ea typeface="ＭＳ Ｐゴシック" pitchFamily="50" charset="-128"/>
                        </a:rPr>
                        <a:t>号</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0880-22-1191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75237">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くぼかわ</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見付</a:t>
                      </a:r>
                      <a:r>
                        <a:rPr lang="en-US" altLang="ja-JP" sz="900" u="none" strike="noStrike" dirty="0">
                          <a:latin typeface="ＭＳ Ｐゴシック" pitchFamily="50" charset="-128"/>
                          <a:ea typeface="ＭＳ Ｐゴシック" pitchFamily="50" charset="-128"/>
                        </a:rPr>
                        <a:t>902-1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0880-22-1111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75237">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土居</a:t>
                      </a:r>
                      <a:r>
                        <a:rPr lang="ja-JP" altLang="en-US" sz="900" u="none" strike="noStrike" dirty="0">
                          <a:latin typeface="ＭＳ Ｐゴシック" pitchFamily="50" charset="-128"/>
                          <a:ea typeface="ＭＳ Ｐゴシック" pitchFamily="50" charset="-128"/>
                        </a:rPr>
                        <a:t>診療所</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本堂</a:t>
                      </a:r>
                      <a:r>
                        <a:rPr lang="en-US" altLang="ja-JP" sz="900" u="none" strike="noStrike" dirty="0" smtClean="0">
                          <a:latin typeface="ＭＳ Ｐゴシック" pitchFamily="50" charset="-128"/>
                          <a:ea typeface="ＭＳ Ｐゴシック" pitchFamily="50" charset="-128"/>
                        </a:rPr>
                        <a:t>401-8</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a:latin typeface="ＭＳ Ｐゴシック" pitchFamily="50" charset="-128"/>
                          <a:ea typeface="ＭＳ Ｐゴシック" pitchFamily="50" charset="-128"/>
                        </a:rPr>
                        <a:t>0880-24-1234</a:t>
                      </a:r>
                      <a:endParaRPr lang="en-US" altLang="ja-JP" sz="9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75237">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田辺</a:t>
                      </a:r>
                      <a:r>
                        <a:rPr lang="ja-JP" altLang="en-US" sz="900" u="none" strike="noStrike" dirty="0">
                          <a:latin typeface="ＭＳ Ｐゴシック" pitchFamily="50" charset="-128"/>
                          <a:ea typeface="ＭＳ Ｐゴシック" pitchFamily="50" charset="-128"/>
                        </a:rPr>
                        <a:t>医院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仁井田</a:t>
                      </a:r>
                      <a:r>
                        <a:rPr lang="en-US" altLang="ja-JP" sz="900" u="none" strike="noStrike" dirty="0">
                          <a:latin typeface="ＭＳ Ｐゴシック" pitchFamily="50" charset="-128"/>
                          <a:ea typeface="ＭＳ Ｐゴシック" pitchFamily="50" charset="-128"/>
                        </a:rPr>
                        <a:t>770</a:t>
                      </a:r>
                      <a:r>
                        <a:rPr lang="ja-JP" altLang="en-US" sz="900" u="none" strike="noStrike" dirty="0">
                          <a:latin typeface="ＭＳ Ｐゴシック" pitchFamily="50" charset="-128"/>
                          <a:ea typeface="ＭＳ Ｐゴシック" pitchFamily="50" charset="-128"/>
                        </a:rPr>
                        <a:t>番地</a:t>
                      </a:r>
                      <a:r>
                        <a:rPr lang="en-US" altLang="ja-JP" sz="900" u="none" strike="noStrike" dirty="0">
                          <a:latin typeface="ＭＳ Ｐゴシック" pitchFamily="50" charset="-128"/>
                          <a:ea typeface="ＭＳ Ｐゴシック" pitchFamily="50" charset="-128"/>
                        </a:rPr>
                        <a:t>2</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a:latin typeface="ＭＳ Ｐゴシック" pitchFamily="50" charset="-128"/>
                          <a:ea typeface="ＭＳ Ｐゴシック" pitchFamily="50" charset="-128"/>
                        </a:rPr>
                        <a:t>0880-22-8622</a:t>
                      </a:r>
                      <a:endParaRPr lang="en-US" altLang="ja-JP" sz="9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75237">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高橋</a:t>
                      </a:r>
                      <a:r>
                        <a:rPr lang="ja-JP" altLang="en-US" sz="900" u="none" strike="noStrike" dirty="0">
                          <a:latin typeface="ＭＳ Ｐゴシック" pitchFamily="50" charset="-128"/>
                          <a:ea typeface="ＭＳ Ｐゴシック" pitchFamily="50" charset="-128"/>
                        </a:rPr>
                        <a:t>内科・呼吸器科・消化器科</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東大奈</a:t>
                      </a:r>
                      <a:r>
                        <a:rPr lang="ja-JP" altLang="en-US" sz="900" u="none" strike="noStrike" dirty="0">
                          <a:latin typeface="ＭＳ Ｐゴシック" pitchFamily="50" charset="-128"/>
                          <a:ea typeface="ＭＳ Ｐゴシック" pitchFamily="50" charset="-128"/>
                        </a:rPr>
                        <a:t>路</a:t>
                      </a:r>
                      <a:r>
                        <a:rPr lang="en-US" altLang="ja-JP" sz="900" u="none" strike="noStrike" dirty="0">
                          <a:latin typeface="ＭＳ Ｐゴシック" pitchFamily="50" charset="-128"/>
                          <a:ea typeface="ＭＳ Ｐゴシック" pitchFamily="50" charset="-128"/>
                        </a:rPr>
                        <a:t>487-5</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a:latin typeface="ＭＳ Ｐゴシック" pitchFamily="50" charset="-128"/>
                          <a:ea typeface="ＭＳ Ｐゴシック" pitchFamily="50" charset="-128"/>
                        </a:rPr>
                        <a:t>0880-22-1414</a:t>
                      </a:r>
                      <a:endParaRPr lang="en-US" altLang="ja-JP" sz="9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75237">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石川</a:t>
                      </a:r>
                      <a:r>
                        <a:rPr lang="ja-JP" altLang="en-US" sz="900" u="none" strike="noStrike" dirty="0">
                          <a:latin typeface="ＭＳ Ｐゴシック" pitchFamily="50" charset="-128"/>
                          <a:ea typeface="ＭＳ Ｐゴシック" pitchFamily="50" charset="-128"/>
                        </a:rPr>
                        <a:t>ヘルスクリニック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榊山</a:t>
                      </a:r>
                      <a:r>
                        <a:rPr lang="ja-JP" altLang="en-US" sz="900" u="none" strike="noStrike" dirty="0">
                          <a:latin typeface="ＭＳ Ｐゴシック" pitchFamily="50" charset="-128"/>
                          <a:ea typeface="ＭＳ Ｐゴシック" pitchFamily="50" charset="-128"/>
                        </a:rPr>
                        <a:t>町</a:t>
                      </a:r>
                      <a:r>
                        <a:rPr lang="en-US" altLang="ja-JP" sz="900" u="none" strike="noStrike" dirty="0">
                          <a:latin typeface="ＭＳ Ｐゴシック" pitchFamily="50" charset="-128"/>
                          <a:ea typeface="ＭＳ Ｐゴシック" pitchFamily="50" charset="-128"/>
                        </a:rPr>
                        <a:t>7-23</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0880-22-0002</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84300">
                <a:tc vMerge="1">
                  <a:txBody>
                    <a:bodyPr/>
                    <a:lstStyle/>
                    <a:p>
                      <a:endParaRPr kumimoji="1" lang="ja-JP" altLang="en-US"/>
                    </a:p>
                  </a:txBody>
                  <a:tcPr/>
                </a:tc>
                <a:tc>
                  <a:txBody>
                    <a:bodyPr/>
                    <a:lstStyle/>
                    <a:p>
                      <a:pPr algn="l" fontAlgn="ctr"/>
                      <a:r>
                        <a:rPr lang="ja-JP" altLang="en-US" sz="900" u="none" strike="noStrike" spc="-150" dirty="0" smtClean="0">
                          <a:latin typeface="ＭＳ Ｐゴシック" pitchFamily="50" charset="-128"/>
                          <a:ea typeface="ＭＳ Ｐゴシック" pitchFamily="50" charset="-128"/>
                        </a:rPr>
                        <a:t>　</a:t>
                      </a:r>
                      <a:r>
                        <a:rPr lang="ja-JP" altLang="en-US" sz="900" u="none" strike="noStrike" spc="-150" baseline="0" dirty="0" smtClean="0">
                          <a:latin typeface="ＭＳ Ｐゴシック" pitchFamily="50" charset="-128"/>
                          <a:ea typeface="ＭＳ Ｐゴシック" pitchFamily="50" charset="-128"/>
                        </a:rPr>
                        <a:t> </a:t>
                      </a:r>
                      <a:r>
                        <a:rPr lang="zh-TW" altLang="en-US" sz="900" u="none" strike="noStrike" spc="-150" dirty="0" smtClean="0">
                          <a:latin typeface="ＭＳ Ｐゴシック" pitchFamily="50" charset="-128"/>
                          <a:ea typeface="ＭＳ Ｐゴシック" pitchFamily="50" charset="-128"/>
                        </a:rPr>
                        <a:t>四万十町</a:t>
                      </a:r>
                      <a:r>
                        <a:rPr lang="zh-TW" altLang="en-US" sz="900" u="none" strike="noStrike" spc="-150" dirty="0">
                          <a:latin typeface="ＭＳ Ｐゴシック" pitchFamily="50" charset="-128"/>
                          <a:ea typeface="ＭＳ Ｐゴシック" pitchFamily="50" charset="-128"/>
                        </a:rPr>
                        <a:t>国民健康保険大正診療所</a:t>
                      </a:r>
                      <a:endParaRPr lang="zh-TW" altLang="en-US" sz="900" b="0" i="0" u="none" strike="noStrike" spc="-15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大正</a:t>
                      </a:r>
                      <a:r>
                        <a:rPr lang="en-US" altLang="ja-JP" sz="900" u="none" strike="noStrike" dirty="0">
                          <a:latin typeface="ＭＳ Ｐゴシック" pitchFamily="50" charset="-128"/>
                          <a:ea typeface="ＭＳ Ｐゴシック" pitchFamily="50" charset="-128"/>
                        </a:rPr>
                        <a:t>459</a:t>
                      </a:r>
                      <a:r>
                        <a:rPr lang="ja-JP" altLang="en-US" sz="900" u="none" strike="noStrike" dirty="0">
                          <a:latin typeface="ＭＳ Ｐゴシック" pitchFamily="50" charset="-128"/>
                          <a:ea typeface="ＭＳ Ｐゴシック" pitchFamily="50" charset="-128"/>
                        </a:rPr>
                        <a:t>番地</a:t>
                      </a:r>
                      <a:r>
                        <a:rPr lang="en-US" altLang="ja-JP" sz="900" u="none" strike="noStrike" dirty="0">
                          <a:latin typeface="ＭＳ Ｐゴシック" pitchFamily="50" charset="-128"/>
                          <a:ea typeface="ＭＳ Ｐゴシック" pitchFamily="50" charset="-128"/>
                        </a:rPr>
                        <a:t>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a:latin typeface="ＭＳ Ｐゴシック" pitchFamily="50" charset="-128"/>
                          <a:ea typeface="ＭＳ Ｐゴシック" pitchFamily="50" charset="-128"/>
                        </a:rPr>
                        <a:t>0880-27-0210</a:t>
                      </a:r>
                      <a:endParaRPr lang="en-US" altLang="ja-JP" sz="9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73215">
                <a:tc vMerge="1">
                  <a:txBody>
                    <a:bodyPr/>
                    <a:lstStyle/>
                    <a:p>
                      <a:endParaRPr kumimoji="1" lang="ja-JP" altLang="en-US"/>
                    </a:p>
                  </a:txBody>
                  <a:tcPr/>
                </a:tc>
                <a:tc>
                  <a:txBody>
                    <a:bodyPr/>
                    <a:lstStyle/>
                    <a:p>
                      <a:pPr algn="l" fontAlgn="ctr"/>
                      <a:r>
                        <a:rPr lang="ja-JP" altLang="en-US" sz="900" u="none" strike="noStrike" spc="-150" dirty="0" smtClean="0">
                          <a:latin typeface="ＭＳ Ｐゴシック" pitchFamily="50" charset="-128"/>
                          <a:ea typeface="ＭＳ Ｐゴシック" pitchFamily="50" charset="-128"/>
                        </a:rPr>
                        <a:t>　 </a:t>
                      </a:r>
                      <a:r>
                        <a:rPr lang="zh-TW" altLang="en-US" sz="900" u="none" strike="noStrike" spc="-150" dirty="0" smtClean="0">
                          <a:latin typeface="ＭＳ Ｐゴシック" pitchFamily="50" charset="-128"/>
                          <a:ea typeface="ＭＳ Ｐゴシック" pitchFamily="50" charset="-128"/>
                        </a:rPr>
                        <a:t>四万十町</a:t>
                      </a:r>
                      <a:r>
                        <a:rPr lang="zh-TW" altLang="en-US" sz="900" u="none" strike="noStrike" spc="-150" dirty="0">
                          <a:latin typeface="ＭＳ Ｐゴシック" pitchFamily="50" charset="-128"/>
                          <a:ea typeface="ＭＳ Ｐゴシック" pitchFamily="50" charset="-128"/>
                        </a:rPr>
                        <a:t>国民健康保険十和診療所</a:t>
                      </a:r>
                      <a:endParaRPr lang="zh-TW" altLang="en-US" sz="900" b="0" i="0" u="none" strike="noStrike" spc="-15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昭和</a:t>
                      </a:r>
                      <a:r>
                        <a:rPr lang="en-US" altLang="ja-JP" sz="900" u="none" strike="noStrike" dirty="0">
                          <a:latin typeface="ＭＳ Ｐゴシック" pitchFamily="50" charset="-128"/>
                          <a:ea typeface="ＭＳ Ｐゴシック" pitchFamily="50" charset="-128"/>
                        </a:rPr>
                        <a:t>468</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a:latin typeface="ＭＳ Ｐゴシック" pitchFamily="50" charset="-128"/>
                          <a:ea typeface="ＭＳ Ｐゴシック" pitchFamily="50" charset="-128"/>
                        </a:rPr>
                        <a:t>0880-28-5523</a:t>
                      </a:r>
                      <a:endParaRPr lang="en-US" altLang="ja-JP" sz="9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75237">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武田</a:t>
                      </a:r>
                      <a:r>
                        <a:rPr lang="ja-JP" altLang="en-US" sz="900" u="none" strike="noStrike" dirty="0">
                          <a:latin typeface="ＭＳ Ｐゴシック" pitchFamily="50" charset="-128"/>
                          <a:ea typeface="ＭＳ Ｐゴシック" pitchFamily="50" charset="-128"/>
                        </a:rPr>
                        <a:t>医院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本町</a:t>
                      </a:r>
                      <a:r>
                        <a:rPr lang="en-US" altLang="ja-JP" sz="900" u="none" strike="noStrike" dirty="0">
                          <a:latin typeface="ＭＳ Ｐゴシック" pitchFamily="50" charset="-128"/>
                          <a:ea typeface="ＭＳ Ｐゴシック" pitchFamily="50" charset="-128"/>
                        </a:rPr>
                        <a:t>4-8</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0880-22-0031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bl>
          </a:graphicData>
        </a:graphic>
      </p:graphicFrame>
      <p:graphicFrame>
        <p:nvGraphicFramePr>
          <p:cNvPr id="36" name="表 35"/>
          <p:cNvGraphicFramePr>
            <a:graphicFrameLocks noGrp="1"/>
          </p:cNvGraphicFramePr>
          <p:nvPr/>
        </p:nvGraphicFramePr>
        <p:xfrm>
          <a:off x="1916832" y="179512"/>
          <a:ext cx="4680520" cy="1872206"/>
        </p:xfrm>
        <a:graphic>
          <a:graphicData uri="http://schemas.openxmlformats.org/drawingml/2006/table">
            <a:tbl>
              <a:tblPr bandRow="1">
                <a:tableStyleId>{BC89EF96-8CEA-46FF-86C4-4CE0E7609802}</a:tableStyleId>
              </a:tblPr>
              <a:tblGrid>
                <a:gridCol w="217722"/>
                <a:gridCol w="1726494"/>
                <a:gridCol w="1897108"/>
                <a:gridCol w="839196"/>
              </a:tblGrid>
              <a:tr h="182542">
                <a:tc rowSpan="10">
                  <a:txBody>
                    <a:bodyPr/>
                    <a:lstStyle/>
                    <a:p>
                      <a:pPr algn="ctr" fontAlgn="ctr"/>
                      <a:r>
                        <a:rPr lang="ja-JP" altLang="en-US" sz="900" u="none" strike="noStrike" spc="600" dirty="0"/>
                        <a:t>須崎市</a:t>
                      </a:r>
                      <a:endParaRPr lang="ja-JP" altLang="en-US" sz="900" b="0" i="0" u="none" strike="noStrike" spc="600" dirty="0">
                        <a:solidFill>
                          <a:srgbClr val="000000"/>
                        </a:solidFill>
                        <a:latin typeface="ＭＳ Ｐゴシック"/>
                      </a:endParaRPr>
                    </a:p>
                  </a:txBody>
                  <a:tcPr marL="7012" marR="7012" marT="7012" marB="0" vert="eaVert" anchor="ctr"/>
                </a:tc>
                <a:tc>
                  <a:txBody>
                    <a:bodyPr/>
                    <a:lstStyle/>
                    <a:p>
                      <a:pPr algn="l" fontAlgn="ctr"/>
                      <a:r>
                        <a:rPr lang="ja-JP" altLang="en-US" sz="900" u="none" strike="noStrike" dirty="0" smtClean="0">
                          <a:latin typeface="ＭＳ Ｐゴシック" pitchFamily="50" charset="-128"/>
                          <a:ea typeface="ＭＳ Ｐゴシック" pitchFamily="50" charset="-128"/>
                        </a:rPr>
                        <a:t>　ネオリゾート</a:t>
                      </a:r>
                      <a:r>
                        <a:rPr lang="ja-JP" altLang="en-US" sz="900" u="none" strike="noStrike" dirty="0">
                          <a:latin typeface="ＭＳ Ｐゴシック" pitchFamily="50" charset="-128"/>
                          <a:ea typeface="ＭＳ Ｐゴシック" pitchFamily="50" charset="-128"/>
                        </a:rPr>
                        <a:t>ちひろ病院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中町</a:t>
                      </a:r>
                      <a:r>
                        <a:rPr lang="zh-CN" altLang="en-US" sz="900" u="none" strike="noStrike" dirty="0">
                          <a:latin typeface="ＭＳ Ｐゴシック" pitchFamily="50" charset="-128"/>
                          <a:ea typeface="ＭＳ Ｐゴシック" pitchFamily="50" charset="-128"/>
                        </a:rPr>
                        <a:t>１丁目</a:t>
                      </a:r>
                      <a:r>
                        <a:rPr lang="en-US" altLang="zh-CN" sz="900" u="none" strike="noStrike" dirty="0">
                          <a:latin typeface="ＭＳ Ｐゴシック" pitchFamily="50" charset="-128"/>
                          <a:ea typeface="ＭＳ Ｐゴシック" pitchFamily="50" charset="-128"/>
                        </a:rPr>
                        <a:t>6</a:t>
                      </a:r>
                      <a:r>
                        <a:rPr lang="zh-CN" altLang="en-US" sz="900" u="none" strike="noStrike" dirty="0">
                          <a:latin typeface="ＭＳ Ｐゴシック" pitchFamily="50" charset="-128"/>
                          <a:ea typeface="ＭＳ Ｐゴシック" pitchFamily="50" charset="-128"/>
                        </a:rPr>
                        <a:t>番</a:t>
                      </a:r>
                      <a:r>
                        <a:rPr lang="en-US" altLang="zh-CN" sz="900" u="none" strike="noStrike" dirty="0">
                          <a:latin typeface="ＭＳ Ｐゴシック" pitchFamily="50" charset="-128"/>
                          <a:ea typeface="ＭＳ Ｐゴシック" pitchFamily="50" charset="-128"/>
                        </a:rPr>
                        <a:t>25</a:t>
                      </a:r>
                      <a:r>
                        <a:rPr lang="zh-CN" altLang="en-US" sz="900" u="none" strike="noStrike" dirty="0">
                          <a:latin typeface="ＭＳ Ｐゴシック" pitchFamily="50" charset="-128"/>
                          <a:ea typeface="ＭＳ Ｐゴシック" pitchFamily="50" charset="-128"/>
                        </a:rPr>
                        <a:t>号</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a:latin typeface="ＭＳ Ｐゴシック" pitchFamily="50" charset="-128"/>
                          <a:ea typeface="ＭＳ Ｐゴシック" pitchFamily="50" charset="-128"/>
                        </a:rPr>
                        <a:t>0889-42-2530</a:t>
                      </a:r>
                      <a:endParaRPr lang="en-US" altLang="ja-JP" sz="9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82542">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高陵</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横町</a:t>
                      </a:r>
                      <a:r>
                        <a:rPr lang="en-US" altLang="zh-CN" sz="900" u="none" strike="noStrike" dirty="0">
                          <a:latin typeface="ＭＳ Ｐゴシック" pitchFamily="50" charset="-128"/>
                          <a:ea typeface="ＭＳ Ｐゴシック" pitchFamily="50" charset="-128"/>
                        </a:rPr>
                        <a:t>1</a:t>
                      </a:r>
                      <a:r>
                        <a:rPr lang="zh-CN" altLang="en-US" sz="900" u="none" strike="noStrike" dirty="0">
                          <a:latin typeface="ＭＳ Ｐゴシック" pitchFamily="50" charset="-128"/>
                          <a:ea typeface="ＭＳ Ｐゴシック" pitchFamily="50" charset="-128"/>
                        </a:rPr>
                        <a:t>番</a:t>
                      </a:r>
                      <a:r>
                        <a:rPr lang="en-US" altLang="zh-CN" sz="900" u="none" strike="noStrike" dirty="0">
                          <a:latin typeface="ＭＳ Ｐゴシック" pitchFamily="50" charset="-128"/>
                          <a:ea typeface="ＭＳ Ｐゴシック" pitchFamily="50" charset="-128"/>
                        </a:rPr>
                        <a:t>28</a:t>
                      </a:r>
                      <a:r>
                        <a:rPr lang="zh-CN" altLang="en-US" sz="900" u="none" strike="noStrike" dirty="0">
                          <a:latin typeface="ＭＳ Ｐゴシック" pitchFamily="50" charset="-128"/>
                          <a:ea typeface="ＭＳ Ｐゴシック" pitchFamily="50" charset="-128"/>
                        </a:rPr>
                        <a:t>号</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a:latin typeface="ＭＳ Ｐゴシック" pitchFamily="50" charset="-128"/>
                          <a:ea typeface="ＭＳ Ｐゴシック" pitchFamily="50" charset="-128"/>
                        </a:rPr>
                        <a:t>0889-42-2485</a:t>
                      </a:r>
                      <a:endParaRPr lang="en-US" altLang="ja-JP" sz="9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82542">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南診療所</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大谷</a:t>
                      </a:r>
                      <a:r>
                        <a:rPr lang="en-US" altLang="ja-JP" sz="900" u="none" strike="noStrike" dirty="0">
                          <a:latin typeface="ＭＳ Ｐゴシック" pitchFamily="50" charset="-128"/>
                          <a:ea typeface="ＭＳ Ｐゴシック" pitchFamily="50" charset="-128"/>
                        </a:rPr>
                        <a:t>208-1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a:latin typeface="ＭＳ Ｐゴシック" pitchFamily="50" charset="-128"/>
                          <a:ea typeface="ＭＳ Ｐゴシック" pitchFamily="50" charset="-128"/>
                        </a:rPr>
                        <a:t>0889-47-0915</a:t>
                      </a:r>
                      <a:endParaRPr lang="en-US" altLang="ja-JP" sz="9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82542">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須崎</a:t>
                      </a:r>
                      <a:r>
                        <a:rPr lang="ja-JP" altLang="en-US" sz="900" u="none" strike="noStrike" dirty="0">
                          <a:latin typeface="ＭＳ Ｐゴシック" pitchFamily="50" charset="-128"/>
                          <a:ea typeface="ＭＳ Ｐゴシック" pitchFamily="50" charset="-128"/>
                        </a:rPr>
                        <a:t>市立浦ノ内診療所</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浦</a:t>
                      </a:r>
                      <a:r>
                        <a:rPr lang="ja-JP" altLang="en-US" sz="900" u="none" strike="noStrike" dirty="0">
                          <a:latin typeface="ＭＳ Ｐゴシック" pitchFamily="50" charset="-128"/>
                          <a:ea typeface="ＭＳ Ｐゴシック" pitchFamily="50" charset="-128"/>
                        </a:rPr>
                        <a:t>ノ内東分</a:t>
                      </a:r>
                      <a:r>
                        <a:rPr lang="en-US" altLang="ja-JP" sz="900" u="none" strike="noStrike" dirty="0">
                          <a:latin typeface="ＭＳ Ｐゴシック" pitchFamily="50" charset="-128"/>
                          <a:ea typeface="ＭＳ Ｐゴシック" pitchFamily="50" charset="-128"/>
                        </a:rPr>
                        <a:t>168</a:t>
                      </a:r>
                      <a:r>
                        <a:rPr lang="ja-JP" altLang="en-US" sz="900" u="none" strike="noStrike" dirty="0">
                          <a:latin typeface="ＭＳ Ｐゴシック" pitchFamily="50" charset="-128"/>
                          <a:ea typeface="ＭＳ Ｐゴシック" pitchFamily="50" charset="-128"/>
                        </a:rPr>
                        <a:t>番地</a:t>
                      </a:r>
                      <a:r>
                        <a:rPr lang="en-US" altLang="ja-JP" sz="900" u="none" strike="noStrike" dirty="0">
                          <a:latin typeface="ＭＳ Ｐゴシック" pitchFamily="50" charset="-128"/>
                          <a:ea typeface="ＭＳ Ｐゴシック" pitchFamily="50" charset="-128"/>
                        </a:rPr>
                        <a:t>114</a:t>
                      </a:r>
                      <a:r>
                        <a:rPr lang="ja-JP" altLang="en-US" sz="900" u="none" strike="noStrike" dirty="0">
                          <a:latin typeface="ＭＳ Ｐゴシック" pitchFamily="50" charset="-128"/>
                          <a:ea typeface="ＭＳ Ｐゴシック" pitchFamily="50" charset="-128"/>
                        </a:rPr>
                        <a:t>号</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a:latin typeface="ＭＳ Ｐゴシック" pitchFamily="50" charset="-128"/>
                          <a:ea typeface="ＭＳ Ｐゴシック" pitchFamily="50" charset="-128"/>
                        </a:rPr>
                        <a:t>0889-49-0204</a:t>
                      </a:r>
                      <a:endParaRPr lang="en-US" altLang="ja-JP" sz="9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82542">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須崎</a:t>
                      </a:r>
                      <a:r>
                        <a:rPr lang="ja-JP" altLang="en-US" sz="900" u="none" strike="noStrike" dirty="0" err="1">
                          <a:latin typeface="ＭＳ Ｐゴシック" pitchFamily="50" charset="-128"/>
                          <a:ea typeface="ＭＳ Ｐゴシック" pitchFamily="50" charset="-128"/>
                        </a:rPr>
                        <a:t>くろし</a:t>
                      </a:r>
                      <a:r>
                        <a:rPr lang="ja-JP" altLang="en-US" sz="900" u="none" strike="noStrike" dirty="0">
                          <a:latin typeface="ＭＳ Ｐゴシック" pitchFamily="50" charset="-128"/>
                          <a:ea typeface="ＭＳ Ｐゴシック" pitchFamily="50" charset="-128"/>
                        </a:rPr>
                        <a:t>お病院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緑町</a:t>
                      </a:r>
                      <a:r>
                        <a:rPr lang="en-US" altLang="zh-CN" sz="900" u="none" strike="noStrike" dirty="0">
                          <a:latin typeface="ＭＳ Ｐゴシック" pitchFamily="50" charset="-128"/>
                          <a:ea typeface="ＭＳ Ｐゴシック" pitchFamily="50" charset="-128"/>
                        </a:rPr>
                        <a:t>4</a:t>
                      </a:r>
                      <a:r>
                        <a:rPr lang="zh-CN" altLang="en-US" sz="900" u="none" strike="noStrike" dirty="0">
                          <a:latin typeface="ＭＳ Ｐゴシック" pitchFamily="50" charset="-128"/>
                          <a:ea typeface="ＭＳ Ｐゴシック" pitchFamily="50" charset="-128"/>
                        </a:rPr>
                        <a:t>番</a:t>
                      </a:r>
                      <a:r>
                        <a:rPr lang="en-US" altLang="zh-CN" sz="900" u="none" strike="noStrike" dirty="0">
                          <a:latin typeface="ＭＳ Ｐゴシック" pitchFamily="50" charset="-128"/>
                          <a:ea typeface="ＭＳ Ｐゴシック" pitchFamily="50" charset="-128"/>
                        </a:rPr>
                        <a:t>30</a:t>
                      </a:r>
                      <a:r>
                        <a:rPr lang="zh-CN" altLang="en-US" sz="900" u="none" strike="noStrike" dirty="0">
                          <a:latin typeface="ＭＳ Ｐゴシック" pitchFamily="50" charset="-128"/>
                          <a:ea typeface="ＭＳ Ｐゴシック" pitchFamily="50" charset="-128"/>
                        </a:rPr>
                        <a:t>号</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a:latin typeface="ＭＳ Ｐゴシック" pitchFamily="50" charset="-128"/>
                          <a:ea typeface="ＭＳ Ｐゴシック" pitchFamily="50" charset="-128"/>
                        </a:rPr>
                        <a:t>0889-43-2121</a:t>
                      </a:r>
                      <a:endParaRPr lang="en-US" altLang="ja-JP" sz="9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82542">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島津</a:t>
                      </a:r>
                      <a:r>
                        <a:rPr lang="ja-JP" altLang="en-US" sz="900" u="none" strike="noStrike" dirty="0">
                          <a:latin typeface="ＭＳ Ｐゴシック" pitchFamily="50" charset="-128"/>
                          <a:ea typeface="ＭＳ Ｐゴシック" pitchFamily="50" charset="-128"/>
                        </a:rPr>
                        <a:t>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西古市町</a:t>
                      </a:r>
                      <a:r>
                        <a:rPr lang="en-US" altLang="ja-JP" sz="900" u="none" strike="noStrike" dirty="0">
                          <a:latin typeface="ＭＳ Ｐゴシック" pitchFamily="50" charset="-128"/>
                          <a:ea typeface="ＭＳ Ｐゴシック" pitchFamily="50" charset="-128"/>
                        </a:rPr>
                        <a:t>3-15</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a:latin typeface="ＭＳ Ｐゴシック" pitchFamily="50" charset="-128"/>
                          <a:ea typeface="ＭＳ Ｐゴシック" pitchFamily="50" charset="-128"/>
                        </a:rPr>
                        <a:t>0889-43-0003</a:t>
                      </a:r>
                      <a:endParaRPr lang="en-US" altLang="ja-JP" sz="9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82542">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須崎</a:t>
                      </a:r>
                      <a:r>
                        <a:rPr lang="ja-JP" altLang="en-US" sz="900" u="none" strike="noStrike" dirty="0">
                          <a:latin typeface="ＭＳ Ｐゴシック" pitchFamily="50" charset="-128"/>
                          <a:ea typeface="ＭＳ Ｐゴシック" pitchFamily="50" charset="-128"/>
                        </a:rPr>
                        <a:t>菅野医院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西糺</a:t>
                      </a:r>
                      <a:r>
                        <a:rPr lang="ja-JP" altLang="en-US" sz="900" u="none" strike="noStrike" dirty="0">
                          <a:latin typeface="ＭＳ Ｐゴシック" pitchFamily="50" charset="-128"/>
                          <a:ea typeface="ＭＳ Ｐゴシック" pitchFamily="50" charset="-128"/>
                        </a:rPr>
                        <a:t>町</a:t>
                      </a:r>
                      <a:r>
                        <a:rPr lang="en-US" altLang="ja-JP" sz="900" u="none" strike="noStrike" dirty="0">
                          <a:latin typeface="ＭＳ Ｐゴシック" pitchFamily="50" charset="-128"/>
                          <a:ea typeface="ＭＳ Ｐゴシック" pitchFamily="50" charset="-128"/>
                        </a:rPr>
                        <a:t>1</a:t>
                      </a:r>
                      <a:r>
                        <a:rPr lang="ja-JP" altLang="en-US" sz="900" u="none" strike="noStrike" dirty="0">
                          <a:latin typeface="ＭＳ Ｐゴシック" pitchFamily="50" charset="-128"/>
                          <a:ea typeface="ＭＳ Ｐゴシック" pitchFamily="50" charset="-128"/>
                        </a:rPr>
                        <a:t>番地</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a:latin typeface="ＭＳ Ｐゴシック" pitchFamily="50" charset="-128"/>
                          <a:ea typeface="ＭＳ Ｐゴシック" pitchFamily="50" charset="-128"/>
                        </a:rPr>
                        <a:t>0889-43-1616</a:t>
                      </a:r>
                      <a:endParaRPr lang="en-US" altLang="ja-JP" sz="900" b="0" i="0" u="none" strike="noStrike">
                        <a:solidFill>
                          <a:srgbClr val="000000"/>
                        </a:solidFill>
                        <a:latin typeface="ＭＳ Ｐゴシック" pitchFamily="50" charset="-128"/>
                        <a:ea typeface="ＭＳ Ｐゴシック" pitchFamily="50" charset="-128"/>
                      </a:endParaRPr>
                    </a:p>
                  </a:txBody>
                  <a:tcPr marL="7012" marR="7012" marT="7012" marB="0" anchor="ctr"/>
                </a:tc>
              </a:tr>
              <a:tr h="182542">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須崎</a:t>
                      </a:r>
                      <a:r>
                        <a:rPr lang="ja-JP" altLang="en-US" sz="900" u="none" strike="noStrike" dirty="0">
                          <a:latin typeface="ＭＳ Ｐゴシック" pitchFamily="50" charset="-128"/>
                          <a:ea typeface="ＭＳ Ｐゴシック" pitchFamily="50" charset="-128"/>
                        </a:rPr>
                        <a:t>医療クリニック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多ノ</a:t>
                      </a:r>
                      <a:r>
                        <a:rPr lang="ja-JP" altLang="en-US" sz="900" u="none" strike="noStrike" dirty="0">
                          <a:latin typeface="ＭＳ Ｐゴシック" pitchFamily="50" charset="-128"/>
                          <a:ea typeface="ＭＳ Ｐゴシック" pitchFamily="50" charset="-128"/>
                        </a:rPr>
                        <a:t>郷甲</a:t>
                      </a:r>
                      <a:r>
                        <a:rPr lang="en-US" altLang="ja-JP" sz="900" u="none" strike="noStrike" dirty="0">
                          <a:latin typeface="ＭＳ Ｐゴシック" pitchFamily="50" charset="-128"/>
                          <a:ea typeface="ＭＳ Ｐゴシック" pitchFamily="50" charset="-128"/>
                        </a:rPr>
                        <a:t>5748-1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a:latin typeface="ＭＳ Ｐゴシック" pitchFamily="50" charset="-128"/>
                          <a:ea typeface="ＭＳ Ｐゴシック" pitchFamily="50" charset="-128"/>
                        </a:rPr>
                        <a:t>0889-43-1001</a:t>
                      </a:r>
                      <a:endParaRPr lang="en-US" altLang="ja-JP" sz="900" b="0" i="0" u="none" strike="noStrike">
                        <a:solidFill>
                          <a:srgbClr val="000000"/>
                        </a:solidFill>
                        <a:latin typeface="ＭＳ Ｐゴシック" pitchFamily="50" charset="-128"/>
                        <a:ea typeface="ＭＳ Ｐゴシック" pitchFamily="50" charset="-128"/>
                      </a:endParaRPr>
                    </a:p>
                  </a:txBody>
                  <a:tcPr marL="7012" marR="7012" marT="7012" marB="0" anchor="ctr"/>
                </a:tc>
              </a:tr>
              <a:tr h="229328">
                <a:tc vMerge="1">
                  <a:txBody>
                    <a:bodyPr/>
                    <a:lstStyle/>
                    <a:p>
                      <a:endParaRPr kumimoji="1" lang="ja-JP" altLang="en-US"/>
                    </a:p>
                  </a:txBody>
                  <a:tcPr/>
                </a:tc>
                <a:tc>
                  <a:txBody>
                    <a:bodyPr/>
                    <a:lstStyle/>
                    <a:p>
                      <a:pPr algn="l" fontAlgn="ctr"/>
                      <a:r>
                        <a:rPr lang="ja-JP" altLang="en-US" sz="900" u="none" strike="noStrike" spc="-150" dirty="0" smtClean="0">
                          <a:latin typeface="ＭＳ Ｐゴシック" pitchFamily="50" charset="-128"/>
                          <a:ea typeface="ＭＳ Ｐゴシック" pitchFamily="50" charset="-128"/>
                        </a:rPr>
                        <a:t>　 高知</a:t>
                      </a:r>
                      <a:r>
                        <a:rPr lang="ja-JP" altLang="en-US" sz="900" u="none" strike="noStrike" spc="-150" dirty="0">
                          <a:latin typeface="ＭＳ Ｐゴシック" pitchFamily="50" charset="-128"/>
                          <a:ea typeface="ＭＳ Ｐゴシック" pitchFamily="50" charset="-128"/>
                        </a:rPr>
                        <a:t>医療生活協同組合すさき診療所</a:t>
                      </a:r>
                      <a:endParaRPr lang="ja-JP" altLang="en-US" sz="900" b="0" i="0" u="none" strike="noStrike" spc="-15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東古市町</a:t>
                      </a:r>
                      <a:r>
                        <a:rPr lang="en-US" altLang="ja-JP" sz="900" u="none" strike="noStrike" dirty="0">
                          <a:latin typeface="ＭＳ Ｐゴシック" pitchFamily="50" charset="-128"/>
                          <a:ea typeface="ＭＳ Ｐゴシック" pitchFamily="50" charset="-128"/>
                        </a:rPr>
                        <a:t>3-4</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0889-40-0566</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82542">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上分</a:t>
                      </a:r>
                      <a:r>
                        <a:rPr lang="ja-JP" altLang="en-US" sz="900" u="none" strike="noStrike" dirty="0">
                          <a:latin typeface="ＭＳ Ｐゴシック" pitchFamily="50" charset="-128"/>
                          <a:ea typeface="ＭＳ Ｐゴシック" pitchFamily="50" charset="-128"/>
                        </a:rPr>
                        <a:t>診療所</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上分</a:t>
                      </a:r>
                      <a:r>
                        <a:rPr lang="ja-JP" altLang="en-US" sz="900" u="none" strike="noStrike" dirty="0">
                          <a:latin typeface="ＭＳ Ｐゴシック" pitchFamily="50" charset="-128"/>
                          <a:ea typeface="ＭＳ Ｐゴシック" pitchFamily="50" charset="-128"/>
                        </a:rPr>
                        <a:t>丙</a:t>
                      </a:r>
                      <a:r>
                        <a:rPr lang="en-US" altLang="ja-JP" sz="900" u="none" strike="noStrike" dirty="0">
                          <a:latin typeface="ＭＳ Ｐゴシック" pitchFamily="50" charset="-128"/>
                          <a:ea typeface="ＭＳ Ｐゴシック" pitchFamily="50" charset="-128"/>
                        </a:rPr>
                        <a:t>92-1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0889-46-0127</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bl>
          </a:graphicData>
        </a:graphic>
      </p:graphicFrame>
      <p:grpSp>
        <p:nvGrpSpPr>
          <p:cNvPr id="58" name="グループ化 57"/>
          <p:cNvGrpSpPr/>
          <p:nvPr/>
        </p:nvGrpSpPr>
        <p:grpSpPr>
          <a:xfrm>
            <a:off x="260648" y="6444208"/>
            <a:ext cx="1450600" cy="2284746"/>
            <a:chOff x="260648" y="6444208"/>
            <a:chExt cx="1450600" cy="2284746"/>
          </a:xfrm>
        </p:grpSpPr>
        <p:grpSp>
          <p:nvGrpSpPr>
            <p:cNvPr id="59" name="グループ化 53"/>
            <p:cNvGrpSpPr/>
            <p:nvPr/>
          </p:nvGrpSpPr>
          <p:grpSpPr>
            <a:xfrm>
              <a:off x="260648" y="7092280"/>
              <a:ext cx="1450600" cy="1636674"/>
              <a:chOff x="159328" y="7094811"/>
              <a:chExt cx="1450600" cy="1636674"/>
            </a:xfrm>
          </p:grpSpPr>
          <p:pic>
            <p:nvPicPr>
              <p:cNvPr id="61" name="図 60" descr="koekake02.jpg"/>
              <p:cNvPicPr>
                <a:picLocks noChangeAspect="1"/>
              </p:cNvPicPr>
              <p:nvPr/>
            </p:nvPicPr>
            <p:blipFill>
              <a:blip r:embed="rId4" cstate="print"/>
              <a:stretch>
                <a:fillRect/>
              </a:stretch>
            </p:blipFill>
            <p:spPr>
              <a:xfrm>
                <a:off x="159328" y="7094811"/>
                <a:ext cx="1047986" cy="1584174"/>
              </a:xfrm>
              <a:prstGeom prst="rect">
                <a:avLst/>
              </a:prstGeom>
            </p:spPr>
          </p:pic>
          <p:sp>
            <p:nvSpPr>
              <p:cNvPr id="62" name="テキスト ボックス 61"/>
              <p:cNvSpPr txBox="1"/>
              <p:nvPr/>
            </p:nvSpPr>
            <p:spPr>
              <a:xfrm>
                <a:off x="731907" y="8392931"/>
                <a:ext cx="863613" cy="338554"/>
              </a:xfrm>
              <a:prstGeom prst="rect">
                <a:avLst/>
              </a:prstGeom>
              <a:noFill/>
            </p:spPr>
            <p:txBody>
              <a:bodyPr wrap="square" rtlCol="0">
                <a:spAutoFit/>
              </a:bodyPr>
              <a:lstStyle/>
              <a:p>
                <a:r>
                  <a:rPr kumimoji="1" lang="ja-JP" altLang="en-US" sz="400" dirty="0" smtClean="0"/>
                  <a:t>健康づくり声かけ隊長　</a:t>
                </a:r>
                <a:endParaRPr kumimoji="1" lang="en-US" altLang="ja-JP" sz="400" dirty="0" smtClean="0"/>
              </a:p>
              <a:p>
                <a:endParaRPr kumimoji="1" lang="en-US" altLang="ja-JP" sz="400" dirty="0" smtClean="0"/>
              </a:p>
              <a:p>
                <a:endParaRPr kumimoji="1" lang="en-US" altLang="ja-JP" sz="400" dirty="0" smtClean="0"/>
              </a:p>
              <a:p>
                <a:r>
                  <a:rPr kumimoji="1" lang="ja-JP" altLang="en-US" sz="400" dirty="0" smtClean="0"/>
                  <a:t>古江掛　　　　　増代</a:t>
                </a:r>
                <a:endParaRPr kumimoji="1" lang="en-US" altLang="ja-JP" sz="400" dirty="0" smtClean="0"/>
              </a:p>
            </p:txBody>
          </p:sp>
          <p:sp>
            <p:nvSpPr>
              <p:cNvPr id="63" name="テキスト ボックス 62"/>
              <p:cNvSpPr txBox="1"/>
              <p:nvPr/>
            </p:nvSpPr>
            <p:spPr>
              <a:xfrm>
                <a:off x="723116" y="8516879"/>
                <a:ext cx="777250" cy="153888"/>
              </a:xfrm>
              <a:prstGeom prst="rect">
                <a:avLst/>
              </a:prstGeom>
              <a:noFill/>
            </p:spPr>
            <p:txBody>
              <a:bodyPr wrap="square" rtlCol="0">
                <a:spAutoFit/>
              </a:bodyPr>
              <a:lstStyle/>
              <a:p>
                <a:r>
                  <a:rPr kumimoji="1" lang="ja-JP" altLang="en-US" sz="400" dirty="0" smtClean="0"/>
                  <a:t>こえかけ　　　　ますよ</a:t>
                </a:r>
                <a:endParaRPr kumimoji="1" lang="ja-JP" altLang="en-US" sz="400" dirty="0"/>
              </a:p>
            </p:txBody>
          </p:sp>
          <p:sp>
            <p:nvSpPr>
              <p:cNvPr id="64" name="テキスト ボックス 63"/>
              <p:cNvSpPr txBox="1"/>
              <p:nvPr/>
            </p:nvSpPr>
            <p:spPr>
              <a:xfrm>
                <a:off x="746315" y="7163383"/>
                <a:ext cx="863613" cy="246221"/>
              </a:xfrm>
              <a:prstGeom prst="rect">
                <a:avLst/>
              </a:prstGeom>
              <a:noFill/>
            </p:spPr>
            <p:txBody>
              <a:bodyPr wrap="square" rtlCol="0">
                <a:spAutoFit/>
              </a:bodyPr>
              <a:lstStyle/>
              <a:p>
                <a:r>
                  <a:rPr lang="ja-JP" altLang="en-US" sz="500" dirty="0" smtClean="0"/>
                  <a:t>健やか犬</a:t>
                </a:r>
                <a:endParaRPr lang="en-US" altLang="ja-JP" sz="500" dirty="0" smtClean="0"/>
              </a:p>
              <a:p>
                <a:r>
                  <a:rPr lang="ja-JP" altLang="en-US" sz="500" dirty="0" smtClean="0"/>
                  <a:t>「健犬（けんけん</a:t>
                </a:r>
                <a:r>
                  <a:rPr lang="en-US" altLang="ja-JP" sz="500" dirty="0" smtClean="0"/>
                  <a:t>)</a:t>
                </a:r>
                <a:r>
                  <a:rPr lang="ja-JP" altLang="en-US" sz="500" dirty="0" smtClean="0"/>
                  <a:t>」</a:t>
                </a:r>
                <a:endParaRPr kumimoji="1" lang="ja-JP" altLang="en-US" sz="500" dirty="0"/>
              </a:p>
            </p:txBody>
          </p:sp>
        </p:grpSp>
        <p:sp>
          <p:nvSpPr>
            <p:cNvPr id="60" name="テキスト ボックス 59"/>
            <p:cNvSpPr txBox="1"/>
            <p:nvPr/>
          </p:nvSpPr>
          <p:spPr>
            <a:xfrm>
              <a:off x="260648" y="6444208"/>
              <a:ext cx="1224136" cy="369332"/>
            </a:xfrm>
            <a:prstGeom prst="rect">
              <a:avLst/>
            </a:prstGeom>
            <a:noFill/>
          </p:spPr>
          <p:txBody>
            <a:bodyPr wrap="square" rtlCol="0">
              <a:spAutoFit/>
            </a:bodyPr>
            <a:lstStyle/>
            <a:p>
              <a:r>
                <a:rPr kumimoji="1" lang="ja-JP" altLang="en-US" sz="600" dirty="0" smtClean="0"/>
                <a:t>健診</a:t>
              </a:r>
              <a:r>
                <a:rPr lang="ja-JP" altLang="en-US" sz="600" dirty="0" smtClean="0"/>
                <a:t>費用は、医療保険者によって異なります。受診券に記載していますので、ご確認ください。</a:t>
              </a:r>
              <a:endParaRPr kumimoji="1" lang="ja-JP" altLang="en-US" sz="600" dirty="0"/>
            </a:p>
          </p:txBody>
        </p:sp>
      </p:grpSp>
      <p:grpSp>
        <p:nvGrpSpPr>
          <p:cNvPr id="39" name="グループ化 38"/>
          <p:cNvGrpSpPr/>
          <p:nvPr/>
        </p:nvGrpSpPr>
        <p:grpSpPr>
          <a:xfrm>
            <a:off x="-315416" y="2987824"/>
            <a:ext cx="2034294" cy="2841823"/>
            <a:chOff x="-359432" y="2991990"/>
            <a:chExt cx="2034294" cy="2664296"/>
          </a:xfrm>
        </p:grpSpPr>
        <p:sp>
          <p:nvSpPr>
            <p:cNvPr id="40" name="テキスト ボックス 39"/>
            <p:cNvSpPr txBox="1"/>
            <p:nvPr/>
          </p:nvSpPr>
          <p:spPr>
            <a:xfrm>
              <a:off x="-269354" y="2991990"/>
              <a:ext cx="1944216" cy="1296144"/>
            </a:xfrm>
            <a:prstGeom prst="rect">
              <a:avLst/>
            </a:prstGeom>
            <a:noFill/>
          </p:spPr>
          <p:txBody>
            <a:bodyPr vert="horz" wrap="square" lIns="91440" tIns="45720" rIns="91440" bIns="45720" rtlCol="0">
              <a:norm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医療機関一覧表の医療機関へ事前にお申し込みのうえ、特定健診受診券、健康保険証、問診票等を持参して受診してください。</a:t>
              </a:r>
              <a:endParaRPr kumimoji="1" lang="en-US" altLang="ja-JP" sz="800" b="0" i="0" u="none" strike="noStrike" kern="1200" cap="none" spc="0" normalizeH="0" baseline="0" noProof="0" dirty="0" smtClean="0">
                <a:ln>
                  <a:noFill/>
                </a:ln>
                <a:solidFill>
                  <a:schemeClr val="tx1"/>
                </a:solidFill>
                <a:effectLst/>
                <a:uLnTx/>
                <a:uFillTx/>
                <a:latin typeface="+mn-lt"/>
                <a:ea typeface="+mn-ea"/>
                <a:cs typeface="+mn-cs"/>
              </a:endParaRP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lang="en-US" altLang="ja-JP" sz="800" dirty="0" smtClean="0"/>
                <a:t>  </a:t>
              </a: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医療機関での受診に際しては、予約等が必要な場合がありますので、必ず事前に電話などでお問い合わせください</a:t>
              </a: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1" name="テキスト ボックス 40"/>
            <p:cNvSpPr txBox="1"/>
            <p:nvPr/>
          </p:nvSpPr>
          <p:spPr>
            <a:xfrm>
              <a:off x="-359432" y="4207165"/>
              <a:ext cx="1944216" cy="504056"/>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en-US" altLang="ja-JP" sz="800" dirty="0" smtClean="0"/>
                <a:t>                    </a:t>
              </a:r>
              <a:r>
                <a:rPr lang="ja-JP" altLang="en-US" sz="1200" b="1" dirty="0" smtClean="0">
                  <a:solidFill>
                    <a:srgbClr val="FF0000"/>
                  </a:solidFill>
                </a:rPr>
                <a:t>通院中の方も </a:t>
              </a:r>
              <a:endParaRPr lang="en-US" altLang="ja-JP" sz="1200" b="1" dirty="0" smtClean="0">
                <a:solidFill>
                  <a:srgbClr val="FF0000"/>
                </a:solidFill>
              </a:endParaRPr>
            </a:p>
            <a:p>
              <a:pPr marL="342900" marR="0" indent="-342900" algn="l" defTabSz="914400" rtl="0" eaLnBrk="1" fontAlgn="auto" latinLnBrk="0" hangingPunct="1">
                <a:lnSpc>
                  <a:spcPct val="100000"/>
                </a:lnSpc>
                <a:spcBef>
                  <a:spcPct val="20000"/>
                </a:spcBef>
                <a:spcAft>
                  <a:spcPts val="0"/>
                </a:spcAft>
                <a:buClrTx/>
                <a:buSzTx/>
                <a:tabLst/>
              </a:pPr>
              <a:r>
                <a:rPr lang="ja-JP" altLang="en-US" sz="1200" b="1" dirty="0" smtClean="0">
                  <a:solidFill>
                    <a:srgbClr val="FF0000"/>
                  </a:solidFill>
                </a:rPr>
                <a:t>　　　 特定健診の対象です</a:t>
              </a:r>
              <a:endParaRPr lang="en-US" altLang="ja-JP" sz="800" b="1" dirty="0" smtClean="0">
                <a:solidFill>
                  <a:srgbClr val="FF0000"/>
                </a:solidFill>
              </a:endParaRPr>
            </a:p>
            <a:p>
              <a:pPr marL="342900" marR="0" indent="-342900" algn="l" defTabSz="914400" rtl="0" eaLnBrk="1" fontAlgn="auto" latinLnBrk="0" hangingPunct="1">
                <a:lnSpc>
                  <a:spcPct val="100000"/>
                </a:lnSpc>
                <a:spcBef>
                  <a:spcPct val="20000"/>
                </a:spcBef>
                <a:spcAft>
                  <a:spcPts val="0"/>
                </a:spcAft>
                <a:buClrTx/>
                <a:buSzTx/>
                <a:tabLst/>
              </a:pPr>
              <a:r>
                <a:rPr lang="ja-JP" altLang="en-US" sz="800" dirty="0" smtClean="0"/>
                <a:t>　　　　　</a:t>
              </a:r>
              <a:endParaRPr lang="en-US" altLang="ja-JP" sz="800" dirty="0" smtClean="0"/>
            </a:p>
            <a:p>
              <a:pPr marL="342900" indent="-342900">
                <a:spcBef>
                  <a:spcPct val="20000"/>
                </a:spcBef>
              </a:pPr>
              <a:r>
                <a:rPr lang="en-US" altLang="ja-JP" sz="800" dirty="0" smtClean="0"/>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4" name="テキスト ボックス 43"/>
            <p:cNvSpPr txBox="1"/>
            <p:nvPr/>
          </p:nvSpPr>
          <p:spPr>
            <a:xfrm>
              <a:off x="-287424" y="4504158"/>
              <a:ext cx="1944216" cy="1152128"/>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800" dirty="0" smtClean="0"/>
                <a:t>　　　　　</a:t>
              </a:r>
              <a:endParaRPr lang="en-US" altLang="ja-JP" sz="800" dirty="0" smtClean="0"/>
            </a:p>
            <a:p>
              <a:pPr marL="342900" indent="-342900">
                <a:spcBef>
                  <a:spcPct val="20000"/>
                </a:spcBef>
              </a:pPr>
              <a:r>
                <a:rPr lang="en-US" altLang="ja-JP" sz="800" dirty="0" smtClean="0"/>
                <a:t>                </a:t>
              </a:r>
              <a:r>
                <a:rPr lang="ja-JP" altLang="en-US" sz="800" dirty="0" smtClean="0"/>
                <a:t>医療機関一覧表の医療機関に通院中の方は、通常の診察を行う際に特定健診を同時に実施することが可能な場合がありますので、ご希望の場合は事前に医療機関へご相談ください。</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grpSp>
      <p:sp>
        <p:nvSpPr>
          <p:cNvPr id="45" name="角丸四角形 44"/>
          <p:cNvSpPr/>
          <p:nvPr/>
        </p:nvSpPr>
        <p:spPr>
          <a:xfrm>
            <a:off x="306896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t>基本の検査項目</a:t>
            </a:r>
            <a:endParaRPr lang="en-US" altLang="ja-JP" sz="900" b="1" dirty="0" smtClean="0"/>
          </a:p>
        </p:txBody>
      </p:sp>
      <p:sp>
        <p:nvSpPr>
          <p:cNvPr id="48" name="角丸四角形 47"/>
          <p:cNvSpPr/>
          <p:nvPr/>
        </p:nvSpPr>
        <p:spPr>
          <a:xfrm>
            <a:off x="155260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900" b="1" dirty="0" smtClean="0"/>
              <a:t>特定</a:t>
            </a:r>
            <a:r>
              <a:rPr kumimoji="1" lang="ja-JP" altLang="en-US" sz="900" b="1" dirty="0" smtClean="0"/>
              <a:t>健診の受け方</a:t>
            </a:r>
            <a:endParaRPr kumimoji="1" lang="en-US" altLang="ja-JP" sz="700" b="1" dirty="0" smtClean="0"/>
          </a:p>
        </p:txBody>
      </p:sp>
      <p:sp>
        <p:nvSpPr>
          <p:cNvPr id="49" name="角丸四角形 48"/>
          <p:cNvSpPr/>
          <p:nvPr/>
        </p:nvSpPr>
        <p:spPr>
          <a:xfrm>
            <a:off x="260648" y="6156176"/>
            <a:ext cx="1185011" cy="251302"/>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900" b="1" dirty="0" smtClean="0"/>
              <a:t>健診費用について</a:t>
            </a:r>
            <a:endParaRPr lang="en-US" altLang="ja-JP" sz="700" b="1" dirty="0" smtClean="0"/>
          </a:p>
        </p:txBody>
      </p:sp>
      <p:sp>
        <p:nvSpPr>
          <p:cNvPr id="57" name="テキスト ボックス 56"/>
          <p:cNvSpPr txBox="1"/>
          <p:nvPr/>
        </p:nvSpPr>
        <p:spPr>
          <a:xfrm>
            <a:off x="2996952" y="7884368"/>
            <a:ext cx="1440160" cy="630942"/>
          </a:xfrm>
          <a:prstGeom prst="rect">
            <a:avLst/>
          </a:prstGeom>
          <a:noFill/>
        </p:spPr>
        <p:txBody>
          <a:bodyPr wrap="square" rtlCol="0">
            <a:spAutoFit/>
          </a:bodyPr>
          <a:lstStyle/>
          <a:p>
            <a:r>
              <a:rPr lang="ja-JP" altLang="en-US" sz="700" dirty="0" smtClean="0"/>
              <a:t>医療保険者とは、健康保険組合、全国健康保険協会、共済組合、市町村国民健康保険などを指します。健康保険証で加入している医療保険者を確認できます。</a:t>
            </a:r>
            <a:endParaRPr kumimoji="1" lang="ja-JP" altLang="en-US" sz="700" dirty="0"/>
          </a:p>
        </p:txBody>
      </p:sp>
      <p:graphicFrame>
        <p:nvGraphicFramePr>
          <p:cNvPr id="73" name="表 72"/>
          <p:cNvGraphicFramePr>
            <a:graphicFrameLocks noGrp="1"/>
          </p:cNvGraphicFramePr>
          <p:nvPr/>
        </p:nvGraphicFramePr>
        <p:xfrm>
          <a:off x="2929278" y="6474544"/>
          <a:ext cx="1589790" cy="1074442"/>
        </p:xfrm>
        <a:graphic>
          <a:graphicData uri="http://schemas.openxmlformats.org/drawingml/2006/table">
            <a:tbl>
              <a:tblPr firstRow="1" bandRow="1">
                <a:effectLst/>
                <a:tableStyleId>{7DF18680-E054-41AD-8BC1-D1AEF772440D}</a:tableStyleId>
              </a:tblPr>
              <a:tblGrid>
                <a:gridCol w="451730"/>
                <a:gridCol w="1138060"/>
              </a:tblGrid>
              <a:tr h="216024">
                <a:tc>
                  <a:txBody>
                    <a:bodyPr/>
                    <a:lstStyle/>
                    <a:p>
                      <a:pPr algn="l"/>
                      <a:r>
                        <a:rPr kumimoji="1" lang="ja-JP" altLang="en-US" sz="600" b="1" baseline="0" dirty="0" smtClean="0">
                          <a:solidFill>
                            <a:schemeClr val="tx1"/>
                          </a:solidFill>
                          <a:latin typeface="+mn-ea"/>
                          <a:ea typeface="+mn-ea"/>
                        </a:rPr>
                        <a:t>診察など</a:t>
                      </a:r>
                      <a:endParaRPr kumimoji="1" lang="en-US" altLang="ja-JP" sz="5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問診、身体計測（身長・体重・</a:t>
                      </a:r>
                      <a:r>
                        <a:rPr kumimoji="1" lang="en-US" altLang="ja-JP" sz="600" b="1" baseline="0" dirty="0" smtClean="0">
                          <a:solidFill>
                            <a:schemeClr val="tx1"/>
                          </a:solidFill>
                          <a:latin typeface="+mn-ea"/>
                          <a:ea typeface="+mn-ea"/>
                        </a:rPr>
                        <a:t>BMI</a:t>
                      </a:r>
                      <a:r>
                        <a:rPr kumimoji="1" lang="ja-JP" altLang="en-US" sz="600" b="1" baseline="0" dirty="0" smtClean="0">
                          <a:solidFill>
                            <a:schemeClr val="tx1"/>
                          </a:solidFill>
                          <a:latin typeface="+mn-ea"/>
                          <a:ea typeface="+mn-ea"/>
                        </a:rPr>
                        <a:t>・腹囲）、診察、血圧</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24">
                <a:tc>
                  <a:txBody>
                    <a:bodyPr/>
                    <a:lstStyle/>
                    <a:p>
                      <a:pPr algn="l"/>
                      <a:r>
                        <a:rPr kumimoji="1" lang="ja-JP" altLang="en-US" sz="600" b="1" baseline="0" dirty="0" smtClean="0">
                          <a:solidFill>
                            <a:schemeClr val="tx1"/>
                          </a:solidFill>
                          <a:latin typeface="+mn-ea"/>
                          <a:ea typeface="+mn-ea"/>
                        </a:rPr>
                        <a:t>脂質</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中性脂肪、</a:t>
                      </a:r>
                      <a:r>
                        <a:rPr kumimoji="1" lang="en-US" altLang="ja-JP" sz="600" b="1" baseline="0" dirty="0" smtClean="0">
                          <a:solidFill>
                            <a:schemeClr val="tx1"/>
                          </a:solidFill>
                          <a:latin typeface="+mn-ea"/>
                          <a:ea typeface="+mn-ea"/>
                        </a:rPr>
                        <a:t>HDL</a:t>
                      </a:r>
                      <a:r>
                        <a:rPr kumimoji="1" lang="ja-JP" altLang="en-US" sz="600" b="1" baseline="0" dirty="0" smtClean="0">
                          <a:solidFill>
                            <a:schemeClr val="tx1"/>
                          </a:solidFill>
                          <a:latin typeface="+mn-ea"/>
                          <a:ea typeface="+mn-ea"/>
                        </a:rPr>
                        <a:t>コレステロール、</a:t>
                      </a:r>
                      <a:r>
                        <a:rPr kumimoji="1" lang="en-US" altLang="ja-JP" sz="600" b="1" baseline="0" dirty="0" smtClean="0">
                          <a:solidFill>
                            <a:schemeClr val="tx1"/>
                          </a:solidFill>
                          <a:latin typeface="+mn-ea"/>
                          <a:ea typeface="+mn-ea"/>
                        </a:rPr>
                        <a:t>LDL</a:t>
                      </a:r>
                      <a:r>
                        <a:rPr kumimoji="1" lang="ja-JP" altLang="en-US" sz="600" b="1" baseline="0" dirty="0" smtClean="0">
                          <a:solidFill>
                            <a:schemeClr val="tx1"/>
                          </a:solidFill>
                          <a:latin typeface="+mn-ea"/>
                          <a:ea typeface="+mn-ea"/>
                        </a:rPr>
                        <a:t>コレステロール</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9218">
                <a:tc>
                  <a:txBody>
                    <a:bodyPr/>
                    <a:lstStyle/>
                    <a:p>
                      <a:pPr algn="l"/>
                      <a:r>
                        <a:rPr kumimoji="1" lang="ja-JP" altLang="en-US" sz="600" b="1" baseline="0" dirty="0" smtClean="0">
                          <a:solidFill>
                            <a:schemeClr val="tx1"/>
                          </a:solidFill>
                          <a:latin typeface="+mn-ea"/>
                          <a:ea typeface="+mn-ea"/>
                        </a:rPr>
                        <a:t>代謝系</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空腹時血糖または</a:t>
                      </a:r>
                      <a:endParaRPr kumimoji="1" lang="en-US" altLang="ja-JP" sz="600" b="1" baseline="0" dirty="0" smtClean="0">
                        <a:solidFill>
                          <a:schemeClr val="tx1"/>
                        </a:solidFill>
                        <a:latin typeface="+mn-ea"/>
                        <a:ea typeface="+mn-ea"/>
                      </a:endParaRPr>
                    </a:p>
                    <a:p>
                      <a:r>
                        <a:rPr kumimoji="1" lang="ja-JP" altLang="en-US" sz="600" b="1" baseline="0" dirty="0" smtClean="0">
                          <a:solidFill>
                            <a:schemeClr val="tx1"/>
                          </a:solidFill>
                          <a:latin typeface="+mn-ea"/>
                          <a:ea typeface="+mn-ea"/>
                        </a:rPr>
                        <a:t>ヘモグロビン</a:t>
                      </a:r>
                      <a:r>
                        <a:rPr kumimoji="1" lang="en-US" altLang="ja-JP" sz="600" b="1" baseline="0" dirty="0" smtClean="0">
                          <a:solidFill>
                            <a:schemeClr val="tx1"/>
                          </a:solidFill>
                          <a:latin typeface="+mn-ea"/>
                          <a:ea typeface="+mn-ea"/>
                        </a:rPr>
                        <a:t>A1c</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baseline="0" dirty="0" smtClean="0">
                          <a:solidFill>
                            <a:schemeClr val="tx1"/>
                          </a:solidFill>
                          <a:latin typeface="+mn-ea"/>
                          <a:ea typeface="+mn-ea"/>
                        </a:rPr>
                        <a:t>肝機能</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600" b="1" baseline="0" dirty="0" smtClean="0">
                          <a:solidFill>
                            <a:schemeClr val="tx1"/>
                          </a:solidFill>
                          <a:latin typeface="+mn-ea"/>
                          <a:ea typeface="+mn-ea"/>
                        </a:rPr>
                        <a:t>AST(GOT)</a:t>
                      </a:r>
                      <a:r>
                        <a:rPr kumimoji="1" lang="ja-JP" altLang="en-US" sz="600" b="1" baseline="0" dirty="0" err="1" smtClean="0">
                          <a:solidFill>
                            <a:schemeClr val="tx1"/>
                          </a:solidFill>
                          <a:latin typeface="+mn-ea"/>
                          <a:ea typeface="+mn-ea"/>
                        </a:rPr>
                        <a:t>、</a:t>
                      </a:r>
                      <a:r>
                        <a:rPr kumimoji="1" lang="en-US" altLang="ja-JP" sz="600" b="1" baseline="0" dirty="0" smtClean="0">
                          <a:solidFill>
                            <a:schemeClr val="tx1"/>
                          </a:solidFill>
                          <a:latin typeface="+mn-ea"/>
                          <a:ea typeface="+mn-ea"/>
                        </a:rPr>
                        <a:t>ALT</a:t>
                      </a:r>
                      <a:r>
                        <a:rPr kumimoji="1" lang="ja-JP" altLang="en-US" sz="600" b="1" baseline="0" dirty="0" smtClean="0">
                          <a:solidFill>
                            <a:schemeClr val="tx1"/>
                          </a:solidFill>
                          <a:latin typeface="+mn-ea"/>
                          <a:ea typeface="+mn-ea"/>
                        </a:rPr>
                        <a:t>（</a:t>
                      </a:r>
                      <a:r>
                        <a:rPr kumimoji="1" lang="en-US" altLang="ja-JP" sz="600" b="1" baseline="0" dirty="0" smtClean="0">
                          <a:solidFill>
                            <a:schemeClr val="tx1"/>
                          </a:solidFill>
                          <a:latin typeface="+mn-ea"/>
                          <a:ea typeface="+mn-ea"/>
                        </a:rPr>
                        <a:t>GPT)</a:t>
                      </a:r>
                      <a:r>
                        <a:rPr kumimoji="1" lang="ja-JP" altLang="en-US" sz="600" b="1" baseline="0" dirty="0" err="1" smtClean="0">
                          <a:solidFill>
                            <a:schemeClr val="tx1"/>
                          </a:solidFill>
                          <a:latin typeface="+mn-ea"/>
                          <a:ea typeface="+mn-ea"/>
                        </a:rPr>
                        <a:t>、</a:t>
                      </a:r>
                      <a:endParaRPr kumimoji="1" lang="en-US" altLang="ja-JP" sz="600" b="1" baseline="0" dirty="0" smtClean="0">
                        <a:solidFill>
                          <a:schemeClr val="tx1"/>
                        </a:solidFill>
                        <a:latin typeface="+mn-ea"/>
                        <a:ea typeface="+mn-ea"/>
                      </a:endParaRPr>
                    </a:p>
                    <a:p>
                      <a:r>
                        <a:rPr kumimoji="1" lang="en-US" altLang="ja-JP" sz="600" b="1" baseline="0" dirty="0" smtClean="0">
                          <a:solidFill>
                            <a:schemeClr val="tx1"/>
                          </a:solidFill>
                          <a:latin typeface="+mn-ea"/>
                          <a:ea typeface="+mn-ea"/>
                        </a:rPr>
                        <a:t>γ</a:t>
                      </a:r>
                      <a:r>
                        <a:rPr kumimoji="1" lang="ja-JP" altLang="en-US" sz="600" b="1" baseline="0" dirty="0" err="1" smtClean="0">
                          <a:solidFill>
                            <a:schemeClr val="tx1"/>
                          </a:solidFill>
                          <a:latin typeface="+mn-ea"/>
                          <a:ea typeface="+mn-ea"/>
                        </a:rPr>
                        <a:t>ｰ</a:t>
                      </a:r>
                      <a:r>
                        <a:rPr kumimoji="1" lang="en-US" altLang="ja-JP" sz="600" b="1" baseline="0" dirty="0" smtClean="0">
                          <a:solidFill>
                            <a:schemeClr val="tx1"/>
                          </a:solidFill>
                          <a:latin typeface="+mn-ea"/>
                          <a:ea typeface="+mn-ea"/>
                        </a:rPr>
                        <a:t>GT(γ-GTP</a:t>
                      </a:r>
                      <a:r>
                        <a:rPr kumimoji="1" lang="ja-JP" altLang="en-US" sz="600" b="1" baseline="0" dirty="0" smtClean="0">
                          <a:solidFill>
                            <a:schemeClr val="tx1"/>
                          </a:solidFill>
                          <a:latin typeface="+mn-ea"/>
                          <a:ea typeface="+mn-ea"/>
                        </a:rPr>
                        <a:t>）</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spc="-150" baseline="0" dirty="0" smtClean="0">
                          <a:solidFill>
                            <a:schemeClr val="tx1"/>
                          </a:solidFill>
                          <a:latin typeface="+mn-ea"/>
                          <a:ea typeface="+mn-ea"/>
                        </a:rPr>
                        <a:t>尿　・　腎機能</a:t>
                      </a:r>
                      <a:endParaRPr kumimoji="1" lang="ja-JP" altLang="en-US" sz="600" b="1" spc="-150"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尿たんぱく、尿糖</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4" name="角丸四角形 73"/>
          <p:cNvSpPr/>
          <p:nvPr/>
        </p:nvSpPr>
        <p:spPr>
          <a:xfrm>
            <a:off x="3018021" y="7638847"/>
            <a:ext cx="1368152" cy="25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t>実施主体は医療保険者</a:t>
            </a:r>
            <a:endParaRPr kumimoji="1" lang="en-US" altLang="ja-JP" sz="800" b="1" dirty="0" smtClean="0"/>
          </a:p>
        </p:txBody>
      </p:sp>
      <p:sp>
        <p:nvSpPr>
          <p:cNvPr id="75" name="テキスト ボックス 74"/>
          <p:cNvSpPr txBox="1"/>
          <p:nvPr/>
        </p:nvSpPr>
        <p:spPr>
          <a:xfrm>
            <a:off x="1456125" y="6424752"/>
            <a:ext cx="1396811" cy="2585323"/>
          </a:xfrm>
          <a:prstGeom prst="rect">
            <a:avLst/>
          </a:prstGeom>
          <a:noFill/>
        </p:spPr>
        <p:txBody>
          <a:bodyPr wrap="square" rtlCol="0">
            <a:spAutoFit/>
          </a:bodyPr>
          <a:lstStyle/>
          <a:p>
            <a:r>
              <a:rPr kumimoji="1" lang="ja-JP" altLang="en-US" sz="600" b="1" dirty="0" smtClean="0"/>
              <a:t>①健診の案内が届きます</a:t>
            </a:r>
            <a:endParaRPr kumimoji="1" lang="en-US" altLang="ja-JP" sz="600" b="1" dirty="0" smtClean="0"/>
          </a:p>
          <a:p>
            <a:r>
              <a:rPr lang="en-US" altLang="ja-JP" sz="600" dirty="0" smtClean="0"/>
              <a:t>40</a:t>
            </a:r>
            <a:r>
              <a:rPr lang="ja-JP" altLang="en-US" sz="600" dirty="0" smtClean="0"/>
              <a:t>～</a:t>
            </a:r>
            <a:r>
              <a:rPr lang="en-US" altLang="ja-JP" sz="600" dirty="0" smtClean="0"/>
              <a:t>74</a:t>
            </a:r>
            <a:r>
              <a:rPr lang="ja-JP" altLang="en-US" sz="600" dirty="0" smtClean="0"/>
              <a:t>歳の方には毎年、医療保険者（健康保険証の発行元）から健診の案内（受診券など）が送られてきます。</a:t>
            </a:r>
            <a:endParaRPr kumimoji="1" lang="en-US" altLang="ja-JP" sz="600" dirty="0" smtClean="0"/>
          </a:p>
          <a:p>
            <a:endParaRPr lang="en-US" altLang="ja-JP" sz="600" dirty="0" smtClean="0"/>
          </a:p>
          <a:p>
            <a:r>
              <a:rPr lang="ja-JP" altLang="en-US" sz="600" b="1" dirty="0" smtClean="0"/>
              <a:t>②案内の確認</a:t>
            </a:r>
            <a:endParaRPr lang="en-US" altLang="ja-JP" sz="600" b="1" dirty="0" smtClean="0"/>
          </a:p>
          <a:p>
            <a:r>
              <a:rPr lang="en-US" altLang="ja-JP" sz="600" dirty="0" smtClean="0"/>
              <a:t> </a:t>
            </a:r>
            <a:r>
              <a:rPr lang="ja-JP" altLang="en-US" sz="600" dirty="0" smtClean="0"/>
              <a:t>記載されている健診内容や受診券を確認し、案内に従って受診しましょう。</a:t>
            </a:r>
            <a:endParaRPr lang="en-US" altLang="ja-JP" sz="600" dirty="0" smtClean="0"/>
          </a:p>
          <a:p>
            <a:endParaRPr kumimoji="1" lang="en-US" altLang="ja-JP" sz="600" dirty="0" smtClean="0"/>
          </a:p>
          <a:p>
            <a:r>
              <a:rPr kumimoji="1" lang="ja-JP" altLang="en-US" sz="600" b="1" dirty="0" smtClean="0"/>
              <a:t>③特定健診の受診</a:t>
            </a:r>
            <a:endParaRPr kumimoji="1" lang="en-US" altLang="ja-JP" sz="600" b="1" dirty="0" smtClean="0"/>
          </a:p>
          <a:p>
            <a:r>
              <a:rPr lang="ja-JP" altLang="en-US" sz="600" dirty="0" smtClean="0"/>
              <a:t>メタボリックシンドロームのリスク確認に欠かせない腹囲（お腹周り）測定や血液検査などを行います。（基本の検査項目は右上に記載</a:t>
            </a:r>
            <a:r>
              <a:rPr lang="en-US" altLang="ja-JP" sz="600" dirty="0" smtClean="0"/>
              <a:t>)</a:t>
            </a:r>
          </a:p>
          <a:p>
            <a:endParaRPr kumimoji="1" lang="en-US" altLang="ja-JP" sz="600" dirty="0" smtClean="0"/>
          </a:p>
          <a:p>
            <a:r>
              <a:rPr kumimoji="1" lang="ja-JP" altLang="en-US" sz="600" b="1" dirty="0" smtClean="0"/>
              <a:t>④判定・結果通知</a:t>
            </a:r>
            <a:endParaRPr kumimoji="1" lang="en-US" altLang="ja-JP" sz="600" b="1" dirty="0" smtClean="0"/>
          </a:p>
          <a:p>
            <a:r>
              <a:rPr lang="ja-JP" altLang="en-US" sz="600" dirty="0" smtClean="0"/>
              <a:t>受診者へは、メタボリックシンドロームの判定を含む結果通知と、生活習慣病を予防するための情報が提供されます。</a:t>
            </a:r>
            <a:endParaRPr lang="en-US" altLang="ja-JP" sz="600" dirty="0" smtClean="0"/>
          </a:p>
          <a:p>
            <a:endParaRPr kumimoji="1" lang="en-US" altLang="ja-JP" sz="600" dirty="0" smtClean="0"/>
          </a:p>
          <a:p>
            <a:r>
              <a:rPr kumimoji="1" lang="ja-JP" altLang="en-US" sz="600" b="1" dirty="0" smtClean="0"/>
              <a:t>⑤特定保健指導</a:t>
            </a:r>
            <a:endParaRPr kumimoji="1" lang="en-US" altLang="ja-JP" sz="600" b="1" dirty="0" smtClean="0"/>
          </a:p>
          <a:p>
            <a:r>
              <a:rPr lang="ja-JP" altLang="en-US" sz="600" dirty="0" smtClean="0"/>
              <a:t>メタボリックシンドロームのリスクが高く、生活習慣の改善が必要な方は、医師、保健師、管理栄養士などによる専門家のサポートが受けられます。案内が届いた時には、必ず受けましょう。</a:t>
            </a:r>
            <a:endParaRPr kumimoji="1" lang="en-US" altLang="ja-JP" sz="600" dirty="0" smtClean="0"/>
          </a:p>
        </p:txBody>
      </p:sp>
      <p:grpSp>
        <p:nvGrpSpPr>
          <p:cNvPr id="76" name="グループ化 75"/>
          <p:cNvGrpSpPr/>
          <p:nvPr/>
        </p:nvGrpSpPr>
        <p:grpSpPr>
          <a:xfrm>
            <a:off x="4509120" y="6052418"/>
            <a:ext cx="2113765" cy="3059214"/>
            <a:chOff x="4509120" y="6052418"/>
            <a:chExt cx="2113765" cy="3059214"/>
          </a:xfrm>
        </p:grpSpPr>
        <p:sp>
          <p:nvSpPr>
            <p:cNvPr id="77" name="テキスト ボックス 76"/>
            <p:cNvSpPr txBox="1"/>
            <p:nvPr/>
          </p:nvSpPr>
          <p:spPr>
            <a:xfrm>
              <a:off x="4534653" y="6433115"/>
              <a:ext cx="2088232" cy="1169551"/>
            </a:xfrm>
            <a:prstGeom prst="rect">
              <a:avLst/>
            </a:prstGeom>
            <a:noFill/>
          </p:spPr>
          <p:txBody>
            <a:bodyPr wrap="square" rtlCol="0">
              <a:spAutoFit/>
            </a:bodyPr>
            <a:lstStyle/>
            <a:p>
              <a:r>
                <a:rPr kumimoji="1" lang="ja-JP" altLang="en-US" sz="700" dirty="0" smtClean="0"/>
                <a:t>健診は、病気の早期発見・早期治療はもちろんのこと、病気になる前のリスクを見つけ、発症をくい止めるためのものです。</a:t>
              </a:r>
              <a:endParaRPr kumimoji="1" lang="en-US" altLang="ja-JP" sz="700" dirty="0" smtClean="0"/>
            </a:p>
            <a:p>
              <a:r>
                <a:rPr lang="ja-JP" altLang="en-US" sz="700" dirty="0" smtClean="0"/>
                <a:t>健診結果をよく見てください。異常所見の向こうには、病気やリスクを招いている日常生活の問題点がいろいろと浮かび上がってくるはずです。健診はその問題を改善する絶好のチャンス。特に今まで検診を受けていない人やたまにしか受けていない人、また結果を活用していない人は、ぜひ積極的に受診して、健康づくりにいかしてください。</a:t>
              </a:r>
              <a:endParaRPr kumimoji="1" lang="ja-JP" altLang="en-US" sz="700" dirty="0"/>
            </a:p>
          </p:txBody>
        </p:sp>
        <p:sp>
          <p:nvSpPr>
            <p:cNvPr id="78" name="テキスト ボックス 77"/>
            <p:cNvSpPr txBox="1"/>
            <p:nvPr/>
          </p:nvSpPr>
          <p:spPr>
            <a:xfrm>
              <a:off x="4587478" y="6052418"/>
              <a:ext cx="1800200" cy="461665"/>
            </a:xfrm>
            <a:prstGeom prst="rect">
              <a:avLst/>
            </a:prstGeom>
            <a:noFill/>
          </p:spPr>
          <p:txBody>
            <a:bodyPr wrap="square" rtlCol="0">
              <a:spAutoFit/>
            </a:bodyPr>
            <a:lstStyle/>
            <a:p>
              <a:pPr algn="ctr"/>
              <a:r>
                <a:rPr kumimoji="1" lang="ja-JP" altLang="en-US" sz="1200" b="1" dirty="0" smtClean="0">
                  <a:solidFill>
                    <a:srgbClr val="FF0000"/>
                  </a:solidFill>
                </a:rPr>
                <a:t>健診を生活習慣改善の　　きっかけに！</a:t>
              </a:r>
              <a:endParaRPr kumimoji="1" lang="ja-JP" altLang="en-US" sz="1100" b="1" dirty="0">
                <a:solidFill>
                  <a:srgbClr val="FF0000"/>
                </a:solidFill>
              </a:endParaRPr>
            </a:p>
          </p:txBody>
        </p:sp>
        <p:sp>
          <p:nvSpPr>
            <p:cNvPr id="79" name="テキスト ボックス 78"/>
            <p:cNvSpPr txBox="1"/>
            <p:nvPr/>
          </p:nvSpPr>
          <p:spPr>
            <a:xfrm>
              <a:off x="4653136" y="7525470"/>
              <a:ext cx="1800200" cy="276999"/>
            </a:xfrm>
            <a:prstGeom prst="rect">
              <a:avLst/>
            </a:prstGeom>
            <a:noFill/>
          </p:spPr>
          <p:txBody>
            <a:bodyPr wrap="square" rtlCol="0">
              <a:spAutoFit/>
            </a:bodyPr>
            <a:lstStyle/>
            <a:p>
              <a:r>
                <a:rPr lang="ja-JP" altLang="en-US" sz="1200" b="1" dirty="0" smtClean="0">
                  <a:solidFill>
                    <a:srgbClr val="FF0000"/>
                  </a:solidFill>
                </a:rPr>
                <a:t>自分の健康を守るひけつ</a:t>
              </a:r>
              <a:endParaRPr kumimoji="1" lang="ja-JP" altLang="en-US" sz="1200" b="1" dirty="0">
                <a:solidFill>
                  <a:srgbClr val="FF0000"/>
                </a:solidFill>
              </a:endParaRPr>
            </a:p>
          </p:txBody>
        </p:sp>
        <p:sp>
          <p:nvSpPr>
            <p:cNvPr id="80" name="テキスト ボックス 79"/>
            <p:cNvSpPr txBox="1"/>
            <p:nvPr/>
          </p:nvSpPr>
          <p:spPr>
            <a:xfrm>
              <a:off x="4509120" y="7740352"/>
              <a:ext cx="2088232" cy="954107"/>
            </a:xfrm>
            <a:prstGeom prst="rect">
              <a:avLst/>
            </a:prstGeom>
            <a:noFill/>
          </p:spPr>
          <p:txBody>
            <a:bodyPr wrap="square" rtlCol="0">
              <a:spAutoFit/>
            </a:bodyPr>
            <a:lstStyle/>
            <a:p>
              <a:r>
                <a:rPr kumimoji="1" lang="ja-JP" altLang="en-US" sz="700" b="1" dirty="0" smtClean="0"/>
                <a:t>①年に一度はしっかり健診を受ける。</a:t>
              </a:r>
              <a:endParaRPr kumimoji="1" lang="en-US" altLang="ja-JP" sz="700" b="1" dirty="0" smtClean="0"/>
            </a:p>
            <a:p>
              <a:r>
                <a:rPr lang="ja-JP" altLang="en-US" sz="700" b="1" dirty="0" smtClean="0"/>
                <a:t>②健診結果を生活にいかす。</a:t>
              </a:r>
              <a:endParaRPr lang="en-US" altLang="ja-JP" sz="700" b="1" dirty="0" smtClean="0"/>
            </a:p>
            <a:p>
              <a:r>
                <a:rPr lang="en-US" altLang="ja-JP" sz="700" dirty="0" smtClean="0"/>
                <a:t> </a:t>
              </a:r>
              <a:r>
                <a:rPr lang="ja-JP" altLang="en-US" sz="700" dirty="0" smtClean="0"/>
                <a:t>健診を受けても、受けっぱなしでは意味がありません。結果は大切に保管し、前年と比較するなど経年的に見ていきましょう。数値が悪くなっているものがあれば、生活習慣改善に取り組むことが大切です。</a:t>
              </a:r>
              <a:endParaRPr lang="en-US" altLang="ja-JP" sz="700" dirty="0" smtClean="0"/>
            </a:p>
            <a:p>
              <a:r>
                <a:rPr kumimoji="1" lang="ja-JP" altLang="en-US" sz="700" b="1" dirty="0" smtClean="0"/>
                <a:t>③かかりつけ医をもって、自分の身体のことを相談できる環境をつくる。</a:t>
              </a:r>
              <a:endParaRPr kumimoji="1" lang="en-US" altLang="ja-JP" sz="700" b="1" dirty="0" smtClean="0"/>
            </a:p>
          </p:txBody>
        </p:sp>
        <p:pic>
          <p:nvPicPr>
            <p:cNvPr id="81" name="図 9" descr="図2.png"/>
            <p:cNvPicPr>
              <a:picLocks noChangeAspect="1"/>
            </p:cNvPicPr>
            <p:nvPr/>
          </p:nvPicPr>
          <p:blipFill>
            <a:blip r:embed="rId5" cstate="print"/>
            <a:srcRect/>
            <a:stretch>
              <a:fillRect/>
            </a:stretch>
          </p:blipFill>
          <p:spPr bwMode="auto">
            <a:xfrm>
              <a:off x="4661228" y="8656788"/>
              <a:ext cx="1803082" cy="454844"/>
            </a:xfrm>
            <a:prstGeom prst="rect">
              <a:avLst/>
            </a:prstGeom>
            <a:noFill/>
            <a:ln w="9525">
              <a:noFill/>
              <a:miter lim="800000"/>
              <a:headEnd/>
              <a:tailEnd/>
            </a:ln>
          </p:spPr>
        </p:pic>
      </p:grpSp>
      <p:sp>
        <p:nvSpPr>
          <p:cNvPr id="46" name="テキスト ボックス 45"/>
          <p:cNvSpPr txBox="1"/>
          <p:nvPr/>
        </p:nvSpPr>
        <p:spPr>
          <a:xfrm>
            <a:off x="2924944" y="8505357"/>
            <a:ext cx="1584176" cy="507831"/>
          </a:xfrm>
          <a:prstGeom prst="rect">
            <a:avLst/>
          </a:prstGeom>
          <a:noFill/>
          <a:ln>
            <a:solidFill>
              <a:srgbClr val="FF0000"/>
            </a:solidFill>
          </a:ln>
        </p:spPr>
        <p:txBody>
          <a:bodyPr wrap="square" rtlCol="0" anchor="t" anchorCtr="1">
            <a:spAutoFit/>
          </a:bodyPr>
          <a:lstStyle/>
          <a:p>
            <a:pPr algn="ctr"/>
            <a:r>
              <a:rPr kumimoji="1" lang="ja-JP" altLang="en-US" sz="900" dirty="0" smtClean="0">
                <a:solidFill>
                  <a:srgbClr val="FF0000"/>
                </a:solidFill>
              </a:rPr>
              <a:t>受診券の発行等についは、</a:t>
            </a:r>
            <a:endParaRPr kumimoji="1" lang="en-US" altLang="ja-JP" sz="900" dirty="0" smtClean="0">
              <a:solidFill>
                <a:srgbClr val="FF0000"/>
              </a:solidFill>
            </a:endParaRPr>
          </a:p>
          <a:p>
            <a:pPr algn="ctr"/>
            <a:r>
              <a:rPr kumimoji="1" lang="ja-JP" altLang="en-US" sz="900" dirty="0" smtClean="0">
                <a:solidFill>
                  <a:srgbClr val="FF0000"/>
                </a:solidFill>
              </a:rPr>
              <a:t>　加入する医療保険者に</a:t>
            </a:r>
            <a:endParaRPr kumimoji="1" lang="en-US" altLang="ja-JP" sz="900" dirty="0" smtClean="0">
              <a:solidFill>
                <a:srgbClr val="FF0000"/>
              </a:solidFill>
            </a:endParaRPr>
          </a:p>
          <a:p>
            <a:pPr algn="ctr"/>
            <a:r>
              <a:rPr kumimoji="1" lang="ja-JP" altLang="en-US" sz="900" dirty="0" smtClean="0">
                <a:solidFill>
                  <a:srgbClr val="FF0000"/>
                </a:solidFill>
              </a:rPr>
              <a:t>　お問い合わせください。</a:t>
            </a:r>
            <a:endParaRPr kumimoji="1" lang="en-US" altLang="ja-JP" sz="1200" dirty="0" smtClean="0">
              <a:solidFill>
                <a:srgbClr val="FF0000"/>
              </a:solidFill>
              <a:latin typeface="+mn-ea"/>
            </a:endParaRPr>
          </a:p>
        </p:txBody>
      </p:sp>
      <p:sp>
        <p:nvSpPr>
          <p:cNvPr id="37" name="テキスト ボックス 36"/>
          <p:cNvSpPr txBox="1"/>
          <p:nvPr/>
        </p:nvSpPr>
        <p:spPr>
          <a:xfrm>
            <a:off x="28764" y="1336243"/>
            <a:ext cx="1831590" cy="707886"/>
          </a:xfrm>
          <a:prstGeom prst="rect">
            <a:avLst/>
          </a:prstGeom>
          <a:noFill/>
          <a:ln>
            <a:noFill/>
          </a:ln>
        </p:spPr>
        <p:txBody>
          <a:bodyPr wrap="square" rtlCol="0" anchor="t" anchorCtr="1">
            <a:spAutoFit/>
          </a:bodyPr>
          <a:lstStyle/>
          <a:p>
            <a:r>
              <a:rPr kumimoji="1" lang="ja-JP" altLang="en-US" sz="800" dirty="0" smtClean="0"/>
              <a:t>最新の実施機関については、国保連合会ホームページ</a:t>
            </a:r>
            <a:r>
              <a:rPr lang="en-US" altLang="ja-JP" sz="800" dirty="0">
                <a:hlinkClick r:id="rId6"/>
              </a:rPr>
              <a:t>http://</a:t>
            </a:r>
            <a:r>
              <a:rPr lang="en-US" altLang="ja-JP" sz="800" dirty="0" smtClean="0">
                <a:hlinkClick r:id="rId6"/>
              </a:rPr>
              <a:t>www.kochi-kokuhoren.or.jp/kyogikai/ky02.htm</a:t>
            </a:r>
            <a:r>
              <a:rPr lang="ja-JP" altLang="en-US" sz="800" dirty="0" smtClean="0"/>
              <a:t>の表中にある実施機関一覧をご参照ください。</a:t>
            </a:r>
            <a:endParaRPr kumimoji="1" lang="ja-JP" altLang="en-US" sz="8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図 51" descr="幡多地域.png"/>
          <p:cNvPicPr>
            <a:picLocks noChangeAspect="1"/>
          </p:cNvPicPr>
          <p:nvPr/>
        </p:nvPicPr>
        <p:blipFill>
          <a:blip r:embed="rId3" cstate="print"/>
          <a:stretch>
            <a:fillRect/>
          </a:stretch>
        </p:blipFill>
        <p:spPr>
          <a:xfrm>
            <a:off x="188640" y="1979712"/>
            <a:ext cx="1195200" cy="961472"/>
          </a:xfrm>
          <a:prstGeom prst="rect">
            <a:avLst/>
          </a:prstGeom>
          <a:scene3d>
            <a:camera prst="orthographicFront">
              <a:rot lat="0" lon="0" rev="20699999"/>
            </a:camera>
            <a:lightRig rig="threePt" dir="t"/>
          </a:scene3d>
        </p:spPr>
      </p:pic>
      <p:sp>
        <p:nvSpPr>
          <p:cNvPr id="44" name="角丸四角形 43"/>
          <p:cNvSpPr/>
          <p:nvPr/>
        </p:nvSpPr>
        <p:spPr>
          <a:xfrm>
            <a:off x="0" y="0"/>
            <a:ext cx="6858000" cy="6084000"/>
          </a:xfrm>
          <a:prstGeom prst="roundRect">
            <a:avLst>
              <a:gd name="adj" fmla="val 3266"/>
            </a:avLst>
          </a:prstGeom>
          <a:solidFill>
            <a:schemeClr val="accent2">
              <a:lumMod val="60000"/>
              <a:lumOff val="40000"/>
              <a:alpha val="34000"/>
            </a:schemeClr>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コンテンツ プレースホルダ 75"/>
          <p:cNvSpPr txBox="1">
            <a:spLocks/>
          </p:cNvSpPr>
          <p:nvPr/>
        </p:nvSpPr>
        <p:spPr>
          <a:xfrm>
            <a:off x="2420888" y="3347864"/>
            <a:ext cx="5112568" cy="410445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42" name="テキスト ボックス 41"/>
          <p:cNvSpPr txBox="1"/>
          <p:nvPr/>
        </p:nvSpPr>
        <p:spPr>
          <a:xfrm>
            <a:off x="143263" y="799267"/>
            <a:ext cx="1224136" cy="461665"/>
          </a:xfrm>
          <a:prstGeom prst="rect">
            <a:avLst/>
          </a:prstGeom>
          <a:noFill/>
          <a:ln>
            <a:noFill/>
          </a:ln>
        </p:spPr>
        <p:txBody>
          <a:bodyPr wrap="square" rtlCol="0">
            <a:spAutoFit/>
          </a:bodyPr>
          <a:lstStyle/>
          <a:p>
            <a:r>
              <a:rPr lang="en-US" altLang="ja-JP" sz="2400" dirty="0" smtClean="0"/>
              <a:t>35</a:t>
            </a:r>
            <a:r>
              <a:rPr kumimoji="1" lang="ja-JP" altLang="en-US" sz="2000" dirty="0" smtClean="0"/>
              <a:t>機関</a:t>
            </a:r>
            <a:endParaRPr kumimoji="1" lang="ja-JP" altLang="en-US" sz="2000" dirty="0"/>
          </a:p>
        </p:txBody>
      </p:sp>
      <p:sp>
        <p:nvSpPr>
          <p:cNvPr id="43" name="コンテンツ プレースホルダ 75"/>
          <p:cNvSpPr txBox="1">
            <a:spLocks/>
          </p:cNvSpPr>
          <p:nvPr/>
        </p:nvSpPr>
        <p:spPr>
          <a:xfrm>
            <a:off x="1556792" y="2771800"/>
            <a:ext cx="4752528" cy="309634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29" name="コンテンツ プレースホルダ 28"/>
          <p:cNvGraphicFramePr>
            <a:graphicFrameLocks noGrp="1"/>
          </p:cNvGraphicFramePr>
          <p:nvPr>
            <p:ph sz="half" idx="1"/>
            <p:extLst>
              <p:ext uri="{D42A27DB-BD31-4B8C-83A1-F6EECF244321}">
                <p14:modId xmlns:p14="http://schemas.microsoft.com/office/powerpoint/2010/main" val="4209643178"/>
              </p:ext>
            </p:extLst>
          </p:nvPr>
        </p:nvGraphicFramePr>
        <p:xfrm>
          <a:off x="1725136" y="4817853"/>
          <a:ext cx="5006096" cy="1158955"/>
        </p:xfrm>
        <a:graphic>
          <a:graphicData uri="http://schemas.openxmlformats.org/drawingml/2006/table">
            <a:tbl>
              <a:tblPr bandRow="1">
                <a:tableStyleId>{5DA37D80-6434-44D0-A028-1B22A696006F}</a:tableStyleId>
              </a:tblPr>
              <a:tblGrid>
                <a:gridCol w="230955"/>
                <a:gridCol w="2248293"/>
                <a:gridCol w="1588417"/>
                <a:gridCol w="938431"/>
              </a:tblGrid>
              <a:tr h="165565">
                <a:tc rowSpan="7">
                  <a:txBody>
                    <a:bodyPr/>
                    <a:lstStyle/>
                    <a:p>
                      <a:pPr algn="ctr" fontAlgn="ctr"/>
                      <a:r>
                        <a:rPr lang="ja-JP" altLang="en-US" sz="900" u="none" strike="noStrike" dirty="0">
                          <a:latin typeface="ＭＳ Ｐゴシック" pitchFamily="50" charset="-128"/>
                          <a:ea typeface="ＭＳ Ｐゴシック" pitchFamily="50" charset="-128"/>
                        </a:rPr>
                        <a:t>大月町・三原村・黒潮町</a:t>
                      </a:r>
                      <a:endParaRPr lang="ja-JP" altLang="en-US" sz="900" b="0" i="0" u="none" strike="noStrike" dirty="0">
                        <a:solidFill>
                          <a:srgbClr val="000000"/>
                        </a:solidFill>
                        <a:latin typeface="ＭＳ Ｐゴシック" pitchFamily="50" charset="-128"/>
                        <a:ea typeface="ＭＳ Ｐゴシック" pitchFamily="50" charset="-128"/>
                      </a:endParaRPr>
                    </a:p>
                  </a:txBody>
                  <a:tcPr marL="7180" marR="7180" marT="7180" marB="0" vert="eaVert" anchor="ctr"/>
                </a:tc>
                <a:tc>
                  <a:txBody>
                    <a:bodyPr/>
                    <a:lstStyle/>
                    <a:p>
                      <a:pPr algn="l" fontAlgn="ctr"/>
                      <a:r>
                        <a:rPr lang="ja-JP" altLang="en-US" sz="900" u="none" strike="noStrike" spc="0" dirty="0" smtClean="0">
                          <a:latin typeface="ＭＳ Ｐゴシック" pitchFamily="50" charset="-128"/>
                          <a:ea typeface="ＭＳ Ｐゴシック" pitchFamily="50" charset="-128"/>
                        </a:rPr>
                        <a:t>　</a:t>
                      </a:r>
                      <a:r>
                        <a:rPr lang="zh-CN" altLang="en-US" sz="900" u="none" strike="noStrike" spc="0" dirty="0" smtClean="0">
                          <a:latin typeface="ＭＳ Ｐゴシック" pitchFamily="50" charset="-128"/>
                          <a:ea typeface="ＭＳ Ｐゴシック" pitchFamily="50" charset="-128"/>
                        </a:rPr>
                        <a:t>大月町</a:t>
                      </a:r>
                      <a:r>
                        <a:rPr lang="zh-CN" altLang="en-US" sz="900" u="none" strike="noStrike" spc="0" dirty="0">
                          <a:latin typeface="ＭＳ Ｐゴシック" pitchFamily="50" charset="-128"/>
                          <a:ea typeface="ＭＳ Ｐゴシック" pitchFamily="50" charset="-128"/>
                        </a:rPr>
                        <a:t>国民健康保険大月病院</a:t>
                      </a:r>
                      <a:endParaRPr lang="zh-CN" altLang="en-US" sz="900" b="0" i="0" u="none" strike="noStrike" spc="0"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TW" altLang="en-US" sz="900" u="none" strike="noStrike" dirty="0" smtClean="0">
                          <a:latin typeface="ＭＳ Ｐゴシック" pitchFamily="50" charset="-128"/>
                          <a:ea typeface="ＭＳ Ｐゴシック" pitchFamily="50" charset="-128"/>
                        </a:rPr>
                        <a:t>大月町</a:t>
                      </a:r>
                      <a:r>
                        <a:rPr lang="zh-TW" altLang="en-US" sz="900" u="none" strike="noStrike" dirty="0">
                          <a:latin typeface="ＭＳ Ｐゴシック" pitchFamily="50" charset="-128"/>
                          <a:ea typeface="ＭＳ Ｐゴシック" pitchFamily="50" charset="-128"/>
                        </a:rPr>
                        <a:t>鉾土</a:t>
                      </a:r>
                      <a:r>
                        <a:rPr lang="en-US" altLang="zh-TW" sz="900" u="none" strike="noStrike" dirty="0">
                          <a:latin typeface="ＭＳ Ｐゴシック" pitchFamily="50" charset="-128"/>
                          <a:ea typeface="ＭＳ Ｐゴシック" pitchFamily="50" charset="-128"/>
                        </a:rPr>
                        <a:t>603</a:t>
                      </a:r>
                      <a:r>
                        <a:rPr lang="zh-TW" altLang="en-US" sz="900" u="none" strike="noStrike" dirty="0">
                          <a:latin typeface="ＭＳ Ｐゴシック" pitchFamily="50" charset="-128"/>
                          <a:ea typeface="ＭＳ Ｐゴシック" pitchFamily="50" charset="-128"/>
                        </a:rPr>
                        <a:t>番地</a:t>
                      </a:r>
                      <a:endParaRPr lang="zh-TW" altLang="en-US"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ctr" fontAlgn="ctr"/>
                      <a:r>
                        <a:rPr lang="en-US" altLang="ja-JP" sz="900" u="none" strike="noStrike" dirty="0">
                          <a:latin typeface="ＭＳ Ｐゴシック" pitchFamily="50" charset="-128"/>
                          <a:ea typeface="ＭＳ Ｐゴシック" pitchFamily="50" charset="-128"/>
                        </a:rPr>
                        <a:t>0880-73-1300</a:t>
                      </a:r>
                      <a:endParaRPr lang="en-US" altLang="ja-JP"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r>
              <a:tr h="165565">
                <a:tc vMerge="1">
                  <a:txBody>
                    <a:bodyPr/>
                    <a:lstStyle/>
                    <a:p>
                      <a:endParaRPr kumimoji="1" lang="ja-JP" altLang="en-US"/>
                    </a:p>
                  </a:txBody>
                  <a:tcPr/>
                </a:tc>
                <a:tc>
                  <a:txBody>
                    <a:bodyPr/>
                    <a:lstStyle/>
                    <a:p>
                      <a:pPr algn="l" fontAlgn="ctr"/>
                      <a:r>
                        <a:rPr lang="ja-JP" altLang="en-US" sz="900" u="none" strike="noStrike" spc="0" dirty="0" smtClean="0">
                          <a:latin typeface="ＭＳ Ｐゴシック" pitchFamily="50" charset="-128"/>
                          <a:ea typeface="ＭＳ Ｐゴシック" pitchFamily="50" charset="-128"/>
                        </a:rPr>
                        <a:t>　</a:t>
                      </a:r>
                      <a:r>
                        <a:rPr lang="zh-TW" altLang="en-US" sz="900" u="none" strike="noStrike" spc="0" dirty="0" smtClean="0">
                          <a:latin typeface="ＭＳ Ｐゴシック" pitchFamily="50" charset="-128"/>
                          <a:ea typeface="ＭＳ Ｐゴシック" pitchFamily="50" charset="-128"/>
                        </a:rPr>
                        <a:t>三原村</a:t>
                      </a:r>
                      <a:r>
                        <a:rPr lang="zh-TW" altLang="en-US" sz="900" u="none" strike="noStrike" spc="0" dirty="0">
                          <a:latin typeface="ＭＳ Ｐゴシック" pitchFamily="50" charset="-128"/>
                          <a:ea typeface="ＭＳ Ｐゴシック" pitchFamily="50" charset="-128"/>
                        </a:rPr>
                        <a:t>国民健康保険診療所</a:t>
                      </a:r>
                      <a:endParaRPr lang="zh-TW" altLang="en-US" sz="900" b="0" i="0" u="none" strike="noStrike" spc="0"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三原村</a:t>
                      </a:r>
                      <a:r>
                        <a:rPr lang="zh-CN" altLang="en-US" sz="900" u="none" strike="noStrike" dirty="0">
                          <a:latin typeface="ＭＳ Ｐゴシック" pitchFamily="50" charset="-128"/>
                          <a:ea typeface="ＭＳ Ｐゴシック" pitchFamily="50" charset="-128"/>
                        </a:rPr>
                        <a:t>来栖野</a:t>
                      </a:r>
                      <a:r>
                        <a:rPr lang="en-US" altLang="zh-CN" sz="900" u="none" strike="noStrike" dirty="0">
                          <a:latin typeface="ＭＳ Ｐゴシック" pitchFamily="50" charset="-128"/>
                          <a:ea typeface="ＭＳ Ｐゴシック" pitchFamily="50" charset="-128"/>
                        </a:rPr>
                        <a:t>479</a:t>
                      </a:r>
                      <a:r>
                        <a:rPr lang="zh-CN" altLang="en-US" sz="900" u="none" strike="noStrike" dirty="0">
                          <a:latin typeface="ＭＳ Ｐゴシック" pitchFamily="50" charset="-128"/>
                          <a:ea typeface="ＭＳ Ｐゴシック" pitchFamily="50" charset="-128"/>
                        </a:rPr>
                        <a:t>番地</a:t>
                      </a:r>
                      <a:endParaRPr lang="zh-CN" altLang="en-US"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ctr" fontAlgn="ctr"/>
                      <a:r>
                        <a:rPr lang="en-US" altLang="ja-JP" sz="900" u="none" strike="noStrike" dirty="0">
                          <a:latin typeface="ＭＳ Ｐゴシック" pitchFamily="50" charset="-128"/>
                          <a:ea typeface="ＭＳ Ｐゴシック" pitchFamily="50" charset="-128"/>
                        </a:rPr>
                        <a:t>0880-46-2011</a:t>
                      </a:r>
                      <a:endParaRPr lang="en-US" altLang="ja-JP"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r>
              <a:tr h="16556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大方</a:t>
                      </a:r>
                      <a:r>
                        <a:rPr lang="ja-JP" altLang="en-US" sz="900" u="none" strike="noStrike" dirty="0">
                          <a:latin typeface="ＭＳ Ｐゴシック" pitchFamily="50" charset="-128"/>
                          <a:ea typeface="ＭＳ Ｐゴシック" pitchFamily="50" charset="-128"/>
                        </a:rPr>
                        <a:t>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黒潮</a:t>
                      </a:r>
                      <a:r>
                        <a:rPr lang="ja-JP" altLang="en-US" sz="900" u="none" strike="noStrike" dirty="0">
                          <a:latin typeface="ＭＳ Ｐゴシック" pitchFamily="50" charset="-128"/>
                          <a:ea typeface="ＭＳ Ｐゴシック" pitchFamily="50" charset="-128"/>
                        </a:rPr>
                        <a:t>町入野</a:t>
                      </a:r>
                      <a:r>
                        <a:rPr lang="en-US" altLang="ja-JP" sz="900" u="none" strike="noStrike" dirty="0">
                          <a:latin typeface="ＭＳ Ｐゴシック" pitchFamily="50" charset="-128"/>
                          <a:ea typeface="ＭＳ Ｐゴシック" pitchFamily="50" charset="-128"/>
                        </a:rPr>
                        <a:t>2016-1</a:t>
                      </a:r>
                      <a:endParaRPr lang="en-US" altLang="ja-JP"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ctr" fontAlgn="ctr"/>
                      <a:r>
                        <a:rPr lang="en-US" altLang="ja-JP" sz="900" u="none" strike="noStrike" dirty="0">
                          <a:latin typeface="ＭＳ Ｐゴシック" pitchFamily="50" charset="-128"/>
                          <a:ea typeface="ＭＳ Ｐゴシック" pitchFamily="50" charset="-128"/>
                        </a:rPr>
                        <a:t>0880-43-2255</a:t>
                      </a:r>
                      <a:endParaRPr lang="en-US" altLang="ja-JP"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r>
              <a:tr h="16556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佐賀</a:t>
                      </a:r>
                      <a:r>
                        <a:rPr lang="ja-JP" altLang="en-US" sz="900" u="none" strike="noStrike" dirty="0">
                          <a:latin typeface="ＭＳ Ｐゴシック" pitchFamily="50" charset="-128"/>
                          <a:ea typeface="ＭＳ Ｐゴシック" pitchFamily="50" charset="-128"/>
                        </a:rPr>
                        <a:t>診療所</a:t>
                      </a:r>
                      <a:endParaRPr lang="ja-JP" altLang="en-US"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黒潮</a:t>
                      </a:r>
                      <a:r>
                        <a:rPr lang="ja-JP" altLang="en-US" sz="900" u="none" strike="noStrike" dirty="0">
                          <a:latin typeface="ＭＳ Ｐゴシック" pitchFamily="50" charset="-128"/>
                          <a:ea typeface="ＭＳ Ｐゴシック" pitchFamily="50" charset="-128"/>
                        </a:rPr>
                        <a:t>町佐賀</a:t>
                      </a:r>
                      <a:r>
                        <a:rPr lang="en-US" altLang="ja-JP" sz="900" u="none" strike="noStrike" dirty="0">
                          <a:latin typeface="ＭＳ Ｐゴシック" pitchFamily="50" charset="-128"/>
                          <a:ea typeface="ＭＳ Ｐゴシック" pitchFamily="50" charset="-128"/>
                        </a:rPr>
                        <a:t>746-1</a:t>
                      </a:r>
                      <a:endParaRPr lang="en-US" altLang="ja-JP"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ctr" fontAlgn="ctr"/>
                      <a:r>
                        <a:rPr lang="en-US" altLang="ja-JP" sz="900" u="none" strike="noStrike" dirty="0">
                          <a:latin typeface="ＭＳ Ｐゴシック" pitchFamily="50" charset="-128"/>
                          <a:ea typeface="ＭＳ Ｐゴシック" pitchFamily="50" charset="-128"/>
                        </a:rPr>
                        <a:t>0880-55-2037</a:t>
                      </a:r>
                      <a:endParaRPr lang="en-US" altLang="ja-JP"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r>
              <a:tr h="165565">
                <a:tc vMerge="1">
                  <a:txBody>
                    <a:bodyPr/>
                    <a:lstStyle/>
                    <a:p>
                      <a:endParaRPr kumimoji="1" lang="ja-JP" altLang="en-US"/>
                    </a:p>
                  </a:txBody>
                  <a:tcPr/>
                </a:tc>
                <a:tc>
                  <a:txBody>
                    <a:bodyPr/>
                    <a:lstStyle/>
                    <a:p>
                      <a:pPr algn="l" fontAlgn="ctr"/>
                      <a:r>
                        <a:rPr lang="ja-JP" altLang="en-US" sz="900" u="none" strike="noStrike" spc="0" dirty="0" smtClean="0">
                          <a:latin typeface="ＭＳ Ｐゴシック" pitchFamily="50" charset="-128"/>
                          <a:ea typeface="ＭＳ Ｐゴシック" pitchFamily="50" charset="-128"/>
                        </a:rPr>
                        <a:t>　</a:t>
                      </a:r>
                      <a:r>
                        <a:rPr lang="zh-TW" altLang="en-US" sz="900" u="none" strike="noStrike" spc="0" dirty="0" smtClean="0">
                          <a:latin typeface="ＭＳ Ｐゴシック" pitchFamily="50" charset="-128"/>
                          <a:ea typeface="ＭＳ Ｐゴシック" pitchFamily="50" charset="-128"/>
                        </a:rPr>
                        <a:t>黒潮</a:t>
                      </a:r>
                      <a:r>
                        <a:rPr lang="zh-TW" altLang="en-US" sz="900" u="none" strike="noStrike" spc="0" dirty="0">
                          <a:latin typeface="ＭＳ Ｐゴシック" pitchFamily="50" charset="-128"/>
                          <a:ea typeface="ＭＳ Ｐゴシック" pitchFamily="50" charset="-128"/>
                        </a:rPr>
                        <a:t>町国保鈴出張診療所</a:t>
                      </a:r>
                      <a:endParaRPr lang="zh-TW" altLang="en-US" sz="900" b="0" i="0" u="none" strike="noStrike" spc="0"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TW" altLang="en-US" sz="900" u="none" strike="noStrike" dirty="0" smtClean="0">
                          <a:latin typeface="ＭＳ Ｐゴシック" pitchFamily="50" charset="-128"/>
                          <a:ea typeface="ＭＳ Ｐゴシック" pitchFamily="50" charset="-128"/>
                        </a:rPr>
                        <a:t>黒潮</a:t>
                      </a:r>
                      <a:r>
                        <a:rPr lang="zh-TW" altLang="en-US" sz="900" u="none" strike="noStrike" dirty="0">
                          <a:latin typeface="ＭＳ Ｐゴシック" pitchFamily="50" charset="-128"/>
                          <a:ea typeface="ＭＳ Ｐゴシック" pitchFamily="50" charset="-128"/>
                        </a:rPr>
                        <a:t>町鈴</a:t>
                      </a:r>
                      <a:r>
                        <a:rPr lang="en-US" altLang="zh-TW" sz="900" u="none" strike="noStrike" dirty="0">
                          <a:latin typeface="ＭＳ Ｐゴシック" pitchFamily="50" charset="-128"/>
                          <a:ea typeface="ＭＳ Ｐゴシック" pitchFamily="50" charset="-128"/>
                        </a:rPr>
                        <a:t>317</a:t>
                      </a:r>
                      <a:r>
                        <a:rPr lang="zh-TW" altLang="en-US" sz="900" u="none" strike="noStrike" dirty="0">
                          <a:latin typeface="ＭＳ Ｐゴシック" pitchFamily="50" charset="-128"/>
                          <a:ea typeface="ＭＳ Ｐゴシック" pitchFamily="50" charset="-128"/>
                        </a:rPr>
                        <a:t>番地</a:t>
                      </a:r>
                      <a:r>
                        <a:rPr lang="en-US" altLang="zh-TW" sz="900" u="none" strike="noStrike" dirty="0">
                          <a:latin typeface="ＭＳ Ｐゴシック" pitchFamily="50" charset="-128"/>
                          <a:ea typeface="ＭＳ Ｐゴシック" pitchFamily="50" charset="-128"/>
                        </a:rPr>
                        <a:t>3</a:t>
                      </a:r>
                      <a:endParaRPr lang="en-US" altLang="zh-TW"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ctr" fontAlgn="ctr"/>
                      <a:r>
                        <a:rPr lang="en-US" altLang="ja-JP" sz="900" u="none" strike="noStrike" dirty="0">
                          <a:latin typeface="ＭＳ Ｐゴシック" pitchFamily="50" charset="-128"/>
                          <a:ea typeface="ＭＳ Ｐゴシック" pitchFamily="50" charset="-128"/>
                        </a:rPr>
                        <a:t>0880-55-7283</a:t>
                      </a:r>
                      <a:endParaRPr lang="en-US" altLang="ja-JP"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r>
              <a:tr h="165565">
                <a:tc vMerge="1">
                  <a:txBody>
                    <a:bodyPr/>
                    <a:lstStyle/>
                    <a:p>
                      <a:endParaRPr kumimoji="1" lang="ja-JP" altLang="en-US"/>
                    </a:p>
                  </a:txBody>
                  <a:tcPr/>
                </a:tc>
                <a:tc>
                  <a:txBody>
                    <a:bodyPr/>
                    <a:lstStyle/>
                    <a:p>
                      <a:pPr algn="l" fontAlgn="ctr"/>
                      <a:r>
                        <a:rPr lang="ja-JP" altLang="en-US" sz="900" u="none" strike="noStrike" spc="0" dirty="0" smtClean="0">
                          <a:latin typeface="ＭＳ Ｐゴシック" pitchFamily="50" charset="-128"/>
                          <a:ea typeface="ＭＳ Ｐゴシック" pitchFamily="50" charset="-128"/>
                        </a:rPr>
                        <a:t>　</a:t>
                      </a:r>
                      <a:r>
                        <a:rPr lang="zh-TW" altLang="en-US" sz="900" u="none" strike="noStrike" spc="0" dirty="0" smtClean="0">
                          <a:latin typeface="ＭＳ Ｐゴシック" pitchFamily="50" charset="-128"/>
                          <a:ea typeface="ＭＳ Ｐゴシック" pitchFamily="50" charset="-128"/>
                        </a:rPr>
                        <a:t>黒潮</a:t>
                      </a:r>
                      <a:r>
                        <a:rPr lang="zh-TW" altLang="en-US" sz="900" u="none" strike="noStrike" spc="0" dirty="0">
                          <a:latin typeface="ＭＳ Ｐゴシック" pitchFamily="50" charset="-128"/>
                          <a:ea typeface="ＭＳ Ｐゴシック" pitchFamily="50" charset="-128"/>
                        </a:rPr>
                        <a:t>町国保伊与喜出張診療所</a:t>
                      </a:r>
                      <a:endParaRPr lang="zh-TW" altLang="en-US" sz="900" b="0" i="0" u="none" strike="noStrike" spc="0"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黒潮</a:t>
                      </a:r>
                      <a:r>
                        <a:rPr lang="ja-JP" altLang="en-US" sz="900" u="none" strike="noStrike" dirty="0">
                          <a:latin typeface="ＭＳ Ｐゴシック" pitchFamily="50" charset="-128"/>
                          <a:ea typeface="ＭＳ Ｐゴシック" pitchFamily="50" charset="-128"/>
                        </a:rPr>
                        <a:t>町伊与喜</a:t>
                      </a:r>
                      <a:r>
                        <a:rPr lang="en-US" altLang="ja-JP" sz="900" u="none" strike="noStrike" dirty="0">
                          <a:latin typeface="ＭＳ Ｐゴシック" pitchFamily="50" charset="-128"/>
                          <a:ea typeface="ＭＳ Ｐゴシック" pitchFamily="50" charset="-128"/>
                        </a:rPr>
                        <a:t>25</a:t>
                      </a:r>
                      <a:r>
                        <a:rPr lang="ja-JP" altLang="en-US" sz="900" u="none" strike="noStrike" dirty="0">
                          <a:latin typeface="ＭＳ Ｐゴシック" pitchFamily="50" charset="-128"/>
                          <a:ea typeface="ＭＳ Ｐゴシック" pitchFamily="50" charset="-128"/>
                        </a:rPr>
                        <a:t>番地</a:t>
                      </a:r>
                      <a:r>
                        <a:rPr lang="en-US" altLang="ja-JP" sz="900" u="none" strike="noStrike" dirty="0">
                          <a:latin typeface="ＭＳ Ｐゴシック" pitchFamily="50" charset="-128"/>
                          <a:ea typeface="ＭＳ Ｐゴシック" pitchFamily="50" charset="-128"/>
                        </a:rPr>
                        <a:t>1</a:t>
                      </a:r>
                      <a:endParaRPr lang="en-US" altLang="ja-JP"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ctr" fontAlgn="ctr"/>
                      <a:r>
                        <a:rPr lang="ja-JP" altLang="en-US" sz="900" u="none" strike="noStrike" dirty="0">
                          <a:latin typeface="ＭＳ Ｐゴシック" pitchFamily="50" charset="-128"/>
                          <a:ea typeface="ＭＳ Ｐゴシック" pitchFamily="50" charset="-128"/>
                        </a:rPr>
                        <a:t>　</a:t>
                      </a:r>
                      <a:endParaRPr lang="ja-JP" altLang="en-US" sz="900" b="0" i="0" u="none" strike="noStrike" dirty="0">
                        <a:solidFill>
                          <a:srgbClr val="000000"/>
                        </a:solidFill>
                        <a:latin typeface="ＭＳ Ｐゴシック" pitchFamily="50" charset="-128"/>
                        <a:ea typeface="ＭＳ Ｐゴシック" pitchFamily="50" charset="-128"/>
                      </a:endParaRPr>
                    </a:p>
                  </a:txBody>
                  <a:tcPr marL="7180" marR="7180" marT="7180" marB="0" anchor="ctr">
                    <a:lnBlToTr w="12700" cap="flat" cmpd="sng" algn="ctr">
                      <a:solidFill>
                        <a:schemeClr val="accent2">
                          <a:lumMod val="60000"/>
                          <a:lumOff val="40000"/>
                        </a:schemeClr>
                      </a:solidFill>
                      <a:prstDash val="solid"/>
                      <a:round/>
                      <a:headEnd type="none" w="med" len="med"/>
                      <a:tailEnd type="none" w="med" len="med"/>
                    </a:lnBlToTr>
                  </a:tcPr>
                </a:tc>
              </a:tr>
              <a:tr h="16556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黒潮</a:t>
                      </a:r>
                      <a:r>
                        <a:rPr lang="ja-JP" altLang="en-US" sz="900" u="none" strike="noStrike" dirty="0">
                          <a:latin typeface="ＭＳ Ｐゴシック" pitchFamily="50" charset="-128"/>
                          <a:ea typeface="ＭＳ Ｐゴシック" pitchFamily="50" charset="-128"/>
                        </a:rPr>
                        <a:t>町国保拳ノ川診療所</a:t>
                      </a:r>
                      <a:endParaRPr lang="ja-JP" altLang="en-US"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黒潮</a:t>
                      </a:r>
                      <a:r>
                        <a:rPr lang="ja-JP" altLang="en-US" sz="900" u="none" strike="noStrike" dirty="0">
                          <a:latin typeface="ＭＳ Ｐゴシック" pitchFamily="50" charset="-128"/>
                          <a:ea typeface="ＭＳ Ｐゴシック" pitchFamily="50" charset="-128"/>
                        </a:rPr>
                        <a:t>町拳ノ川</a:t>
                      </a:r>
                      <a:r>
                        <a:rPr lang="en-US" altLang="ja-JP" sz="900" u="none" strike="noStrike" dirty="0">
                          <a:latin typeface="ＭＳ Ｐゴシック" pitchFamily="50" charset="-128"/>
                          <a:ea typeface="ＭＳ Ｐゴシック" pitchFamily="50" charset="-128"/>
                        </a:rPr>
                        <a:t>31</a:t>
                      </a:r>
                      <a:r>
                        <a:rPr lang="ja-JP" altLang="en-US" sz="900" u="none" strike="noStrike" dirty="0">
                          <a:latin typeface="ＭＳ Ｐゴシック" pitchFamily="50" charset="-128"/>
                          <a:ea typeface="ＭＳ Ｐゴシック" pitchFamily="50" charset="-128"/>
                        </a:rPr>
                        <a:t>番地</a:t>
                      </a:r>
                      <a:r>
                        <a:rPr lang="en-US" altLang="ja-JP" sz="900" u="none" strike="noStrike" dirty="0">
                          <a:latin typeface="ＭＳ Ｐゴシック" pitchFamily="50" charset="-128"/>
                          <a:ea typeface="ＭＳ Ｐゴシック" pitchFamily="50" charset="-128"/>
                        </a:rPr>
                        <a:t>1</a:t>
                      </a:r>
                      <a:endParaRPr lang="en-US" altLang="ja-JP"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c>
                  <a:txBody>
                    <a:bodyPr/>
                    <a:lstStyle/>
                    <a:p>
                      <a:pPr algn="ctr" fontAlgn="ctr"/>
                      <a:r>
                        <a:rPr lang="en-US" altLang="ja-JP" sz="900" u="none" strike="noStrike" dirty="0">
                          <a:latin typeface="ＭＳ Ｐゴシック" pitchFamily="50" charset="-128"/>
                          <a:ea typeface="ＭＳ Ｐゴシック" pitchFamily="50" charset="-128"/>
                        </a:rPr>
                        <a:t>0880-55-7111</a:t>
                      </a:r>
                      <a:endParaRPr lang="en-US" altLang="ja-JP" sz="900" b="0" i="0" u="none" strike="noStrike" dirty="0">
                        <a:solidFill>
                          <a:srgbClr val="000000"/>
                        </a:solidFill>
                        <a:latin typeface="ＭＳ Ｐゴシック" pitchFamily="50" charset="-128"/>
                        <a:ea typeface="ＭＳ Ｐゴシック" pitchFamily="50" charset="-128"/>
                      </a:endParaRPr>
                    </a:p>
                  </a:txBody>
                  <a:tcPr marL="7180" marR="7180" marT="7180" marB="0" anchor="ctr"/>
                </a:tc>
              </a:tr>
            </a:tbl>
          </a:graphicData>
        </a:graphic>
      </p:graphicFrame>
      <p:sp>
        <p:nvSpPr>
          <p:cNvPr id="57" name="円形吹き出し 56"/>
          <p:cNvSpPr/>
          <p:nvPr/>
        </p:nvSpPr>
        <p:spPr>
          <a:xfrm>
            <a:off x="134702" y="50305"/>
            <a:ext cx="1080120" cy="792087"/>
          </a:xfrm>
          <a:prstGeom prst="wedgeEllipseCallout">
            <a:avLst>
              <a:gd name="adj1" fmla="val -11763"/>
              <a:gd name="adj2" fmla="val 47382"/>
            </a:avLst>
          </a:prstGeom>
          <a:solidFill>
            <a:schemeClr val="accent2">
              <a:lumMod val="60000"/>
              <a:lumOff val="40000"/>
              <a:alpha val="5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b="1" dirty="0" smtClean="0">
                <a:solidFill>
                  <a:schemeClr val="tx1"/>
                </a:solidFill>
              </a:rPr>
              <a:t>幡多</a:t>
            </a:r>
            <a:endParaRPr lang="en-US" altLang="ja-JP" sz="1500" b="1" dirty="0" smtClean="0">
              <a:solidFill>
                <a:schemeClr val="tx1"/>
              </a:solidFill>
            </a:endParaRPr>
          </a:p>
          <a:p>
            <a:pPr algn="ctr"/>
            <a:r>
              <a:rPr kumimoji="1" lang="ja-JP" altLang="en-US" sz="1500" b="1" dirty="0" smtClean="0">
                <a:solidFill>
                  <a:schemeClr val="tx1"/>
                </a:solidFill>
              </a:rPr>
              <a:t>地域</a:t>
            </a:r>
            <a:endParaRPr kumimoji="1" lang="ja-JP" altLang="en-US" sz="1500" b="1" dirty="0">
              <a:solidFill>
                <a:schemeClr val="tx1"/>
              </a:solidFill>
            </a:endParaRPr>
          </a:p>
        </p:txBody>
      </p:sp>
      <p:graphicFrame>
        <p:nvGraphicFramePr>
          <p:cNvPr id="31" name="表 30"/>
          <p:cNvGraphicFramePr>
            <a:graphicFrameLocks noGrp="1"/>
          </p:cNvGraphicFramePr>
          <p:nvPr>
            <p:extLst>
              <p:ext uri="{D42A27DB-BD31-4B8C-83A1-F6EECF244321}">
                <p14:modId xmlns:p14="http://schemas.microsoft.com/office/powerpoint/2010/main" val="1934182091"/>
              </p:ext>
            </p:extLst>
          </p:nvPr>
        </p:nvGraphicFramePr>
        <p:xfrm>
          <a:off x="1732136" y="3569104"/>
          <a:ext cx="5011800" cy="1224139"/>
        </p:xfrm>
        <a:graphic>
          <a:graphicData uri="http://schemas.openxmlformats.org/drawingml/2006/table">
            <a:tbl>
              <a:tblPr bandRow="1">
                <a:tableStyleId>{5DA37D80-6434-44D0-A028-1B22A696006F}</a:tableStyleId>
              </a:tblPr>
              <a:tblGrid>
                <a:gridCol w="235608"/>
                <a:gridCol w="2247566"/>
                <a:gridCol w="1591512"/>
                <a:gridCol w="937114"/>
              </a:tblGrid>
              <a:tr h="177098">
                <a:tc rowSpan="7">
                  <a:txBody>
                    <a:bodyPr/>
                    <a:lstStyle/>
                    <a:p>
                      <a:pPr algn="ctr" fontAlgn="ctr"/>
                      <a:r>
                        <a:rPr lang="ja-JP" altLang="en-US" sz="900" u="none" strike="noStrike" spc="600" dirty="0">
                          <a:latin typeface="ＭＳ Ｐゴシック" pitchFamily="50" charset="-128"/>
                          <a:ea typeface="ＭＳ Ｐゴシック" pitchFamily="50" charset="-128"/>
                        </a:rPr>
                        <a:t>宿毛市</a:t>
                      </a:r>
                      <a:endParaRPr lang="ja-JP" altLang="en-US" sz="900" b="0" i="0" u="none" strike="noStrike" spc="600" dirty="0">
                        <a:solidFill>
                          <a:srgbClr val="000000"/>
                        </a:solidFill>
                        <a:latin typeface="ＭＳ Ｐゴシック" pitchFamily="50" charset="-128"/>
                        <a:ea typeface="ＭＳ Ｐゴシック" pitchFamily="50" charset="-128"/>
                      </a:endParaRPr>
                    </a:p>
                  </a:txBody>
                  <a:tcPr marL="7012" marR="7012" marT="7012" marB="0" vert="eaVert" anchor="ctr"/>
                </a:tc>
                <a:tc>
                  <a:txBody>
                    <a:bodyPr/>
                    <a:lstStyle/>
                    <a:p>
                      <a:pPr algn="l" fontAlgn="ctr"/>
                      <a:r>
                        <a:rPr lang="ja-JP" altLang="en-US" sz="900" u="none" strike="noStrike" dirty="0" smtClean="0">
                          <a:latin typeface="ＭＳ Ｐゴシック" pitchFamily="50" charset="-128"/>
                          <a:ea typeface="ＭＳ Ｐゴシック" pitchFamily="50" charset="-128"/>
                        </a:rPr>
                        <a:t>　宿毛</a:t>
                      </a:r>
                      <a:r>
                        <a:rPr lang="ja-JP" altLang="en-US" sz="900" u="none" strike="noStrike" dirty="0">
                          <a:latin typeface="ＭＳ Ｐゴシック" pitchFamily="50" charset="-128"/>
                          <a:ea typeface="ＭＳ Ｐゴシック" pitchFamily="50" charset="-128"/>
                        </a:rPr>
                        <a:t>市立沖の島へき地診療所</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沖の島</a:t>
                      </a:r>
                      <a:r>
                        <a:rPr lang="ja-JP" altLang="en-US" sz="900" u="none" strike="noStrike" dirty="0">
                          <a:latin typeface="ＭＳ Ｐゴシック" pitchFamily="50" charset="-128"/>
                          <a:ea typeface="ＭＳ Ｐゴシック" pitchFamily="50" charset="-128"/>
                        </a:rPr>
                        <a:t>町母島</a:t>
                      </a:r>
                      <a:r>
                        <a:rPr lang="en-US" altLang="ja-JP" sz="900" u="none" strike="noStrike" dirty="0">
                          <a:latin typeface="ＭＳ Ｐゴシック" pitchFamily="50" charset="-128"/>
                          <a:ea typeface="ＭＳ Ｐゴシック" pitchFamily="50" charset="-128"/>
                        </a:rPr>
                        <a:t>1005</a:t>
                      </a:r>
                      <a:r>
                        <a:rPr lang="ja-JP" altLang="en-US" sz="900" u="none" strike="noStrike" dirty="0">
                          <a:latin typeface="ＭＳ Ｐゴシック" pitchFamily="50" charset="-128"/>
                          <a:ea typeface="ＭＳ Ｐゴシック" pitchFamily="50" charset="-128"/>
                        </a:rPr>
                        <a:t>番地</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0880-69-1330</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77098">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大井田</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中央</a:t>
                      </a:r>
                      <a:r>
                        <a:rPr lang="zh-CN" altLang="en-US" sz="900" u="none" strike="noStrike" dirty="0">
                          <a:latin typeface="ＭＳ Ｐゴシック" pitchFamily="50" charset="-128"/>
                          <a:ea typeface="ＭＳ Ｐゴシック" pitchFamily="50" charset="-128"/>
                        </a:rPr>
                        <a:t>８丁目</a:t>
                      </a:r>
                      <a:r>
                        <a:rPr lang="en-US" altLang="zh-CN" sz="900" u="none" strike="noStrike" dirty="0">
                          <a:latin typeface="ＭＳ Ｐゴシック" pitchFamily="50" charset="-128"/>
                          <a:ea typeface="ＭＳ Ｐゴシック" pitchFamily="50" charset="-128"/>
                        </a:rPr>
                        <a:t>3</a:t>
                      </a:r>
                      <a:r>
                        <a:rPr lang="zh-CN" altLang="en-US" sz="900" u="none" strike="noStrike" dirty="0">
                          <a:latin typeface="ＭＳ Ｐゴシック" pitchFamily="50" charset="-128"/>
                          <a:ea typeface="ＭＳ Ｐゴシック" pitchFamily="50" charset="-128"/>
                        </a:rPr>
                        <a:t>番</a:t>
                      </a:r>
                      <a:r>
                        <a:rPr lang="en-US" altLang="zh-CN" sz="900" u="none" strike="noStrike" dirty="0">
                          <a:latin typeface="ＭＳ Ｐゴシック" pitchFamily="50" charset="-128"/>
                          <a:ea typeface="ＭＳ Ｐゴシック" pitchFamily="50" charset="-128"/>
                        </a:rPr>
                        <a:t>6</a:t>
                      </a:r>
                      <a:r>
                        <a:rPr lang="zh-CN" altLang="en-US" sz="900" u="none" strike="noStrike" dirty="0">
                          <a:latin typeface="ＭＳ Ｐゴシック" pitchFamily="50" charset="-128"/>
                          <a:ea typeface="ＭＳ Ｐゴシック" pitchFamily="50" charset="-128"/>
                        </a:rPr>
                        <a:t>号</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0880-63-2101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61551">
                <a:tc vMerge="1">
                  <a:txBody>
                    <a:bodyPr/>
                    <a:lstStyle/>
                    <a:p>
                      <a:endParaRPr kumimoji="1" lang="ja-JP" altLang="en-US"/>
                    </a:p>
                  </a:txBody>
                  <a:tcPr/>
                </a:tc>
                <a:tc>
                  <a:txBody>
                    <a:bodyPr/>
                    <a:lstStyle/>
                    <a:p>
                      <a:pPr algn="l" fontAlgn="ctr"/>
                      <a:r>
                        <a:rPr lang="ja-JP" altLang="en-US" sz="900" u="none" strike="noStrike" spc="-150" dirty="0" smtClean="0">
                          <a:latin typeface="ＭＳ Ｐゴシック" pitchFamily="50" charset="-128"/>
                          <a:ea typeface="ＭＳ Ｐゴシック" pitchFamily="50" charset="-128"/>
                        </a:rPr>
                        <a:t>　</a:t>
                      </a:r>
                      <a:r>
                        <a:rPr lang="ja-JP" altLang="en-US" sz="900" u="none" strike="noStrike" spc="0" dirty="0" smtClean="0">
                          <a:latin typeface="ＭＳ Ｐゴシック" pitchFamily="50" charset="-128"/>
                          <a:ea typeface="ＭＳ Ｐゴシック" pitchFamily="50" charset="-128"/>
                        </a:rPr>
                        <a:t>宿毛</a:t>
                      </a:r>
                      <a:r>
                        <a:rPr lang="ja-JP" altLang="en-US" sz="900" u="none" strike="noStrike" spc="0" dirty="0">
                          <a:latin typeface="ＭＳ Ｐゴシック" pitchFamily="50" charset="-128"/>
                          <a:ea typeface="ＭＳ Ｐゴシック" pitchFamily="50" charset="-128"/>
                        </a:rPr>
                        <a:t>市立沖の島へき地診療所弘瀬出張所</a:t>
                      </a:r>
                      <a:endParaRPr lang="ja-JP" altLang="en-US" sz="900" b="0" i="0" u="none" strike="noStrike" spc="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沖の島</a:t>
                      </a:r>
                      <a:r>
                        <a:rPr lang="ja-JP" altLang="en-US" sz="900" u="none" strike="noStrike" dirty="0">
                          <a:latin typeface="ＭＳ Ｐゴシック" pitchFamily="50" charset="-128"/>
                          <a:ea typeface="ＭＳ Ｐゴシック" pitchFamily="50" charset="-128"/>
                        </a:rPr>
                        <a:t>町弘瀬</a:t>
                      </a:r>
                      <a:r>
                        <a:rPr lang="en-US" altLang="ja-JP" sz="900" u="none" strike="noStrike" dirty="0">
                          <a:latin typeface="ＭＳ Ｐゴシック" pitchFamily="50" charset="-128"/>
                          <a:ea typeface="ＭＳ Ｐゴシック" pitchFamily="50" charset="-128"/>
                        </a:rPr>
                        <a:t>344</a:t>
                      </a:r>
                      <a:r>
                        <a:rPr lang="ja-JP" altLang="en-US" sz="900" u="none" strike="noStrike" dirty="0">
                          <a:latin typeface="ＭＳ Ｐゴシック" pitchFamily="50" charset="-128"/>
                          <a:ea typeface="ＭＳ Ｐゴシック" pitchFamily="50" charset="-128"/>
                        </a:rPr>
                        <a:t>番地</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0880-69-1331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77098">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筒井</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平田町</a:t>
                      </a:r>
                      <a:r>
                        <a:rPr lang="zh-CN" altLang="en-US" sz="900" u="none" strike="noStrike" dirty="0">
                          <a:latin typeface="ＭＳ Ｐゴシック" pitchFamily="50" charset="-128"/>
                          <a:ea typeface="ＭＳ Ｐゴシック" pitchFamily="50" charset="-128"/>
                        </a:rPr>
                        <a:t>戸内</a:t>
                      </a:r>
                      <a:r>
                        <a:rPr lang="en-US" altLang="zh-CN" sz="900" u="none" strike="noStrike" dirty="0">
                          <a:latin typeface="ＭＳ Ｐゴシック" pitchFamily="50" charset="-128"/>
                          <a:ea typeface="ＭＳ Ｐゴシック" pitchFamily="50" charset="-128"/>
                        </a:rPr>
                        <a:t>1802</a:t>
                      </a:r>
                      <a:r>
                        <a:rPr lang="zh-CN" altLang="en-US" sz="900" u="none" strike="noStrike" dirty="0">
                          <a:latin typeface="ＭＳ Ｐゴシック" pitchFamily="50" charset="-128"/>
                          <a:ea typeface="ＭＳ Ｐゴシック" pitchFamily="50" charset="-128"/>
                        </a:rPr>
                        <a:t>番地</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0880-66-0013</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77098">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奥谷</a:t>
                      </a:r>
                      <a:r>
                        <a:rPr lang="zh-CN" altLang="en-US" sz="900" u="none" strike="noStrike" dirty="0">
                          <a:latin typeface="ＭＳ Ｐゴシック" pitchFamily="50" charset="-128"/>
                          <a:ea typeface="ＭＳ Ｐゴシック" pitchFamily="50" charset="-128"/>
                        </a:rPr>
                        <a:t>整形外科</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駅前</a:t>
                      </a:r>
                      <a:r>
                        <a:rPr lang="ja-JP" altLang="en-US" sz="900" u="none" strike="noStrike" dirty="0">
                          <a:latin typeface="ＭＳ Ｐゴシック" pitchFamily="50" charset="-128"/>
                          <a:ea typeface="ＭＳ Ｐゴシック" pitchFamily="50" charset="-128"/>
                        </a:rPr>
                        <a:t>町</a:t>
                      </a:r>
                      <a:r>
                        <a:rPr lang="en-US" altLang="ja-JP" sz="900" u="none" strike="noStrike" dirty="0">
                          <a:latin typeface="ＭＳ Ｐゴシック" pitchFamily="50" charset="-128"/>
                          <a:ea typeface="ＭＳ Ｐゴシック" pitchFamily="50" charset="-128"/>
                        </a:rPr>
                        <a:t>2-703</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0880-63-1202</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77098">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田村</a:t>
                      </a:r>
                      <a:r>
                        <a:rPr lang="ja-JP" altLang="en-US" sz="900" u="none" strike="noStrike" dirty="0">
                          <a:latin typeface="ＭＳ Ｐゴシック" pitchFamily="50" charset="-128"/>
                          <a:ea typeface="ＭＳ Ｐゴシック" pitchFamily="50" charset="-128"/>
                        </a:rPr>
                        <a:t>内科クリニック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宿毛</a:t>
                      </a:r>
                      <a:r>
                        <a:rPr lang="ja-JP" altLang="en-US" sz="900" u="none" strike="noStrike" dirty="0">
                          <a:latin typeface="ＭＳ Ｐゴシック" pitchFamily="50" charset="-128"/>
                          <a:ea typeface="ＭＳ Ｐゴシック" pitchFamily="50" charset="-128"/>
                        </a:rPr>
                        <a:t>字鷺洲</a:t>
                      </a:r>
                      <a:r>
                        <a:rPr lang="en-US" altLang="ja-JP" sz="900" u="none" strike="noStrike" dirty="0">
                          <a:latin typeface="ＭＳ Ｐゴシック" pitchFamily="50" charset="-128"/>
                          <a:ea typeface="ＭＳ Ｐゴシック" pitchFamily="50" charset="-128"/>
                        </a:rPr>
                        <a:t>5361-7</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0880-63-1668</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77098">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川村</a:t>
                      </a:r>
                      <a:r>
                        <a:rPr lang="ja-JP" altLang="en-US" sz="900" u="none" strike="noStrike" dirty="0">
                          <a:latin typeface="ＭＳ Ｐゴシック" pitchFamily="50" charset="-128"/>
                          <a:ea typeface="ＭＳ Ｐゴシック" pitchFamily="50" charset="-128"/>
                        </a:rPr>
                        <a:t>内科クリニック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平田町</a:t>
                      </a:r>
                      <a:r>
                        <a:rPr lang="ja-JP" altLang="en-US" sz="900" u="none" strike="noStrike" dirty="0">
                          <a:latin typeface="ＭＳ Ｐゴシック" pitchFamily="50" charset="-128"/>
                          <a:ea typeface="ＭＳ Ｐゴシック" pitchFamily="50" charset="-128"/>
                        </a:rPr>
                        <a:t>戸内</a:t>
                      </a:r>
                      <a:r>
                        <a:rPr lang="en-US" altLang="ja-JP" sz="900" u="none" strike="noStrike" dirty="0">
                          <a:latin typeface="ＭＳ Ｐゴシック" pitchFamily="50" charset="-128"/>
                          <a:ea typeface="ＭＳ Ｐゴシック" pitchFamily="50" charset="-128"/>
                        </a:rPr>
                        <a:t>1256</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0880-66-2911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bl>
          </a:graphicData>
        </a:graphic>
      </p:graphicFrame>
      <p:graphicFrame>
        <p:nvGraphicFramePr>
          <p:cNvPr id="33" name="表 32"/>
          <p:cNvGraphicFramePr>
            <a:graphicFrameLocks noGrp="1"/>
          </p:cNvGraphicFramePr>
          <p:nvPr>
            <p:extLst>
              <p:ext uri="{D42A27DB-BD31-4B8C-83A1-F6EECF244321}">
                <p14:modId xmlns:p14="http://schemas.microsoft.com/office/powerpoint/2010/main" val="1993408863"/>
              </p:ext>
            </p:extLst>
          </p:nvPr>
        </p:nvGraphicFramePr>
        <p:xfrm>
          <a:off x="1732137" y="2461715"/>
          <a:ext cx="5011799" cy="1080122"/>
        </p:xfrm>
        <a:graphic>
          <a:graphicData uri="http://schemas.openxmlformats.org/drawingml/2006/table">
            <a:tbl>
              <a:tblPr bandRow="1">
                <a:tableStyleId>{5DA37D80-6434-44D0-A028-1B22A696006F}</a:tableStyleId>
              </a:tblPr>
              <a:tblGrid>
                <a:gridCol w="235608"/>
                <a:gridCol w="2250265"/>
                <a:gridCol w="1581332"/>
                <a:gridCol w="944594"/>
              </a:tblGrid>
              <a:tr h="158097">
                <a:tc rowSpan="6">
                  <a:txBody>
                    <a:bodyPr/>
                    <a:lstStyle/>
                    <a:p>
                      <a:pPr algn="ctr" fontAlgn="ctr"/>
                      <a:r>
                        <a:rPr lang="ja-JP" altLang="en-US" sz="900" u="none" strike="noStrike" spc="0" dirty="0" smtClean="0">
                          <a:latin typeface="ＭＳ Ｐゴシック" pitchFamily="50" charset="-128"/>
                          <a:ea typeface="ＭＳ Ｐゴシック" pitchFamily="50" charset="-128"/>
                        </a:rPr>
                        <a:t>土 佐 清 水 市</a:t>
                      </a:r>
                      <a:endParaRPr lang="ja-JP" altLang="en-US" sz="900" b="0" i="0" u="none" strike="noStrike" spc="0" dirty="0">
                        <a:solidFill>
                          <a:srgbClr val="000000"/>
                        </a:solidFill>
                        <a:latin typeface="ＭＳ Ｐゴシック" pitchFamily="50" charset="-128"/>
                        <a:ea typeface="ＭＳ Ｐゴシック" pitchFamily="50" charset="-128"/>
                      </a:endParaRPr>
                    </a:p>
                  </a:txBody>
                  <a:tcPr marL="7012" marR="7012" marT="7012" marB="0" vert="eaVert" anchor="ctr"/>
                </a:tc>
                <a:tc>
                  <a:txBody>
                    <a:bodyPr/>
                    <a:lstStyle/>
                    <a:p>
                      <a:pPr algn="l" fontAlgn="ctr"/>
                      <a:r>
                        <a:rPr lang="ja-JP" altLang="en-US" sz="900" u="none" strike="noStrike" dirty="0" smtClean="0">
                          <a:latin typeface="ＭＳ Ｐゴシック" pitchFamily="50" charset="-128"/>
                          <a:ea typeface="ＭＳ Ｐゴシック" pitchFamily="50" charset="-128"/>
                        </a:rPr>
                        <a:t>　渭</a:t>
                      </a:r>
                      <a:r>
                        <a:rPr lang="ja-JP" altLang="en-US" sz="900" u="none" strike="noStrike" dirty="0">
                          <a:latin typeface="ＭＳ Ｐゴシック" pitchFamily="50" charset="-128"/>
                          <a:ea typeface="ＭＳ Ｐゴシック" pitchFamily="50" charset="-128"/>
                        </a:rPr>
                        <a:t>南病院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越前町</a:t>
                      </a:r>
                      <a:r>
                        <a:rPr lang="en-US" altLang="zh-CN" sz="900" u="none" strike="noStrike" dirty="0">
                          <a:latin typeface="ＭＳ Ｐゴシック" pitchFamily="50" charset="-128"/>
                          <a:ea typeface="ＭＳ Ｐゴシック" pitchFamily="50" charset="-128"/>
                        </a:rPr>
                        <a:t>6</a:t>
                      </a:r>
                      <a:r>
                        <a:rPr lang="zh-CN" altLang="en-US" sz="900" u="none" strike="noStrike" dirty="0">
                          <a:latin typeface="ＭＳ Ｐゴシック" pitchFamily="50" charset="-128"/>
                          <a:ea typeface="ＭＳ Ｐゴシック" pitchFamily="50" charset="-128"/>
                        </a:rPr>
                        <a:t>番</a:t>
                      </a:r>
                      <a:r>
                        <a:rPr lang="en-US" altLang="zh-CN" sz="900" u="none" strike="noStrike" dirty="0">
                          <a:latin typeface="ＭＳ Ｐゴシック" pitchFamily="50" charset="-128"/>
                          <a:ea typeface="ＭＳ Ｐゴシック" pitchFamily="50" charset="-128"/>
                        </a:rPr>
                        <a:t>1</a:t>
                      </a:r>
                      <a:r>
                        <a:rPr lang="zh-CN" altLang="en-US" sz="900" u="none" strike="noStrike" dirty="0">
                          <a:latin typeface="ＭＳ Ｐゴシック" pitchFamily="50" charset="-128"/>
                          <a:ea typeface="ＭＳ Ｐゴシック" pitchFamily="50" charset="-128"/>
                        </a:rPr>
                        <a:t>号</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0880-82-1151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8440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松谷</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天神</a:t>
                      </a:r>
                      <a:r>
                        <a:rPr lang="zh-CN" altLang="en-US" sz="900" u="none" strike="noStrike" dirty="0">
                          <a:latin typeface="ＭＳ Ｐゴシック" pitchFamily="50" charset="-128"/>
                          <a:ea typeface="ＭＳ Ｐゴシック" pitchFamily="50" charset="-128"/>
                        </a:rPr>
                        <a:t>町</a:t>
                      </a:r>
                      <a:r>
                        <a:rPr lang="en-US" altLang="zh-CN" sz="900" u="none" strike="noStrike" dirty="0">
                          <a:latin typeface="ＭＳ Ｐゴシック" pitchFamily="50" charset="-128"/>
                          <a:ea typeface="ＭＳ Ｐゴシック" pitchFamily="50" charset="-128"/>
                        </a:rPr>
                        <a:t>14</a:t>
                      </a:r>
                      <a:r>
                        <a:rPr lang="zh-CN" altLang="en-US" sz="900" u="none" strike="noStrike" dirty="0">
                          <a:latin typeface="ＭＳ Ｐゴシック" pitchFamily="50" charset="-128"/>
                          <a:ea typeface="ＭＳ Ｐゴシック" pitchFamily="50" charset="-128"/>
                        </a:rPr>
                        <a:t>番</a:t>
                      </a:r>
                      <a:r>
                        <a:rPr lang="en-US" altLang="zh-CN" sz="900" u="none" strike="noStrike" dirty="0">
                          <a:latin typeface="ＭＳ Ｐゴシック" pitchFamily="50" charset="-128"/>
                          <a:ea typeface="ＭＳ Ｐゴシック" pitchFamily="50" charset="-128"/>
                        </a:rPr>
                        <a:t>18</a:t>
                      </a:r>
                      <a:r>
                        <a:rPr lang="zh-CN" altLang="en-US" sz="900" u="none" strike="noStrike" dirty="0">
                          <a:latin typeface="ＭＳ Ｐゴシック" pitchFamily="50" charset="-128"/>
                          <a:ea typeface="ＭＳ Ｐゴシック" pitchFamily="50" charset="-128"/>
                        </a:rPr>
                        <a:t>号</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0880-82-0001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8440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足摺</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旭町</a:t>
                      </a:r>
                      <a:r>
                        <a:rPr lang="en-US" altLang="zh-CN" sz="900" u="none" strike="noStrike" dirty="0">
                          <a:latin typeface="ＭＳ Ｐゴシック" pitchFamily="50" charset="-128"/>
                          <a:ea typeface="ＭＳ Ｐゴシック" pitchFamily="50" charset="-128"/>
                        </a:rPr>
                        <a:t>18</a:t>
                      </a:r>
                      <a:r>
                        <a:rPr lang="zh-CN" altLang="en-US" sz="900" u="none" strike="noStrike" dirty="0">
                          <a:latin typeface="ＭＳ Ｐゴシック" pitchFamily="50" charset="-128"/>
                          <a:ea typeface="ＭＳ Ｐゴシック" pitchFamily="50" charset="-128"/>
                        </a:rPr>
                        <a:t>番</a:t>
                      </a:r>
                      <a:r>
                        <a:rPr lang="en-US" altLang="zh-CN" sz="900" u="none" strike="noStrike" dirty="0">
                          <a:latin typeface="ＭＳ Ｐゴシック" pitchFamily="50" charset="-128"/>
                          <a:ea typeface="ＭＳ Ｐゴシック" pitchFamily="50" charset="-128"/>
                        </a:rPr>
                        <a:t>71</a:t>
                      </a:r>
                      <a:r>
                        <a:rPr lang="zh-CN" altLang="en-US" sz="900" u="none" strike="noStrike" dirty="0">
                          <a:latin typeface="ＭＳ Ｐゴシック" pitchFamily="50" charset="-128"/>
                          <a:ea typeface="ＭＳ Ｐゴシック" pitchFamily="50" charset="-128"/>
                        </a:rPr>
                        <a:t>号</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0880-82-1275</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8440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松谷</a:t>
                      </a:r>
                      <a:r>
                        <a:rPr lang="ja-JP" altLang="en-US" sz="900" u="none" strike="noStrike" dirty="0">
                          <a:latin typeface="ＭＳ Ｐゴシック" pitchFamily="50" charset="-128"/>
                          <a:ea typeface="ＭＳ Ｐゴシック" pitchFamily="50" charset="-128"/>
                        </a:rPr>
                        <a:t>内科</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栄町</a:t>
                      </a:r>
                      <a:r>
                        <a:rPr lang="en-US" altLang="ja-JP" sz="900" u="none" strike="noStrike" dirty="0">
                          <a:latin typeface="ＭＳ Ｐゴシック" pitchFamily="50" charset="-128"/>
                          <a:ea typeface="ＭＳ Ｐゴシック" pitchFamily="50" charset="-128"/>
                        </a:rPr>
                        <a:t>2-22</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0880-82-1377</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8440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ja-JP" altLang="en-US" sz="900" u="none" strike="noStrike" dirty="0" err="1" smtClean="0">
                          <a:latin typeface="ＭＳ Ｐゴシック" pitchFamily="50" charset="-128"/>
                          <a:ea typeface="ＭＳ Ｐゴシック" pitchFamily="50" charset="-128"/>
                        </a:rPr>
                        <a:t>かず</a:t>
                      </a:r>
                      <a:r>
                        <a:rPr lang="ja-JP" altLang="en-US" sz="900" u="none" strike="noStrike" dirty="0">
                          <a:latin typeface="ＭＳ Ｐゴシック" pitchFamily="50" charset="-128"/>
                          <a:ea typeface="ＭＳ Ｐゴシック" pitchFamily="50" charset="-128"/>
                        </a:rPr>
                        <a:t>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本町</a:t>
                      </a:r>
                      <a:r>
                        <a:rPr lang="en-US" altLang="zh-CN" sz="900" u="none" strike="noStrike" dirty="0">
                          <a:latin typeface="ＭＳ Ｐゴシック" pitchFamily="50" charset="-128"/>
                          <a:ea typeface="ＭＳ Ｐゴシック" pitchFamily="50" charset="-128"/>
                        </a:rPr>
                        <a:t>10</a:t>
                      </a:r>
                      <a:r>
                        <a:rPr lang="zh-CN" altLang="en-US" sz="900" u="none" strike="noStrike" dirty="0">
                          <a:latin typeface="ＭＳ Ｐゴシック" pitchFamily="50" charset="-128"/>
                          <a:ea typeface="ＭＳ Ｐゴシック" pitchFamily="50" charset="-128"/>
                        </a:rPr>
                        <a:t>番</a:t>
                      </a:r>
                      <a:r>
                        <a:rPr lang="en-US" altLang="zh-CN" sz="900" u="none" strike="noStrike" dirty="0">
                          <a:latin typeface="ＭＳ Ｐゴシック" pitchFamily="50" charset="-128"/>
                          <a:ea typeface="ＭＳ Ｐゴシック" pitchFamily="50" charset="-128"/>
                        </a:rPr>
                        <a:t>3</a:t>
                      </a:r>
                      <a:r>
                        <a:rPr lang="zh-CN" altLang="en-US" sz="900" u="none" strike="noStrike" dirty="0">
                          <a:latin typeface="ＭＳ Ｐゴシック" pitchFamily="50" charset="-128"/>
                          <a:ea typeface="ＭＳ Ｐゴシック" pitchFamily="50" charset="-128"/>
                        </a:rPr>
                        <a:t>号</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0880-83-0020</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84405">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あしずり</a:t>
                      </a:r>
                      <a:r>
                        <a:rPr lang="ja-JP" altLang="en-US" sz="900" u="none" strike="noStrike" dirty="0">
                          <a:latin typeface="ＭＳ Ｐゴシック" pitchFamily="50" charset="-128"/>
                          <a:ea typeface="ＭＳ Ｐゴシック" pitchFamily="50" charset="-128"/>
                        </a:rPr>
                        <a:t>岬診療所</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天神</a:t>
                      </a:r>
                      <a:r>
                        <a:rPr lang="ja-JP" altLang="en-US" sz="900" u="none" strike="noStrike" dirty="0">
                          <a:latin typeface="ＭＳ Ｐゴシック" pitchFamily="50" charset="-128"/>
                          <a:ea typeface="ＭＳ Ｐゴシック" pitchFamily="50" charset="-128"/>
                        </a:rPr>
                        <a:t>町</a:t>
                      </a:r>
                      <a:r>
                        <a:rPr lang="en-US" altLang="ja-JP" sz="900" u="none" strike="noStrike" dirty="0">
                          <a:latin typeface="ＭＳ Ｐゴシック" pitchFamily="50" charset="-128"/>
                          <a:ea typeface="ＭＳ Ｐゴシック" pitchFamily="50" charset="-128"/>
                        </a:rPr>
                        <a:t>1-26</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0880-87-9100</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bl>
          </a:graphicData>
        </a:graphic>
      </p:graphicFrame>
      <p:graphicFrame>
        <p:nvGraphicFramePr>
          <p:cNvPr id="34" name="表 33"/>
          <p:cNvGraphicFramePr>
            <a:graphicFrameLocks noGrp="1"/>
          </p:cNvGraphicFramePr>
          <p:nvPr>
            <p:extLst>
              <p:ext uri="{D42A27DB-BD31-4B8C-83A1-F6EECF244321}">
                <p14:modId xmlns:p14="http://schemas.microsoft.com/office/powerpoint/2010/main" val="1277322459"/>
              </p:ext>
            </p:extLst>
          </p:nvPr>
        </p:nvGraphicFramePr>
        <p:xfrm>
          <a:off x="1733697" y="55460"/>
          <a:ext cx="5011874" cy="2376260"/>
        </p:xfrm>
        <a:graphic>
          <a:graphicData uri="http://schemas.openxmlformats.org/drawingml/2006/table">
            <a:tbl>
              <a:tblPr bandRow="1">
                <a:tableStyleId>{5DA37D80-6434-44D0-A028-1B22A696006F}</a:tableStyleId>
              </a:tblPr>
              <a:tblGrid>
                <a:gridCol w="227458"/>
                <a:gridCol w="2269036"/>
                <a:gridCol w="1571905"/>
                <a:gridCol w="943475"/>
              </a:tblGrid>
              <a:tr h="157166">
                <a:tc rowSpan="15">
                  <a:txBody>
                    <a:bodyPr/>
                    <a:lstStyle/>
                    <a:p>
                      <a:pPr algn="ctr" fontAlgn="ctr"/>
                      <a:r>
                        <a:rPr lang="ja-JP" altLang="en-US" sz="900" u="none" strike="noStrike" spc="0" dirty="0" smtClean="0">
                          <a:latin typeface="ＭＳ Ｐゴシック" pitchFamily="50" charset="-128"/>
                          <a:ea typeface="ＭＳ Ｐゴシック" pitchFamily="50" charset="-128"/>
                        </a:rPr>
                        <a:t>四  万  十  市</a:t>
                      </a:r>
                      <a:endParaRPr lang="ja-JP" altLang="en-US" sz="900" b="0" i="0" u="none" strike="noStrike" spc="0" dirty="0">
                        <a:solidFill>
                          <a:srgbClr val="000000"/>
                        </a:solidFill>
                        <a:latin typeface="ＭＳ Ｐゴシック" pitchFamily="50" charset="-128"/>
                        <a:ea typeface="ＭＳ Ｐゴシック" pitchFamily="50" charset="-128"/>
                      </a:endParaRPr>
                    </a:p>
                  </a:txBody>
                  <a:tcPr marL="7012" marR="7012" marT="7012" marB="0" vert="eaVert" anchor="ctr"/>
                </a:tc>
                <a:tc>
                  <a:txBody>
                    <a:bodyPr/>
                    <a:lstStyle/>
                    <a:p>
                      <a:pPr algn="l" fontAlgn="ctr"/>
                      <a:r>
                        <a:rPr lang="ja-JP" altLang="en-US" sz="900" u="none" strike="noStrike" dirty="0" smtClean="0">
                          <a:latin typeface="ＭＳ Ｐゴシック" pitchFamily="50" charset="-128"/>
                          <a:ea typeface="ＭＳ Ｐゴシック" pitchFamily="50" charset="-128"/>
                        </a:rPr>
                        <a:t>　中村病院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中村</a:t>
                      </a:r>
                      <a:r>
                        <a:rPr lang="ja-JP" altLang="en-US" sz="900" u="none" strike="noStrike" dirty="0">
                          <a:latin typeface="ＭＳ Ｐゴシック" pitchFamily="50" charset="-128"/>
                          <a:ea typeface="ＭＳ Ｐゴシック" pitchFamily="50" charset="-128"/>
                        </a:rPr>
                        <a:t>小姓町</a:t>
                      </a:r>
                      <a:r>
                        <a:rPr lang="en-US" altLang="ja-JP" sz="900" u="none" strike="noStrike" dirty="0">
                          <a:latin typeface="ＭＳ Ｐゴシック" pitchFamily="50" charset="-128"/>
                          <a:ea typeface="ＭＳ Ｐゴシック" pitchFamily="50" charset="-128"/>
                        </a:rPr>
                        <a:t>75</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0880-34-3177</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166">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幡多</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右山</a:t>
                      </a:r>
                      <a:r>
                        <a:rPr lang="zh-CN" altLang="en-US" sz="900" u="none" strike="noStrike" dirty="0">
                          <a:latin typeface="ＭＳ Ｐゴシック" pitchFamily="50" charset="-128"/>
                          <a:ea typeface="ＭＳ Ｐゴシック" pitchFamily="50" charset="-128"/>
                        </a:rPr>
                        <a:t>天神町</a:t>
                      </a:r>
                      <a:r>
                        <a:rPr lang="en-US" altLang="zh-CN" sz="900" u="none" strike="noStrike" dirty="0">
                          <a:latin typeface="ＭＳ Ｐゴシック" pitchFamily="50" charset="-128"/>
                          <a:ea typeface="ＭＳ Ｐゴシック" pitchFamily="50" charset="-128"/>
                        </a:rPr>
                        <a:t>10</a:t>
                      </a:r>
                      <a:r>
                        <a:rPr lang="zh-CN" altLang="en-US" sz="900" u="none" strike="noStrike" dirty="0">
                          <a:latin typeface="ＭＳ Ｐゴシック" pitchFamily="50" charset="-128"/>
                          <a:ea typeface="ＭＳ Ｐゴシック" pitchFamily="50" charset="-128"/>
                        </a:rPr>
                        <a:t>番</a:t>
                      </a:r>
                      <a:r>
                        <a:rPr lang="en-US" altLang="zh-CN" sz="900" u="none" strike="noStrike" dirty="0">
                          <a:latin typeface="ＭＳ Ｐゴシック" pitchFamily="50" charset="-128"/>
                          <a:ea typeface="ＭＳ Ｐゴシック" pitchFamily="50" charset="-128"/>
                        </a:rPr>
                        <a:t>12</a:t>
                      </a:r>
                      <a:r>
                        <a:rPr lang="zh-CN" altLang="en-US" sz="900" u="none" strike="noStrike" dirty="0">
                          <a:latin typeface="ＭＳ Ｐゴシック" pitchFamily="50" charset="-128"/>
                          <a:ea typeface="ＭＳ Ｐゴシック" pitchFamily="50" charset="-128"/>
                        </a:rPr>
                        <a:t>号</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0880-34-6211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166">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佐々木</a:t>
                      </a:r>
                      <a:r>
                        <a:rPr lang="zh-CN" altLang="en-US" sz="900" u="none" strike="noStrike" dirty="0">
                          <a:latin typeface="ＭＳ Ｐゴシック" pitchFamily="50" charset="-128"/>
                          <a:ea typeface="ＭＳ Ｐゴシック" pitchFamily="50" charset="-128"/>
                        </a:rPr>
                        <a:t>整形外科医院</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中村</a:t>
                      </a:r>
                      <a:r>
                        <a:rPr lang="zh-CN" altLang="en-US" sz="900" u="none" strike="noStrike" dirty="0">
                          <a:latin typeface="ＭＳ Ｐゴシック" pitchFamily="50" charset="-128"/>
                          <a:ea typeface="ＭＳ Ｐゴシック" pitchFamily="50" charset="-128"/>
                        </a:rPr>
                        <a:t>一条通５丁目</a:t>
                      </a:r>
                      <a:r>
                        <a:rPr lang="en-US" altLang="zh-CN" sz="900" u="none" strike="noStrike" dirty="0">
                          <a:latin typeface="ＭＳ Ｐゴシック" pitchFamily="50" charset="-128"/>
                          <a:ea typeface="ＭＳ Ｐゴシック" pitchFamily="50" charset="-128"/>
                        </a:rPr>
                        <a:t>79-2</a:t>
                      </a:r>
                      <a:endParaRPr lang="en-US" altLang="zh-CN"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0880-34-7177</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166">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木</a:t>
                      </a:r>
                      <a:r>
                        <a:rPr lang="ja-JP" altLang="en-US" sz="900" u="none" strike="noStrike" dirty="0">
                          <a:latin typeface="ＭＳ Ｐゴシック" pitchFamily="50" charset="-128"/>
                          <a:ea typeface="ＭＳ Ｐゴシック" pitchFamily="50" charset="-128"/>
                        </a:rPr>
                        <a:t>俵病院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中村</a:t>
                      </a:r>
                      <a:r>
                        <a:rPr lang="ja-JP" altLang="en-US" sz="900" u="none" strike="noStrike" dirty="0">
                          <a:latin typeface="ＭＳ Ｐゴシック" pitchFamily="50" charset="-128"/>
                          <a:ea typeface="ＭＳ Ｐゴシック" pitchFamily="50" charset="-128"/>
                        </a:rPr>
                        <a:t>一条通</a:t>
                      </a:r>
                      <a:r>
                        <a:rPr lang="en-US" altLang="ja-JP" sz="900" u="none" strike="noStrike" dirty="0">
                          <a:latin typeface="ＭＳ Ｐゴシック" pitchFamily="50" charset="-128"/>
                          <a:ea typeface="ＭＳ Ｐゴシック" pitchFamily="50" charset="-128"/>
                        </a:rPr>
                        <a:t>3-3-25</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0880-34-1211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166">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中村</a:t>
                      </a:r>
                      <a:r>
                        <a:rPr lang="ja-JP" altLang="en-US" sz="900" u="none" strike="noStrike" dirty="0">
                          <a:latin typeface="ＭＳ Ｐゴシック" pitchFamily="50" charset="-128"/>
                          <a:ea typeface="ＭＳ Ｐゴシック" pitchFamily="50" charset="-128"/>
                        </a:rPr>
                        <a:t>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中村</a:t>
                      </a:r>
                      <a:r>
                        <a:rPr lang="ja-JP" altLang="en-US" sz="900" u="none" strike="noStrike" dirty="0">
                          <a:latin typeface="ＭＳ Ｐゴシック" pitchFamily="50" charset="-128"/>
                          <a:ea typeface="ＭＳ Ｐゴシック" pitchFamily="50" charset="-128"/>
                        </a:rPr>
                        <a:t>大橋通り７丁目</a:t>
                      </a:r>
                      <a:r>
                        <a:rPr lang="en-US" altLang="ja-JP" sz="900" u="none" strike="noStrike" dirty="0">
                          <a:latin typeface="ＭＳ Ｐゴシック" pitchFamily="50" charset="-128"/>
                          <a:ea typeface="ＭＳ Ｐゴシック" pitchFamily="50" charset="-128"/>
                        </a:rPr>
                        <a:t>1-10</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0880-34-5100</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166">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TW" altLang="en-US" sz="900" u="none" strike="noStrike" dirty="0" smtClean="0">
                          <a:latin typeface="ＭＳ Ｐゴシック" pitchFamily="50" charset="-128"/>
                          <a:ea typeface="ＭＳ Ｐゴシック" pitchFamily="50" charset="-128"/>
                        </a:rPr>
                        <a:t>小原</a:t>
                      </a:r>
                      <a:r>
                        <a:rPr lang="zh-TW" altLang="en-US" sz="900" u="none" strike="noStrike" dirty="0">
                          <a:latin typeface="ＭＳ Ｐゴシック" pitchFamily="50" charset="-128"/>
                          <a:ea typeface="ＭＳ Ｐゴシック" pitchFamily="50" charset="-128"/>
                        </a:rPr>
                        <a:t>外科肛門科胃腸科</a:t>
                      </a:r>
                      <a:endParaRPr lang="zh-TW"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右</a:t>
                      </a:r>
                      <a:r>
                        <a:rPr lang="zh-CN" altLang="en-US" sz="900" u="none" strike="noStrike" dirty="0">
                          <a:latin typeface="ＭＳ Ｐゴシック" pitchFamily="50" charset="-128"/>
                          <a:ea typeface="ＭＳ Ｐゴシック" pitchFamily="50" charset="-128"/>
                        </a:rPr>
                        <a:t>山元町３丁目</a:t>
                      </a:r>
                      <a:r>
                        <a:rPr lang="en-US" altLang="zh-CN" sz="900" u="none" strike="noStrike" dirty="0">
                          <a:latin typeface="ＭＳ Ｐゴシック" pitchFamily="50" charset="-128"/>
                          <a:ea typeface="ＭＳ Ｐゴシック" pitchFamily="50" charset="-128"/>
                        </a:rPr>
                        <a:t>3</a:t>
                      </a:r>
                      <a:r>
                        <a:rPr lang="zh-CN" altLang="en-US" sz="900" u="none" strike="noStrike" dirty="0">
                          <a:latin typeface="ＭＳ Ｐゴシック" pitchFamily="50" charset="-128"/>
                          <a:ea typeface="ＭＳ Ｐゴシック" pitchFamily="50" charset="-128"/>
                        </a:rPr>
                        <a:t>番</a:t>
                      </a:r>
                      <a:r>
                        <a:rPr lang="en-US" altLang="zh-CN" sz="900" u="none" strike="noStrike" dirty="0">
                          <a:latin typeface="ＭＳ Ｐゴシック" pitchFamily="50" charset="-128"/>
                          <a:ea typeface="ＭＳ Ｐゴシック" pitchFamily="50" charset="-128"/>
                        </a:rPr>
                        <a:t>15</a:t>
                      </a:r>
                      <a:r>
                        <a:rPr lang="zh-CN" altLang="en-US" sz="900" u="none" strike="noStrike" dirty="0">
                          <a:latin typeface="ＭＳ Ｐゴシック" pitchFamily="50" charset="-128"/>
                          <a:ea typeface="ＭＳ Ｐゴシック" pitchFamily="50" charset="-128"/>
                        </a:rPr>
                        <a:t>号</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0880-35-0108</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166">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山下</a:t>
                      </a:r>
                      <a:r>
                        <a:rPr lang="zh-CN" altLang="en-US" sz="900" u="none" strike="noStrike" dirty="0">
                          <a:latin typeface="ＭＳ Ｐゴシック" pitchFamily="50" charset="-128"/>
                          <a:ea typeface="ＭＳ Ｐゴシック" pitchFamily="50" charset="-128"/>
                        </a:rPr>
                        <a:t>整形外科医院</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中村</a:t>
                      </a:r>
                      <a:r>
                        <a:rPr lang="ja-JP" altLang="en-US" sz="900" u="none" strike="noStrike" dirty="0">
                          <a:latin typeface="ＭＳ Ｐゴシック" pitchFamily="50" charset="-128"/>
                          <a:ea typeface="ＭＳ Ｐゴシック" pitchFamily="50" charset="-128"/>
                        </a:rPr>
                        <a:t>大橋通</a:t>
                      </a:r>
                      <a:r>
                        <a:rPr lang="en-US" altLang="ja-JP" sz="900" u="none" strike="noStrike" dirty="0">
                          <a:latin typeface="ＭＳ Ｐゴシック" pitchFamily="50" charset="-128"/>
                          <a:ea typeface="ＭＳ Ｐゴシック" pitchFamily="50" charset="-128"/>
                        </a:rPr>
                        <a:t>5-35</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0880-34-0511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79562">
                <a:tc vMerge="1">
                  <a:txBody>
                    <a:bodyPr/>
                    <a:lstStyle/>
                    <a:p>
                      <a:endParaRPr kumimoji="1" lang="ja-JP" altLang="en-US"/>
                    </a:p>
                  </a:txBody>
                  <a:tcPr/>
                </a:tc>
                <a:tc>
                  <a:txBody>
                    <a:bodyPr/>
                    <a:lstStyle/>
                    <a:p>
                      <a:pPr algn="l" fontAlgn="ctr"/>
                      <a:r>
                        <a:rPr lang="ja-JP" altLang="en-US" sz="900" u="none" strike="noStrike" spc="0" dirty="0" smtClean="0">
                          <a:latin typeface="ＭＳ Ｐゴシック" pitchFamily="50" charset="-128"/>
                          <a:ea typeface="ＭＳ Ｐゴシック" pitchFamily="50" charset="-128"/>
                        </a:rPr>
                        <a:t>　</a:t>
                      </a:r>
                      <a:r>
                        <a:rPr lang="zh-TW" altLang="en-US" sz="900" u="none" strike="noStrike" spc="0" dirty="0" smtClean="0">
                          <a:latin typeface="ＭＳ Ｐゴシック" pitchFamily="50" charset="-128"/>
                          <a:ea typeface="ＭＳ Ｐゴシック" pitchFamily="50" charset="-128"/>
                        </a:rPr>
                        <a:t>高知</a:t>
                      </a:r>
                      <a:r>
                        <a:rPr lang="zh-TW" altLang="en-US" sz="900" u="none" strike="noStrike" spc="0" dirty="0">
                          <a:latin typeface="ＭＳ Ｐゴシック" pitchFamily="50" charset="-128"/>
                          <a:ea typeface="ＭＳ Ｐゴシック" pitchFamily="50" charset="-128"/>
                        </a:rPr>
                        <a:t>医療生活協同組合四万十診療所</a:t>
                      </a:r>
                      <a:endParaRPr lang="zh-TW" altLang="en-US" sz="900" b="0" i="0" u="none" strike="noStrike" spc="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具</a:t>
                      </a:r>
                      <a:r>
                        <a:rPr lang="ja-JP" altLang="en-US" sz="900" u="none" strike="noStrike" dirty="0">
                          <a:latin typeface="ＭＳ Ｐゴシック" pitchFamily="50" charset="-128"/>
                          <a:ea typeface="ＭＳ Ｐゴシック" pitchFamily="50" charset="-128"/>
                        </a:rPr>
                        <a:t>同</a:t>
                      </a:r>
                      <a:r>
                        <a:rPr lang="en-US" altLang="ja-JP" sz="900" u="none" strike="noStrike" dirty="0">
                          <a:latin typeface="ＭＳ Ｐゴシック" pitchFamily="50" charset="-128"/>
                          <a:ea typeface="ＭＳ Ｐゴシック" pitchFamily="50" charset="-128"/>
                        </a:rPr>
                        <a:t>2882-1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0880-37-6920</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166">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森下</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中村</a:t>
                      </a:r>
                      <a:r>
                        <a:rPr lang="zh-CN" altLang="en-US" sz="900" u="none" strike="noStrike" dirty="0">
                          <a:latin typeface="ＭＳ Ｐゴシック" pitchFamily="50" charset="-128"/>
                          <a:ea typeface="ＭＳ Ｐゴシック" pitchFamily="50" charset="-128"/>
                        </a:rPr>
                        <a:t>一条通２丁目</a:t>
                      </a:r>
                      <a:r>
                        <a:rPr lang="en-US" altLang="zh-CN" sz="900" u="none" strike="noStrike" dirty="0">
                          <a:latin typeface="ＭＳ Ｐゴシック" pitchFamily="50" charset="-128"/>
                          <a:ea typeface="ＭＳ Ｐゴシック" pitchFamily="50" charset="-128"/>
                        </a:rPr>
                        <a:t>44</a:t>
                      </a:r>
                      <a:r>
                        <a:rPr lang="zh-CN" altLang="en-US" sz="900" u="none" strike="noStrike" dirty="0">
                          <a:latin typeface="ＭＳ Ｐゴシック" pitchFamily="50" charset="-128"/>
                          <a:ea typeface="ＭＳ Ｐゴシック" pitchFamily="50" charset="-128"/>
                        </a:rPr>
                        <a:t>番地</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0880-34-2030</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166">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要医院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駅前</a:t>
                      </a:r>
                      <a:r>
                        <a:rPr lang="zh-CN" altLang="en-US" sz="900" u="none" strike="noStrike" dirty="0">
                          <a:latin typeface="ＭＳ Ｐゴシック" pitchFamily="50" charset="-128"/>
                          <a:ea typeface="ＭＳ Ｐゴシック" pitchFamily="50" charset="-128"/>
                        </a:rPr>
                        <a:t>町</a:t>
                      </a:r>
                      <a:r>
                        <a:rPr lang="en-US" altLang="zh-CN" sz="900" u="none" strike="noStrike" dirty="0">
                          <a:latin typeface="ＭＳ Ｐゴシック" pitchFamily="50" charset="-128"/>
                          <a:ea typeface="ＭＳ Ｐゴシック" pitchFamily="50" charset="-128"/>
                        </a:rPr>
                        <a:t>13</a:t>
                      </a:r>
                      <a:r>
                        <a:rPr lang="zh-CN" altLang="en-US" sz="900" u="none" strike="noStrike" dirty="0">
                          <a:latin typeface="ＭＳ Ｐゴシック" pitchFamily="50" charset="-128"/>
                          <a:ea typeface="ＭＳ Ｐゴシック" pitchFamily="50" charset="-128"/>
                        </a:rPr>
                        <a:t>番</a:t>
                      </a:r>
                      <a:r>
                        <a:rPr lang="en-US" altLang="zh-CN" sz="900" u="none" strike="noStrike" dirty="0">
                          <a:latin typeface="ＭＳ Ｐゴシック" pitchFamily="50" charset="-128"/>
                          <a:ea typeface="ＭＳ Ｐゴシック" pitchFamily="50" charset="-128"/>
                        </a:rPr>
                        <a:t>17</a:t>
                      </a:r>
                      <a:r>
                        <a:rPr lang="zh-CN" altLang="en-US" sz="900" u="none" strike="noStrike" dirty="0">
                          <a:latin typeface="ＭＳ Ｐゴシック" pitchFamily="50" charset="-128"/>
                          <a:ea typeface="ＭＳ Ｐゴシック" pitchFamily="50" charset="-128"/>
                        </a:rPr>
                        <a:t>号</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0880-34-1365</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5353">
                <a:tc vMerge="1">
                  <a:txBody>
                    <a:bodyPr/>
                    <a:lstStyle/>
                    <a:p>
                      <a:endParaRPr kumimoji="1" lang="ja-JP" altLang="en-US"/>
                    </a:p>
                  </a:txBody>
                  <a:tcPr/>
                </a:tc>
                <a:tc>
                  <a:txBody>
                    <a:bodyPr/>
                    <a:lstStyle/>
                    <a:p>
                      <a:pPr algn="l" fontAlgn="ctr"/>
                      <a:r>
                        <a:rPr lang="ja-JP" altLang="en-US" sz="900" u="none" strike="noStrike" spc="-150" dirty="0" smtClean="0">
                          <a:latin typeface="ＭＳ Ｐゴシック" pitchFamily="50" charset="-128"/>
                          <a:ea typeface="ＭＳ Ｐゴシック" pitchFamily="50" charset="-128"/>
                        </a:rPr>
                        <a:t>　 </a:t>
                      </a:r>
                      <a:r>
                        <a:rPr lang="zh-CN" altLang="en-US" sz="900" u="none" strike="noStrike" spc="0" dirty="0" smtClean="0">
                          <a:latin typeface="ＭＳ Ｐゴシック" pitchFamily="50" charset="-128"/>
                          <a:ea typeface="ＭＳ Ｐゴシック" pitchFamily="50" charset="-128"/>
                        </a:rPr>
                        <a:t>四万十市</a:t>
                      </a:r>
                      <a:r>
                        <a:rPr lang="zh-CN" altLang="en-US" sz="900" u="none" strike="noStrike" spc="0" dirty="0">
                          <a:latin typeface="ＭＳ Ｐゴシック" pitchFamily="50" charset="-128"/>
                          <a:ea typeface="ＭＳ Ｐゴシック" pitchFamily="50" charset="-128"/>
                        </a:rPr>
                        <a:t>国民健康保険四万十市立市民病院</a:t>
                      </a:r>
                      <a:endParaRPr lang="zh-CN" altLang="en-US" sz="900" b="0" i="0" u="none" strike="noStrike" spc="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中村東町</a:t>
                      </a:r>
                      <a:r>
                        <a:rPr lang="ja-JP" altLang="en-US" sz="900" u="none" strike="noStrike" dirty="0">
                          <a:latin typeface="ＭＳ Ｐゴシック" pitchFamily="50" charset="-128"/>
                          <a:ea typeface="ＭＳ Ｐゴシック" pitchFamily="50" charset="-128"/>
                        </a:rPr>
                        <a:t>１丁目</a:t>
                      </a:r>
                      <a:r>
                        <a:rPr lang="en-US" altLang="ja-JP" sz="900" u="none" strike="noStrike" dirty="0">
                          <a:latin typeface="ＭＳ Ｐゴシック" pitchFamily="50" charset="-128"/>
                          <a:ea typeface="ＭＳ Ｐゴシック" pitchFamily="50" charset="-128"/>
                        </a:rPr>
                        <a:t>1</a:t>
                      </a:r>
                      <a:r>
                        <a:rPr lang="ja-JP" altLang="en-US" sz="900" u="none" strike="noStrike" dirty="0">
                          <a:latin typeface="ＭＳ Ｐゴシック" pitchFamily="50" charset="-128"/>
                          <a:ea typeface="ＭＳ Ｐゴシック" pitchFamily="50" charset="-128"/>
                        </a:rPr>
                        <a:t>番</a:t>
                      </a:r>
                      <a:r>
                        <a:rPr lang="en-US" altLang="ja-JP" sz="900" u="none" strike="noStrike" dirty="0">
                          <a:latin typeface="ＭＳ Ｐゴシック" pitchFamily="50" charset="-128"/>
                          <a:ea typeface="ＭＳ Ｐゴシック" pitchFamily="50" charset="-128"/>
                        </a:rPr>
                        <a:t>27</a:t>
                      </a:r>
                      <a:r>
                        <a:rPr lang="ja-JP" altLang="en-US" sz="900" u="none" strike="noStrike" dirty="0">
                          <a:latin typeface="ＭＳ Ｐゴシック" pitchFamily="50" charset="-128"/>
                          <a:ea typeface="ＭＳ Ｐゴシック" pitchFamily="50" charset="-128"/>
                        </a:rPr>
                        <a:t>号</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0880-34-2126</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5353">
                <a:tc vMerge="1">
                  <a:txBody>
                    <a:bodyPr/>
                    <a:lstStyle/>
                    <a:p>
                      <a:endParaRPr kumimoji="1" lang="ja-JP" altLang="en-US"/>
                    </a:p>
                  </a:txBody>
                  <a:tcPr/>
                </a:tc>
                <a:tc>
                  <a:txBody>
                    <a:bodyPr/>
                    <a:lstStyle/>
                    <a:p>
                      <a:pPr algn="l" fontAlgn="ctr"/>
                      <a:r>
                        <a:rPr lang="ja-JP" altLang="en-US" sz="900" u="none" strike="noStrike" spc="0" dirty="0" smtClean="0">
                          <a:latin typeface="ＭＳ Ｐゴシック" pitchFamily="50" charset="-128"/>
                          <a:ea typeface="ＭＳ Ｐゴシック" pitchFamily="50" charset="-128"/>
                        </a:rPr>
                        <a:t>　</a:t>
                      </a:r>
                      <a:r>
                        <a:rPr lang="zh-TW" altLang="en-US" sz="900" u="none" strike="noStrike" spc="0" dirty="0" smtClean="0">
                          <a:latin typeface="ＭＳ Ｐゴシック" pitchFamily="50" charset="-128"/>
                          <a:ea typeface="ＭＳ Ｐゴシック" pitchFamily="50" charset="-128"/>
                        </a:rPr>
                        <a:t>四万十市</a:t>
                      </a:r>
                      <a:r>
                        <a:rPr lang="zh-TW" altLang="en-US" sz="900" u="none" strike="noStrike" spc="0" dirty="0">
                          <a:latin typeface="ＭＳ Ｐゴシック" pitchFamily="50" charset="-128"/>
                          <a:ea typeface="ＭＳ Ｐゴシック" pitchFamily="50" charset="-128"/>
                        </a:rPr>
                        <a:t>国民健康保険西土佐診療所</a:t>
                      </a:r>
                      <a:endParaRPr lang="zh-TW" altLang="en-US" sz="900" b="0" i="0" u="none" strike="noStrike" spc="0"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西土佐用</a:t>
                      </a:r>
                      <a:r>
                        <a:rPr lang="ja-JP" altLang="en-US" sz="900" u="none" strike="noStrike" dirty="0">
                          <a:latin typeface="ＭＳ Ｐゴシック" pitchFamily="50" charset="-128"/>
                          <a:ea typeface="ＭＳ Ｐゴシック" pitchFamily="50" charset="-128"/>
                        </a:rPr>
                        <a:t>井</a:t>
                      </a:r>
                      <a:r>
                        <a:rPr lang="en-US" altLang="ja-JP" sz="900" u="none" strike="noStrike" dirty="0">
                          <a:latin typeface="ＭＳ Ｐゴシック" pitchFamily="50" charset="-128"/>
                          <a:ea typeface="ＭＳ Ｐゴシック" pitchFamily="50" charset="-128"/>
                        </a:rPr>
                        <a:t>1110-28</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0880-52-1011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166">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さくら</a:t>
                      </a:r>
                      <a:r>
                        <a:rPr lang="ja-JP" altLang="en-US" sz="900" u="none" strike="noStrike" dirty="0">
                          <a:latin typeface="ＭＳ Ｐゴシック" pitchFamily="50" charset="-128"/>
                          <a:ea typeface="ＭＳ Ｐゴシック" pitchFamily="50" charset="-128"/>
                        </a:rPr>
                        <a:t>クリニック</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古津賀</a:t>
                      </a:r>
                      <a:r>
                        <a:rPr lang="en-US" altLang="ja-JP" sz="900" u="none" strike="noStrike" dirty="0">
                          <a:latin typeface="ＭＳ Ｐゴシック" pitchFamily="50" charset="-128"/>
                          <a:ea typeface="ＭＳ Ｐゴシック" pitchFamily="50" charset="-128"/>
                        </a:rPr>
                        <a:t>4-63</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0880-35-2555</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166">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大野</a:t>
                      </a:r>
                      <a:r>
                        <a:rPr lang="ja-JP" altLang="en-US" sz="900" u="none" strike="noStrike" dirty="0">
                          <a:latin typeface="ＭＳ Ｐゴシック" pitchFamily="50" charset="-128"/>
                          <a:ea typeface="ＭＳ Ｐゴシック" pitchFamily="50" charset="-128"/>
                        </a:rPr>
                        <a:t>内科</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a:t>
                      </a:r>
                      <a:r>
                        <a:rPr lang="zh-CN" altLang="en-US" sz="900" u="none" strike="noStrike" dirty="0" smtClean="0">
                          <a:latin typeface="ＭＳ Ｐゴシック" pitchFamily="50" charset="-128"/>
                          <a:ea typeface="ＭＳ Ｐゴシック" pitchFamily="50" charset="-128"/>
                        </a:rPr>
                        <a:t>渡</a:t>
                      </a:r>
                      <a:r>
                        <a:rPr lang="zh-CN" altLang="en-US" sz="900" u="none" strike="noStrike" dirty="0">
                          <a:latin typeface="ＭＳ Ｐゴシック" pitchFamily="50" charset="-128"/>
                          <a:ea typeface="ＭＳ Ｐゴシック" pitchFamily="50" charset="-128"/>
                        </a:rPr>
                        <a:t>川１丁目</a:t>
                      </a:r>
                      <a:r>
                        <a:rPr lang="en-US" altLang="zh-CN" sz="900" u="none" strike="noStrike" dirty="0">
                          <a:latin typeface="ＭＳ Ｐゴシック" pitchFamily="50" charset="-128"/>
                          <a:ea typeface="ＭＳ Ｐゴシック" pitchFamily="50" charset="-128"/>
                        </a:rPr>
                        <a:t>1</a:t>
                      </a:r>
                      <a:r>
                        <a:rPr lang="zh-CN" altLang="en-US" sz="900" u="none" strike="noStrike" dirty="0">
                          <a:latin typeface="ＭＳ Ｐゴシック" pitchFamily="50" charset="-128"/>
                          <a:ea typeface="ＭＳ Ｐゴシック" pitchFamily="50" charset="-128"/>
                        </a:rPr>
                        <a:t>番</a:t>
                      </a:r>
                      <a:r>
                        <a:rPr lang="en-US" altLang="zh-CN" sz="900" u="none" strike="noStrike" dirty="0">
                          <a:latin typeface="ＭＳ Ｐゴシック" pitchFamily="50" charset="-128"/>
                          <a:ea typeface="ＭＳ Ｐゴシック" pitchFamily="50" charset="-128"/>
                        </a:rPr>
                        <a:t>3</a:t>
                      </a:r>
                      <a:r>
                        <a:rPr lang="zh-CN" altLang="en-US" sz="900" u="none" strike="noStrike" dirty="0">
                          <a:latin typeface="ＭＳ Ｐゴシック" pitchFamily="50" charset="-128"/>
                          <a:ea typeface="ＭＳ Ｐゴシック" pitchFamily="50" charset="-128"/>
                        </a:rPr>
                        <a:t>号</a:t>
                      </a:r>
                      <a:endParaRPr lang="zh-CN"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0880-37-5281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r h="157166">
                <a:tc vMerge="1">
                  <a:txBody>
                    <a:bodyPr/>
                    <a:lstStyle/>
                    <a:p>
                      <a:endParaRPr kumimoji="1" lang="ja-JP" altLang="en-US"/>
                    </a:p>
                  </a:txBody>
                  <a:tcPr/>
                </a:tc>
                <a:tc>
                  <a:txBody>
                    <a:bodyPr/>
                    <a:lstStyle/>
                    <a:p>
                      <a:pPr algn="l" fontAlgn="ctr"/>
                      <a:r>
                        <a:rPr lang="ja-JP" altLang="en-US" sz="900" u="none" strike="noStrike" dirty="0" smtClean="0">
                          <a:latin typeface="ＭＳ Ｐゴシック" pitchFamily="50" charset="-128"/>
                          <a:ea typeface="ＭＳ Ｐゴシック" pitchFamily="50" charset="-128"/>
                        </a:rPr>
                        <a:t>　竹本</a:t>
                      </a:r>
                      <a:r>
                        <a:rPr lang="ja-JP" altLang="en-US" sz="900" u="none" strike="noStrike" dirty="0">
                          <a:latin typeface="ＭＳ Ｐゴシック" pitchFamily="50" charset="-128"/>
                          <a:ea typeface="ＭＳ Ｐゴシック" pitchFamily="50" charset="-128"/>
                        </a:rPr>
                        <a:t>病院</a:t>
                      </a:r>
                      <a:endParaRPr lang="ja-JP" altLang="en-US"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l" fontAlgn="ctr"/>
                      <a:r>
                        <a:rPr lang="ja-JP" altLang="en-US" sz="900" u="none" strike="noStrike" dirty="0" smtClean="0">
                          <a:latin typeface="ＭＳ Ｐゴシック" pitchFamily="50" charset="-128"/>
                          <a:ea typeface="ＭＳ Ｐゴシック" pitchFamily="50" charset="-128"/>
                        </a:rPr>
                        <a:t>　右山</a:t>
                      </a:r>
                      <a:r>
                        <a:rPr lang="en-US" altLang="ja-JP" sz="900" u="none" strike="noStrike" dirty="0">
                          <a:latin typeface="ＭＳ Ｐゴシック" pitchFamily="50" charset="-128"/>
                          <a:ea typeface="ＭＳ Ｐゴシック" pitchFamily="50" charset="-128"/>
                        </a:rPr>
                        <a:t>1973</a:t>
                      </a:r>
                      <a:r>
                        <a:rPr lang="ja-JP" altLang="en-US" sz="900" u="none" strike="noStrike" dirty="0">
                          <a:latin typeface="ＭＳ Ｐゴシック" pitchFamily="50" charset="-128"/>
                          <a:ea typeface="ＭＳ Ｐゴシック" pitchFamily="50" charset="-128"/>
                        </a:rPr>
                        <a:t>番地</a:t>
                      </a:r>
                      <a:r>
                        <a:rPr lang="en-US" altLang="ja-JP" sz="900" u="none" strike="noStrike" dirty="0">
                          <a:latin typeface="ＭＳ Ｐゴシック" pitchFamily="50" charset="-128"/>
                          <a:ea typeface="ＭＳ Ｐゴシック" pitchFamily="50" charset="-128"/>
                        </a:rPr>
                        <a:t>2</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c>
                  <a:txBody>
                    <a:bodyPr/>
                    <a:lstStyle/>
                    <a:p>
                      <a:pPr algn="ctr" fontAlgn="ctr"/>
                      <a:r>
                        <a:rPr lang="en-US" altLang="ja-JP" sz="900" u="none" strike="noStrike" dirty="0">
                          <a:latin typeface="ＭＳ Ｐゴシック" pitchFamily="50" charset="-128"/>
                          <a:ea typeface="ＭＳ Ｐゴシック" pitchFamily="50" charset="-128"/>
                        </a:rPr>
                        <a:t>0880-35-4151</a:t>
                      </a:r>
                      <a:endParaRPr lang="en-US" altLang="ja-JP" sz="900" b="0" i="0" u="none" strike="noStrike" dirty="0">
                        <a:solidFill>
                          <a:srgbClr val="000000"/>
                        </a:solidFill>
                        <a:latin typeface="ＭＳ Ｐゴシック" pitchFamily="50" charset="-128"/>
                        <a:ea typeface="ＭＳ Ｐゴシック" pitchFamily="50" charset="-128"/>
                      </a:endParaRPr>
                    </a:p>
                  </a:txBody>
                  <a:tcPr marL="7012" marR="7012" marT="7012" marB="0" anchor="ctr"/>
                </a:tc>
              </a:tr>
            </a:tbl>
          </a:graphicData>
        </a:graphic>
      </p:graphicFrame>
      <p:grpSp>
        <p:nvGrpSpPr>
          <p:cNvPr id="58" name="グループ化 57"/>
          <p:cNvGrpSpPr/>
          <p:nvPr/>
        </p:nvGrpSpPr>
        <p:grpSpPr>
          <a:xfrm>
            <a:off x="260648" y="6444208"/>
            <a:ext cx="1450600" cy="2284746"/>
            <a:chOff x="260648" y="6444208"/>
            <a:chExt cx="1450600" cy="2284746"/>
          </a:xfrm>
        </p:grpSpPr>
        <p:grpSp>
          <p:nvGrpSpPr>
            <p:cNvPr id="60" name="グループ化 53"/>
            <p:cNvGrpSpPr/>
            <p:nvPr/>
          </p:nvGrpSpPr>
          <p:grpSpPr>
            <a:xfrm>
              <a:off x="260648" y="7092280"/>
              <a:ext cx="1450600" cy="1636674"/>
              <a:chOff x="159328" y="7094811"/>
              <a:chExt cx="1450600" cy="1636674"/>
            </a:xfrm>
          </p:grpSpPr>
          <p:pic>
            <p:nvPicPr>
              <p:cNvPr id="62" name="図 61" descr="koekake02.jpg"/>
              <p:cNvPicPr>
                <a:picLocks noChangeAspect="1"/>
              </p:cNvPicPr>
              <p:nvPr/>
            </p:nvPicPr>
            <p:blipFill>
              <a:blip r:embed="rId4" cstate="print"/>
              <a:stretch>
                <a:fillRect/>
              </a:stretch>
            </p:blipFill>
            <p:spPr>
              <a:xfrm>
                <a:off x="159328" y="7094811"/>
                <a:ext cx="1047986" cy="1584174"/>
              </a:xfrm>
              <a:prstGeom prst="rect">
                <a:avLst/>
              </a:prstGeom>
            </p:spPr>
          </p:pic>
          <p:sp>
            <p:nvSpPr>
              <p:cNvPr id="63" name="テキスト ボックス 62"/>
              <p:cNvSpPr txBox="1"/>
              <p:nvPr/>
            </p:nvSpPr>
            <p:spPr>
              <a:xfrm>
                <a:off x="731907" y="8392931"/>
                <a:ext cx="863613" cy="338554"/>
              </a:xfrm>
              <a:prstGeom prst="rect">
                <a:avLst/>
              </a:prstGeom>
              <a:noFill/>
            </p:spPr>
            <p:txBody>
              <a:bodyPr wrap="square" rtlCol="0">
                <a:spAutoFit/>
              </a:bodyPr>
              <a:lstStyle/>
              <a:p>
                <a:r>
                  <a:rPr kumimoji="1" lang="ja-JP" altLang="en-US" sz="400" dirty="0" smtClean="0"/>
                  <a:t>健康づくり声かけ隊長　</a:t>
                </a:r>
                <a:endParaRPr kumimoji="1" lang="en-US" altLang="ja-JP" sz="400" dirty="0" smtClean="0"/>
              </a:p>
              <a:p>
                <a:endParaRPr kumimoji="1" lang="en-US" altLang="ja-JP" sz="400" dirty="0" smtClean="0"/>
              </a:p>
              <a:p>
                <a:endParaRPr kumimoji="1" lang="en-US" altLang="ja-JP" sz="400" dirty="0" smtClean="0"/>
              </a:p>
              <a:p>
                <a:r>
                  <a:rPr kumimoji="1" lang="ja-JP" altLang="en-US" sz="400" dirty="0" smtClean="0"/>
                  <a:t>古江掛　　　　　増代</a:t>
                </a:r>
                <a:endParaRPr kumimoji="1" lang="en-US" altLang="ja-JP" sz="400" dirty="0" smtClean="0"/>
              </a:p>
            </p:txBody>
          </p:sp>
          <p:sp>
            <p:nvSpPr>
              <p:cNvPr id="64" name="テキスト ボックス 63"/>
              <p:cNvSpPr txBox="1"/>
              <p:nvPr/>
            </p:nvSpPr>
            <p:spPr>
              <a:xfrm>
                <a:off x="723116" y="8516879"/>
                <a:ext cx="777250" cy="153888"/>
              </a:xfrm>
              <a:prstGeom prst="rect">
                <a:avLst/>
              </a:prstGeom>
              <a:noFill/>
            </p:spPr>
            <p:txBody>
              <a:bodyPr wrap="square" rtlCol="0">
                <a:spAutoFit/>
              </a:bodyPr>
              <a:lstStyle/>
              <a:p>
                <a:r>
                  <a:rPr kumimoji="1" lang="ja-JP" altLang="en-US" sz="400" dirty="0" smtClean="0"/>
                  <a:t>こえかけ　　　　ますよ</a:t>
                </a:r>
                <a:endParaRPr kumimoji="1" lang="ja-JP" altLang="en-US" sz="400" dirty="0"/>
              </a:p>
            </p:txBody>
          </p:sp>
          <p:sp>
            <p:nvSpPr>
              <p:cNvPr id="65" name="テキスト ボックス 64"/>
              <p:cNvSpPr txBox="1"/>
              <p:nvPr/>
            </p:nvSpPr>
            <p:spPr>
              <a:xfrm>
                <a:off x="746315" y="7163383"/>
                <a:ext cx="863613" cy="246221"/>
              </a:xfrm>
              <a:prstGeom prst="rect">
                <a:avLst/>
              </a:prstGeom>
              <a:noFill/>
            </p:spPr>
            <p:txBody>
              <a:bodyPr wrap="square" rtlCol="0">
                <a:spAutoFit/>
              </a:bodyPr>
              <a:lstStyle/>
              <a:p>
                <a:r>
                  <a:rPr lang="ja-JP" altLang="en-US" sz="500" dirty="0" smtClean="0"/>
                  <a:t>健やか犬</a:t>
                </a:r>
                <a:endParaRPr lang="en-US" altLang="ja-JP" sz="500" dirty="0" smtClean="0"/>
              </a:p>
              <a:p>
                <a:r>
                  <a:rPr lang="ja-JP" altLang="en-US" sz="500" dirty="0" smtClean="0"/>
                  <a:t>「健犬（けんけん</a:t>
                </a:r>
                <a:r>
                  <a:rPr lang="en-US" altLang="ja-JP" sz="500" dirty="0" smtClean="0"/>
                  <a:t>)</a:t>
                </a:r>
                <a:r>
                  <a:rPr lang="ja-JP" altLang="en-US" sz="500" dirty="0" smtClean="0"/>
                  <a:t>」</a:t>
                </a:r>
                <a:endParaRPr kumimoji="1" lang="ja-JP" altLang="en-US" sz="500" dirty="0"/>
              </a:p>
            </p:txBody>
          </p:sp>
        </p:grpSp>
        <p:sp>
          <p:nvSpPr>
            <p:cNvPr id="61" name="テキスト ボックス 60"/>
            <p:cNvSpPr txBox="1"/>
            <p:nvPr/>
          </p:nvSpPr>
          <p:spPr>
            <a:xfrm>
              <a:off x="260648" y="6444208"/>
              <a:ext cx="1224136" cy="369332"/>
            </a:xfrm>
            <a:prstGeom prst="rect">
              <a:avLst/>
            </a:prstGeom>
            <a:noFill/>
          </p:spPr>
          <p:txBody>
            <a:bodyPr wrap="square" rtlCol="0">
              <a:spAutoFit/>
            </a:bodyPr>
            <a:lstStyle/>
            <a:p>
              <a:r>
                <a:rPr kumimoji="1" lang="ja-JP" altLang="en-US" sz="600" dirty="0" smtClean="0"/>
                <a:t>健診</a:t>
              </a:r>
              <a:r>
                <a:rPr lang="ja-JP" altLang="en-US" sz="600" dirty="0" smtClean="0"/>
                <a:t>費用は、医療保険者によって異なります。受診券に記載していますので、ご確認ください。</a:t>
              </a:r>
              <a:endParaRPr kumimoji="1" lang="ja-JP" altLang="en-US" sz="600" dirty="0"/>
            </a:p>
          </p:txBody>
        </p:sp>
      </p:grpSp>
      <p:grpSp>
        <p:nvGrpSpPr>
          <p:cNvPr id="38" name="グループ化 37"/>
          <p:cNvGrpSpPr/>
          <p:nvPr/>
        </p:nvGrpSpPr>
        <p:grpSpPr>
          <a:xfrm>
            <a:off x="-355496" y="2987824"/>
            <a:ext cx="2002366" cy="2918420"/>
            <a:chOff x="-327504" y="2991990"/>
            <a:chExt cx="2002366" cy="2664296"/>
          </a:xfrm>
        </p:grpSpPr>
        <p:sp>
          <p:nvSpPr>
            <p:cNvPr id="39" name="テキスト ボックス 38"/>
            <p:cNvSpPr txBox="1"/>
            <p:nvPr/>
          </p:nvSpPr>
          <p:spPr>
            <a:xfrm>
              <a:off x="-269354" y="2991990"/>
              <a:ext cx="1944216" cy="1296144"/>
            </a:xfrm>
            <a:prstGeom prst="rect">
              <a:avLst/>
            </a:prstGeom>
            <a:noFill/>
          </p:spPr>
          <p:txBody>
            <a:bodyPr vert="horz" wrap="square" lIns="91440" tIns="45720" rIns="91440" bIns="45720" rtlCol="0">
              <a:norm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医療機関一覧表の医療機関へ事前にお申し込みのうえ、特定健診受診券、健康保険証、問診票等を持参して受診してください。</a:t>
              </a:r>
              <a:endParaRPr kumimoji="1" lang="en-US" altLang="ja-JP" sz="800" b="0" i="0" u="none" strike="noStrike" kern="1200" cap="none" spc="0" normalizeH="0" baseline="0" noProof="0" dirty="0" smtClean="0">
                <a:ln>
                  <a:noFill/>
                </a:ln>
                <a:solidFill>
                  <a:schemeClr val="tx1"/>
                </a:solidFill>
                <a:effectLst/>
                <a:uLnTx/>
                <a:uFillTx/>
                <a:latin typeface="+mn-lt"/>
                <a:ea typeface="+mn-ea"/>
                <a:cs typeface="+mn-cs"/>
              </a:endParaRP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lang="en-US" altLang="ja-JP" sz="800" dirty="0" smtClean="0"/>
                <a:t>  </a:t>
              </a: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医療機関での受診に際しては、予約等が必要な場合がありますので、必ず事前に電話などでお問い合わせください</a:t>
              </a: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0" name="テキスト ボックス 39"/>
            <p:cNvSpPr txBox="1"/>
            <p:nvPr/>
          </p:nvSpPr>
          <p:spPr>
            <a:xfrm>
              <a:off x="-327504" y="4197178"/>
              <a:ext cx="1944216" cy="504056"/>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en-US" altLang="ja-JP" sz="800" dirty="0" smtClean="0"/>
                <a:t>                    </a:t>
              </a:r>
              <a:r>
                <a:rPr lang="ja-JP" altLang="en-US" sz="1200" b="1" dirty="0" smtClean="0">
                  <a:solidFill>
                    <a:srgbClr val="FF0000"/>
                  </a:solidFill>
                </a:rPr>
                <a:t>通院中の方も </a:t>
              </a:r>
              <a:endParaRPr lang="en-US" altLang="ja-JP" sz="1200" b="1" dirty="0" smtClean="0">
                <a:solidFill>
                  <a:srgbClr val="FF0000"/>
                </a:solidFill>
              </a:endParaRPr>
            </a:p>
            <a:p>
              <a:pPr marL="342900" marR="0" indent="-342900" algn="l" defTabSz="914400" rtl="0" eaLnBrk="1" fontAlgn="auto" latinLnBrk="0" hangingPunct="1">
                <a:lnSpc>
                  <a:spcPct val="100000"/>
                </a:lnSpc>
                <a:spcBef>
                  <a:spcPct val="20000"/>
                </a:spcBef>
                <a:spcAft>
                  <a:spcPts val="0"/>
                </a:spcAft>
                <a:buClrTx/>
                <a:buSzTx/>
                <a:tabLst/>
              </a:pPr>
              <a:r>
                <a:rPr lang="ja-JP" altLang="en-US" sz="1200" b="1" dirty="0" smtClean="0">
                  <a:solidFill>
                    <a:srgbClr val="FF0000"/>
                  </a:solidFill>
                </a:rPr>
                <a:t>　　　 特定健診の対象です</a:t>
              </a:r>
              <a:endParaRPr lang="en-US" altLang="ja-JP" sz="800" b="1" dirty="0" smtClean="0">
                <a:solidFill>
                  <a:srgbClr val="FF0000"/>
                </a:solidFill>
              </a:endParaRPr>
            </a:p>
            <a:p>
              <a:pPr marL="342900" marR="0" indent="-342900" algn="l" defTabSz="914400" rtl="0" eaLnBrk="1" fontAlgn="auto" latinLnBrk="0" hangingPunct="1">
                <a:lnSpc>
                  <a:spcPct val="100000"/>
                </a:lnSpc>
                <a:spcBef>
                  <a:spcPct val="20000"/>
                </a:spcBef>
                <a:spcAft>
                  <a:spcPts val="0"/>
                </a:spcAft>
                <a:buClrTx/>
                <a:buSzTx/>
                <a:tabLst/>
              </a:pPr>
              <a:r>
                <a:rPr lang="ja-JP" altLang="en-US" sz="800" dirty="0" smtClean="0"/>
                <a:t>　　　　　</a:t>
              </a:r>
              <a:endParaRPr lang="en-US" altLang="ja-JP" sz="800" dirty="0" smtClean="0"/>
            </a:p>
            <a:p>
              <a:pPr marL="342900" indent="-342900">
                <a:spcBef>
                  <a:spcPct val="20000"/>
                </a:spcBef>
              </a:pPr>
              <a:r>
                <a:rPr lang="en-US" altLang="ja-JP" sz="800" dirty="0" smtClean="0"/>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1" name="テキスト ボックス 40"/>
            <p:cNvSpPr txBox="1"/>
            <p:nvPr/>
          </p:nvSpPr>
          <p:spPr>
            <a:xfrm>
              <a:off x="-287424" y="4504158"/>
              <a:ext cx="1944216" cy="1152128"/>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800" dirty="0" smtClean="0"/>
                <a:t>　　　　　</a:t>
              </a:r>
              <a:endParaRPr lang="en-US" altLang="ja-JP" sz="800" dirty="0" smtClean="0"/>
            </a:p>
            <a:p>
              <a:pPr marL="342900" indent="-342900">
                <a:spcBef>
                  <a:spcPct val="20000"/>
                </a:spcBef>
              </a:pPr>
              <a:r>
                <a:rPr lang="en-US" altLang="ja-JP" sz="800" dirty="0" smtClean="0"/>
                <a:t>               </a:t>
              </a:r>
              <a:r>
                <a:rPr lang="ja-JP" altLang="en-US" sz="800" dirty="0" smtClean="0"/>
                <a:t>医療機関一覧表の医療機関に通院中の方は、通常の診察を行う際に特定健診を同時に実施することが可能な場合がありますので、ご希望の場合は事前に医療機関へご相談ください。</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grpSp>
      <p:sp>
        <p:nvSpPr>
          <p:cNvPr id="48" name="角丸四角形 47"/>
          <p:cNvSpPr/>
          <p:nvPr/>
        </p:nvSpPr>
        <p:spPr>
          <a:xfrm>
            <a:off x="306896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t>基本の検査項目</a:t>
            </a:r>
            <a:endParaRPr lang="en-US" altLang="ja-JP" sz="900" b="1" dirty="0" smtClean="0"/>
          </a:p>
        </p:txBody>
      </p:sp>
      <p:sp>
        <p:nvSpPr>
          <p:cNvPr id="49" name="角丸四角形 48"/>
          <p:cNvSpPr/>
          <p:nvPr/>
        </p:nvSpPr>
        <p:spPr>
          <a:xfrm>
            <a:off x="155260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900" b="1" dirty="0" smtClean="0"/>
              <a:t>特定</a:t>
            </a:r>
            <a:r>
              <a:rPr kumimoji="1" lang="ja-JP" altLang="en-US" sz="900" b="1" dirty="0" smtClean="0"/>
              <a:t>健診の受け方</a:t>
            </a:r>
            <a:endParaRPr kumimoji="1" lang="en-US" altLang="ja-JP" sz="700" b="1" dirty="0" smtClean="0"/>
          </a:p>
        </p:txBody>
      </p:sp>
      <p:sp>
        <p:nvSpPr>
          <p:cNvPr id="51" name="角丸四角形 50"/>
          <p:cNvSpPr/>
          <p:nvPr/>
        </p:nvSpPr>
        <p:spPr>
          <a:xfrm>
            <a:off x="260648" y="6156176"/>
            <a:ext cx="1185011" cy="251302"/>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900" b="1" dirty="0" smtClean="0"/>
              <a:t>健診費用について</a:t>
            </a:r>
            <a:endParaRPr lang="en-US" altLang="ja-JP" sz="700" b="1" dirty="0" smtClean="0"/>
          </a:p>
        </p:txBody>
      </p:sp>
      <p:sp>
        <p:nvSpPr>
          <p:cNvPr id="72" name="テキスト ボックス 71"/>
          <p:cNvSpPr txBox="1"/>
          <p:nvPr/>
        </p:nvSpPr>
        <p:spPr>
          <a:xfrm>
            <a:off x="2996952" y="7884368"/>
            <a:ext cx="1440160" cy="630942"/>
          </a:xfrm>
          <a:prstGeom prst="rect">
            <a:avLst/>
          </a:prstGeom>
          <a:noFill/>
        </p:spPr>
        <p:txBody>
          <a:bodyPr wrap="square" rtlCol="0">
            <a:spAutoFit/>
          </a:bodyPr>
          <a:lstStyle/>
          <a:p>
            <a:r>
              <a:rPr lang="ja-JP" altLang="en-US" sz="700" dirty="0" smtClean="0"/>
              <a:t>医療保険者とは、健康保険組合、全国健康保険協会、共済組合、市町村国民健康保険などを指します。健康保険証で加入している医療保険者を確認できます。</a:t>
            </a:r>
            <a:endParaRPr kumimoji="1" lang="ja-JP" altLang="en-US" sz="700" dirty="0"/>
          </a:p>
        </p:txBody>
      </p:sp>
      <p:graphicFrame>
        <p:nvGraphicFramePr>
          <p:cNvPr id="74" name="表 73"/>
          <p:cNvGraphicFramePr>
            <a:graphicFrameLocks noGrp="1"/>
          </p:cNvGraphicFramePr>
          <p:nvPr/>
        </p:nvGraphicFramePr>
        <p:xfrm>
          <a:off x="2929278" y="6474544"/>
          <a:ext cx="1589790" cy="1074442"/>
        </p:xfrm>
        <a:graphic>
          <a:graphicData uri="http://schemas.openxmlformats.org/drawingml/2006/table">
            <a:tbl>
              <a:tblPr firstRow="1" bandRow="1">
                <a:effectLst/>
                <a:tableStyleId>{7DF18680-E054-41AD-8BC1-D1AEF772440D}</a:tableStyleId>
              </a:tblPr>
              <a:tblGrid>
                <a:gridCol w="451730"/>
                <a:gridCol w="1138060"/>
              </a:tblGrid>
              <a:tr h="216024">
                <a:tc>
                  <a:txBody>
                    <a:bodyPr/>
                    <a:lstStyle/>
                    <a:p>
                      <a:pPr algn="l"/>
                      <a:r>
                        <a:rPr kumimoji="1" lang="ja-JP" altLang="en-US" sz="600" b="1" baseline="0" dirty="0" smtClean="0">
                          <a:solidFill>
                            <a:schemeClr val="tx1"/>
                          </a:solidFill>
                          <a:latin typeface="+mn-ea"/>
                          <a:ea typeface="+mn-ea"/>
                        </a:rPr>
                        <a:t>診察など</a:t>
                      </a:r>
                      <a:endParaRPr kumimoji="1" lang="en-US" altLang="ja-JP" sz="5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問診、身体計測（身長・体重・</a:t>
                      </a:r>
                      <a:r>
                        <a:rPr kumimoji="1" lang="en-US" altLang="ja-JP" sz="600" b="1" baseline="0" dirty="0" smtClean="0">
                          <a:solidFill>
                            <a:schemeClr val="tx1"/>
                          </a:solidFill>
                          <a:latin typeface="+mn-ea"/>
                          <a:ea typeface="+mn-ea"/>
                        </a:rPr>
                        <a:t>BMI</a:t>
                      </a:r>
                      <a:r>
                        <a:rPr kumimoji="1" lang="ja-JP" altLang="en-US" sz="600" b="1" baseline="0" dirty="0" smtClean="0">
                          <a:solidFill>
                            <a:schemeClr val="tx1"/>
                          </a:solidFill>
                          <a:latin typeface="+mn-ea"/>
                          <a:ea typeface="+mn-ea"/>
                        </a:rPr>
                        <a:t>・腹囲）、診察、血圧</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24">
                <a:tc>
                  <a:txBody>
                    <a:bodyPr/>
                    <a:lstStyle/>
                    <a:p>
                      <a:pPr algn="l"/>
                      <a:r>
                        <a:rPr kumimoji="1" lang="ja-JP" altLang="en-US" sz="600" b="1" baseline="0" dirty="0" smtClean="0">
                          <a:solidFill>
                            <a:schemeClr val="tx1"/>
                          </a:solidFill>
                          <a:latin typeface="+mn-ea"/>
                          <a:ea typeface="+mn-ea"/>
                        </a:rPr>
                        <a:t>脂質</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中性脂肪、</a:t>
                      </a:r>
                      <a:r>
                        <a:rPr kumimoji="1" lang="en-US" altLang="ja-JP" sz="600" b="1" baseline="0" dirty="0" smtClean="0">
                          <a:solidFill>
                            <a:schemeClr val="tx1"/>
                          </a:solidFill>
                          <a:latin typeface="+mn-ea"/>
                          <a:ea typeface="+mn-ea"/>
                        </a:rPr>
                        <a:t>HDL</a:t>
                      </a:r>
                      <a:r>
                        <a:rPr kumimoji="1" lang="ja-JP" altLang="en-US" sz="600" b="1" baseline="0" dirty="0" smtClean="0">
                          <a:solidFill>
                            <a:schemeClr val="tx1"/>
                          </a:solidFill>
                          <a:latin typeface="+mn-ea"/>
                          <a:ea typeface="+mn-ea"/>
                        </a:rPr>
                        <a:t>コレステロール、</a:t>
                      </a:r>
                      <a:r>
                        <a:rPr kumimoji="1" lang="en-US" altLang="ja-JP" sz="600" b="1" baseline="0" dirty="0" smtClean="0">
                          <a:solidFill>
                            <a:schemeClr val="tx1"/>
                          </a:solidFill>
                          <a:latin typeface="+mn-ea"/>
                          <a:ea typeface="+mn-ea"/>
                        </a:rPr>
                        <a:t>LDL</a:t>
                      </a:r>
                      <a:r>
                        <a:rPr kumimoji="1" lang="ja-JP" altLang="en-US" sz="600" b="1" baseline="0" dirty="0" smtClean="0">
                          <a:solidFill>
                            <a:schemeClr val="tx1"/>
                          </a:solidFill>
                          <a:latin typeface="+mn-ea"/>
                          <a:ea typeface="+mn-ea"/>
                        </a:rPr>
                        <a:t>コレステロール</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9218">
                <a:tc>
                  <a:txBody>
                    <a:bodyPr/>
                    <a:lstStyle/>
                    <a:p>
                      <a:pPr algn="l"/>
                      <a:r>
                        <a:rPr kumimoji="1" lang="ja-JP" altLang="en-US" sz="600" b="1" baseline="0" dirty="0" smtClean="0">
                          <a:solidFill>
                            <a:schemeClr val="tx1"/>
                          </a:solidFill>
                          <a:latin typeface="+mn-ea"/>
                          <a:ea typeface="+mn-ea"/>
                        </a:rPr>
                        <a:t>代謝系</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空腹時血糖または</a:t>
                      </a:r>
                      <a:endParaRPr kumimoji="1" lang="en-US" altLang="ja-JP" sz="600" b="1" baseline="0" dirty="0" smtClean="0">
                        <a:solidFill>
                          <a:schemeClr val="tx1"/>
                        </a:solidFill>
                        <a:latin typeface="+mn-ea"/>
                        <a:ea typeface="+mn-ea"/>
                      </a:endParaRPr>
                    </a:p>
                    <a:p>
                      <a:r>
                        <a:rPr kumimoji="1" lang="ja-JP" altLang="en-US" sz="600" b="1" baseline="0" dirty="0" smtClean="0">
                          <a:solidFill>
                            <a:schemeClr val="tx1"/>
                          </a:solidFill>
                          <a:latin typeface="+mn-ea"/>
                          <a:ea typeface="+mn-ea"/>
                        </a:rPr>
                        <a:t>ヘモグロビン</a:t>
                      </a:r>
                      <a:r>
                        <a:rPr kumimoji="1" lang="en-US" altLang="ja-JP" sz="600" b="1" baseline="0" dirty="0" smtClean="0">
                          <a:solidFill>
                            <a:schemeClr val="tx1"/>
                          </a:solidFill>
                          <a:latin typeface="+mn-ea"/>
                          <a:ea typeface="+mn-ea"/>
                        </a:rPr>
                        <a:t>A1c</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baseline="0" dirty="0" smtClean="0">
                          <a:solidFill>
                            <a:schemeClr val="tx1"/>
                          </a:solidFill>
                          <a:latin typeface="+mn-ea"/>
                          <a:ea typeface="+mn-ea"/>
                        </a:rPr>
                        <a:t>肝機能</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600" b="1" baseline="0" dirty="0" smtClean="0">
                          <a:solidFill>
                            <a:schemeClr val="tx1"/>
                          </a:solidFill>
                          <a:latin typeface="+mn-ea"/>
                          <a:ea typeface="+mn-ea"/>
                        </a:rPr>
                        <a:t>AST(GOT)</a:t>
                      </a:r>
                      <a:r>
                        <a:rPr kumimoji="1" lang="ja-JP" altLang="en-US" sz="600" b="1" baseline="0" dirty="0" err="1" smtClean="0">
                          <a:solidFill>
                            <a:schemeClr val="tx1"/>
                          </a:solidFill>
                          <a:latin typeface="+mn-ea"/>
                          <a:ea typeface="+mn-ea"/>
                        </a:rPr>
                        <a:t>、</a:t>
                      </a:r>
                      <a:r>
                        <a:rPr kumimoji="1" lang="en-US" altLang="ja-JP" sz="600" b="1" baseline="0" dirty="0" smtClean="0">
                          <a:solidFill>
                            <a:schemeClr val="tx1"/>
                          </a:solidFill>
                          <a:latin typeface="+mn-ea"/>
                          <a:ea typeface="+mn-ea"/>
                        </a:rPr>
                        <a:t>ALT</a:t>
                      </a:r>
                      <a:r>
                        <a:rPr kumimoji="1" lang="ja-JP" altLang="en-US" sz="600" b="1" baseline="0" dirty="0" smtClean="0">
                          <a:solidFill>
                            <a:schemeClr val="tx1"/>
                          </a:solidFill>
                          <a:latin typeface="+mn-ea"/>
                          <a:ea typeface="+mn-ea"/>
                        </a:rPr>
                        <a:t>（</a:t>
                      </a:r>
                      <a:r>
                        <a:rPr kumimoji="1" lang="en-US" altLang="ja-JP" sz="600" b="1" baseline="0" dirty="0" smtClean="0">
                          <a:solidFill>
                            <a:schemeClr val="tx1"/>
                          </a:solidFill>
                          <a:latin typeface="+mn-ea"/>
                          <a:ea typeface="+mn-ea"/>
                        </a:rPr>
                        <a:t>GPT)</a:t>
                      </a:r>
                      <a:r>
                        <a:rPr kumimoji="1" lang="ja-JP" altLang="en-US" sz="600" b="1" baseline="0" dirty="0" err="1" smtClean="0">
                          <a:solidFill>
                            <a:schemeClr val="tx1"/>
                          </a:solidFill>
                          <a:latin typeface="+mn-ea"/>
                          <a:ea typeface="+mn-ea"/>
                        </a:rPr>
                        <a:t>、</a:t>
                      </a:r>
                      <a:endParaRPr kumimoji="1" lang="en-US" altLang="ja-JP" sz="600" b="1" baseline="0" dirty="0" smtClean="0">
                        <a:solidFill>
                          <a:schemeClr val="tx1"/>
                        </a:solidFill>
                        <a:latin typeface="+mn-ea"/>
                        <a:ea typeface="+mn-ea"/>
                      </a:endParaRPr>
                    </a:p>
                    <a:p>
                      <a:r>
                        <a:rPr kumimoji="1" lang="en-US" altLang="ja-JP" sz="600" b="1" baseline="0" dirty="0" smtClean="0">
                          <a:solidFill>
                            <a:schemeClr val="tx1"/>
                          </a:solidFill>
                          <a:latin typeface="+mn-ea"/>
                          <a:ea typeface="+mn-ea"/>
                        </a:rPr>
                        <a:t>γ</a:t>
                      </a:r>
                      <a:r>
                        <a:rPr kumimoji="1" lang="ja-JP" altLang="en-US" sz="600" b="1" baseline="0" dirty="0" err="1" smtClean="0">
                          <a:solidFill>
                            <a:schemeClr val="tx1"/>
                          </a:solidFill>
                          <a:latin typeface="+mn-ea"/>
                          <a:ea typeface="+mn-ea"/>
                        </a:rPr>
                        <a:t>ｰ</a:t>
                      </a:r>
                      <a:r>
                        <a:rPr kumimoji="1" lang="en-US" altLang="ja-JP" sz="600" b="1" baseline="0" dirty="0" smtClean="0">
                          <a:solidFill>
                            <a:schemeClr val="tx1"/>
                          </a:solidFill>
                          <a:latin typeface="+mn-ea"/>
                          <a:ea typeface="+mn-ea"/>
                        </a:rPr>
                        <a:t>GT(γ-GTP</a:t>
                      </a:r>
                      <a:r>
                        <a:rPr kumimoji="1" lang="ja-JP" altLang="en-US" sz="600" b="1" baseline="0" dirty="0" smtClean="0">
                          <a:solidFill>
                            <a:schemeClr val="tx1"/>
                          </a:solidFill>
                          <a:latin typeface="+mn-ea"/>
                          <a:ea typeface="+mn-ea"/>
                        </a:rPr>
                        <a:t>）</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spc="-150" baseline="0" dirty="0" smtClean="0">
                          <a:solidFill>
                            <a:schemeClr val="tx1"/>
                          </a:solidFill>
                          <a:latin typeface="+mn-ea"/>
                          <a:ea typeface="+mn-ea"/>
                        </a:rPr>
                        <a:t>尿　・　腎機能</a:t>
                      </a:r>
                      <a:endParaRPr kumimoji="1" lang="ja-JP" altLang="en-US" sz="600" b="1" spc="-150"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尿たんぱく、尿糖</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5" name="角丸四角形 74"/>
          <p:cNvSpPr/>
          <p:nvPr/>
        </p:nvSpPr>
        <p:spPr>
          <a:xfrm>
            <a:off x="3018021" y="7638847"/>
            <a:ext cx="1368152" cy="25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t>実施主体は医療保険者</a:t>
            </a:r>
            <a:endParaRPr kumimoji="1" lang="en-US" altLang="ja-JP" sz="800" b="1" dirty="0" smtClean="0"/>
          </a:p>
        </p:txBody>
      </p:sp>
      <p:sp>
        <p:nvSpPr>
          <p:cNvPr id="76" name="テキスト ボックス 75"/>
          <p:cNvSpPr txBox="1"/>
          <p:nvPr/>
        </p:nvSpPr>
        <p:spPr>
          <a:xfrm>
            <a:off x="1456125" y="6424752"/>
            <a:ext cx="1396811" cy="2585323"/>
          </a:xfrm>
          <a:prstGeom prst="rect">
            <a:avLst/>
          </a:prstGeom>
          <a:noFill/>
        </p:spPr>
        <p:txBody>
          <a:bodyPr wrap="square" rtlCol="0">
            <a:spAutoFit/>
          </a:bodyPr>
          <a:lstStyle/>
          <a:p>
            <a:r>
              <a:rPr kumimoji="1" lang="ja-JP" altLang="en-US" sz="600" b="1" dirty="0" smtClean="0"/>
              <a:t>①健診の案内が届きます</a:t>
            </a:r>
            <a:endParaRPr kumimoji="1" lang="en-US" altLang="ja-JP" sz="600" b="1" dirty="0" smtClean="0"/>
          </a:p>
          <a:p>
            <a:r>
              <a:rPr lang="en-US" altLang="ja-JP" sz="600" dirty="0" smtClean="0"/>
              <a:t>40</a:t>
            </a:r>
            <a:r>
              <a:rPr lang="ja-JP" altLang="en-US" sz="600" dirty="0" smtClean="0"/>
              <a:t>～</a:t>
            </a:r>
            <a:r>
              <a:rPr lang="en-US" altLang="ja-JP" sz="600" dirty="0" smtClean="0"/>
              <a:t>74</a:t>
            </a:r>
            <a:r>
              <a:rPr lang="ja-JP" altLang="en-US" sz="600" dirty="0" smtClean="0"/>
              <a:t>歳の方には毎年、医療保険者（健康保険証の発行元）から健診の案内（受診券など）が送られてきます。</a:t>
            </a:r>
            <a:endParaRPr kumimoji="1" lang="en-US" altLang="ja-JP" sz="600" dirty="0" smtClean="0"/>
          </a:p>
          <a:p>
            <a:endParaRPr lang="en-US" altLang="ja-JP" sz="600" dirty="0" smtClean="0"/>
          </a:p>
          <a:p>
            <a:r>
              <a:rPr lang="ja-JP" altLang="en-US" sz="600" b="1" dirty="0" smtClean="0"/>
              <a:t>②案内の確認</a:t>
            </a:r>
            <a:endParaRPr lang="en-US" altLang="ja-JP" sz="600" b="1" dirty="0" smtClean="0"/>
          </a:p>
          <a:p>
            <a:r>
              <a:rPr lang="en-US" altLang="ja-JP" sz="600" dirty="0" smtClean="0"/>
              <a:t> </a:t>
            </a:r>
            <a:r>
              <a:rPr lang="ja-JP" altLang="en-US" sz="600" dirty="0" smtClean="0"/>
              <a:t>記載されている健診内容や受診券を確認し、案内に従って受診しましょう。</a:t>
            </a:r>
            <a:endParaRPr lang="en-US" altLang="ja-JP" sz="600" dirty="0" smtClean="0"/>
          </a:p>
          <a:p>
            <a:endParaRPr kumimoji="1" lang="en-US" altLang="ja-JP" sz="600" dirty="0" smtClean="0"/>
          </a:p>
          <a:p>
            <a:r>
              <a:rPr kumimoji="1" lang="ja-JP" altLang="en-US" sz="600" b="1" dirty="0" smtClean="0"/>
              <a:t>③特定健診の受診</a:t>
            </a:r>
            <a:endParaRPr kumimoji="1" lang="en-US" altLang="ja-JP" sz="600" b="1" dirty="0" smtClean="0"/>
          </a:p>
          <a:p>
            <a:r>
              <a:rPr lang="ja-JP" altLang="en-US" sz="600" dirty="0" smtClean="0"/>
              <a:t>メタボリックシンドロームのリスク確認に欠かせない腹囲（お腹周り）測定や血液検査などを行います。（基本の検査項目は右上に記載</a:t>
            </a:r>
            <a:r>
              <a:rPr lang="en-US" altLang="ja-JP" sz="600" dirty="0" smtClean="0"/>
              <a:t>)</a:t>
            </a:r>
          </a:p>
          <a:p>
            <a:endParaRPr kumimoji="1" lang="en-US" altLang="ja-JP" sz="600" dirty="0" smtClean="0"/>
          </a:p>
          <a:p>
            <a:r>
              <a:rPr kumimoji="1" lang="ja-JP" altLang="en-US" sz="600" b="1" dirty="0" smtClean="0"/>
              <a:t>④判定・結果通知</a:t>
            </a:r>
            <a:endParaRPr kumimoji="1" lang="en-US" altLang="ja-JP" sz="600" b="1" dirty="0" smtClean="0"/>
          </a:p>
          <a:p>
            <a:r>
              <a:rPr lang="ja-JP" altLang="en-US" sz="600" dirty="0" smtClean="0"/>
              <a:t>受診者へは、メタボリックシンドロームの判定を含む結果通知と、生活習慣病を予防するための情報が提供されます。</a:t>
            </a:r>
            <a:endParaRPr lang="en-US" altLang="ja-JP" sz="600" dirty="0" smtClean="0"/>
          </a:p>
          <a:p>
            <a:endParaRPr kumimoji="1" lang="en-US" altLang="ja-JP" sz="600" dirty="0" smtClean="0"/>
          </a:p>
          <a:p>
            <a:r>
              <a:rPr kumimoji="1" lang="ja-JP" altLang="en-US" sz="600" b="1" dirty="0" smtClean="0"/>
              <a:t>⑤特定保健指導</a:t>
            </a:r>
            <a:endParaRPr kumimoji="1" lang="en-US" altLang="ja-JP" sz="600" b="1" dirty="0" smtClean="0"/>
          </a:p>
          <a:p>
            <a:r>
              <a:rPr lang="ja-JP" altLang="en-US" sz="600" dirty="0" smtClean="0"/>
              <a:t>メタボリックシンドロームのリスクが高く、生活習慣の改善が必要な方は、医師、保健師、管理栄養士などによる専門家のサポートが受けられます。案内が届いた時には、必ず受けましょう。</a:t>
            </a:r>
            <a:endParaRPr kumimoji="1" lang="en-US" altLang="ja-JP" sz="600" dirty="0" smtClean="0"/>
          </a:p>
        </p:txBody>
      </p:sp>
      <p:grpSp>
        <p:nvGrpSpPr>
          <p:cNvPr id="77" name="グループ化 76"/>
          <p:cNvGrpSpPr/>
          <p:nvPr/>
        </p:nvGrpSpPr>
        <p:grpSpPr>
          <a:xfrm>
            <a:off x="4509120" y="6052418"/>
            <a:ext cx="2113765" cy="3059214"/>
            <a:chOff x="4509120" y="6052418"/>
            <a:chExt cx="2113765" cy="3059214"/>
          </a:xfrm>
        </p:grpSpPr>
        <p:sp>
          <p:nvSpPr>
            <p:cNvPr id="78" name="テキスト ボックス 77"/>
            <p:cNvSpPr txBox="1"/>
            <p:nvPr/>
          </p:nvSpPr>
          <p:spPr>
            <a:xfrm>
              <a:off x="4534653" y="6433115"/>
              <a:ext cx="2088232" cy="1169551"/>
            </a:xfrm>
            <a:prstGeom prst="rect">
              <a:avLst/>
            </a:prstGeom>
            <a:noFill/>
          </p:spPr>
          <p:txBody>
            <a:bodyPr wrap="square" rtlCol="0">
              <a:spAutoFit/>
            </a:bodyPr>
            <a:lstStyle/>
            <a:p>
              <a:r>
                <a:rPr kumimoji="1" lang="ja-JP" altLang="en-US" sz="700" dirty="0" smtClean="0"/>
                <a:t>健診は、病気の早期発見・早期治療はもちろんのこと、病気になる前のリスクを見つけ、発症をくい止めるためのものです。</a:t>
              </a:r>
              <a:endParaRPr kumimoji="1" lang="en-US" altLang="ja-JP" sz="700" dirty="0" smtClean="0"/>
            </a:p>
            <a:p>
              <a:r>
                <a:rPr lang="ja-JP" altLang="en-US" sz="700" dirty="0" smtClean="0"/>
                <a:t>健診結果をよく見てください。異常所見の向こうには、病気やリスクを招いている日常生活の問題点がいろいろと浮かび上がってくるはずです。健診はその問題を改善する絶好のチャンス。特に今まで検診を受けていない人やたまにしか受けていない人、また結果を活用していない人は、ぜひ積極的に受診して、健康づくりにいかしてください。</a:t>
              </a:r>
              <a:endParaRPr kumimoji="1" lang="ja-JP" altLang="en-US" sz="700" dirty="0"/>
            </a:p>
          </p:txBody>
        </p:sp>
        <p:sp>
          <p:nvSpPr>
            <p:cNvPr id="79" name="テキスト ボックス 78"/>
            <p:cNvSpPr txBox="1"/>
            <p:nvPr/>
          </p:nvSpPr>
          <p:spPr>
            <a:xfrm>
              <a:off x="4587478" y="6052418"/>
              <a:ext cx="1800200" cy="461665"/>
            </a:xfrm>
            <a:prstGeom prst="rect">
              <a:avLst/>
            </a:prstGeom>
            <a:noFill/>
          </p:spPr>
          <p:txBody>
            <a:bodyPr wrap="square" rtlCol="0">
              <a:spAutoFit/>
            </a:bodyPr>
            <a:lstStyle/>
            <a:p>
              <a:pPr algn="ctr"/>
              <a:r>
                <a:rPr kumimoji="1" lang="ja-JP" altLang="en-US" sz="1200" b="1" dirty="0" smtClean="0">
                  <a:solidFill>
                    <a:srgbClr val="FF0000"/>
                  </a:solidFill>
                </a:rPr>
                <a:t>健診を生活習慣改善の　　きっかけに！</a:t>
              </a:r>
              <a:endParaRPr kumimoji="1" lang="ja-JP" altLang="en-US" sz="1100" b="1" dirty="0">
                <a:solidFill>
                  <a:srgbClr val="FF0000"/>
                </a:solidFill>
              </a:endParaRPr>
            </a:p>
          </p:txBody>
        </p:sp>
        <p:sp>
          <p:nvSpPr>
            <p:cNvPr id="80" name="テキスト ボックス 79"/>
            <p:cNvSpPr txBox="1"/>
            <p:nvPr/>
          </p:nvSpPr>
          <p:spPr>
            <a:xfrm>
              <a:off x="4653136" y="7525470"/>
              <a:ext cx="1800200" cy="276999"/>
            </a:xfrm>
            <a:prstGeom prst="rect">
              <a:avLst/>
            </a:prstGeom>
            <a:noFill/>
          </p:spPr>
          <p:txBody>
            <a:bodyPr wrap="square" rtlCol="0">
              <a:spAutoFit/>
            </a:bodyPr>
            <a:lstStyle/>
            <a:p>
              <a:r>
                <a:rPr lang="ja-JP" altLang="en-US" sz="1200" b="1" dirty="0" smtClean="0">
                  <a:solidFill>
                    <a:srgbClr val="FF0000"/>
                  </a:solidFill>
                </a:rPr>
                <a:t>自分の健康を守るひけつ</a:t>
              </a:r>
              <a:endParaRPr kumimoji="1" lang="ja-JP" altLang="en-US" sz="1200" b="1" dirty="0">
                <a:solidFill>
                  <a:srgbClr val="FF0000"/>
                </a:solidFill>
              </a:endParaRPr>
            </a:p>
          </p:txBody>
        </p:sp>
        <p:sp>
          <p:nvSpPr>
            <p:cNvPr id="81" name="テキスト ボックス 80"/>
            <p:cNvSpPr txBox="1"/>
            <p:nvPr/>
          </p:nvSpPr>
          <p:spPr>
            <a:xfrm>
              <a:off x="4509120" y="7740352"/>
              <a:ext cx="2088232" cy="954107"/>
            </a:xfrm>
            <a:prstGeom prst="rect">
              <a:avLst/>
            </a:prstGeom>
            <a:noFill/>
          </p:spPr>
          <p:txBody>
            <a:bodyPr wrap="square" rtlCol="0">
              <a:spAutoFit/>
            </a:bodyPr>
            <a:lstStyle/>
            <a:p>
              <a:r>
                <a:rPr kumimoji="1" lang="ja-JP" altLang="en-US" sz="700" b="1" dirty="0" smtClean="0"/>
                <a:t>①年に一度はしっかり健診を受ける。</a:t>
              </a:r>
              <a:endParaRPr kumimoji="1" lang="en-US" altLang="ja-JP" sz="700" b="1" dirty="0" smtClean="0"/>
            </a:p>
            <a:p>
              <a:r>
                <a:rPr lang="ja-JP" altLang="en-US" sz="700" b="1" dirty="0" smtClean="0"/>
                <a:t>②健診結果を生活にいかす。</a:t>
              </a:r>
              <a:endParaRPr lang="en-US" altLang="ja-JP" sz="700" b="1" dirty="0" smtClean="0"/>
            </a:p>
            <a:p>
              <a:r>
                <a:rPr lang="en-US" altLang="ja-JP" sz="700" dirty="0" smtClean="0"/>
                <a:t> </a:t>
              </a:r>
              <a:r>
                <a:rPr lang="ja-JP" altLang="en-US" sz="700" dirty="0" smtClean="0"/>
                <a:t>健診を受けても、受けっぱなしでは意味がありません。結果は大切に保管し、前年と比較するなど経年的に見ていきましょう。数値が悪くなっているものがあれば、生活習慣改善に取り組むことが大切です。</a:t>
              </a:r>
              <a:endParaRPr lang="en-US" altLang="ja-JP" sz="700" dirty="0" smtClean="0"/>
            </a:p>
            <a:p>
              <a:r>
                <a:rPr kumimoji="1" lang="ja-JP" altLang="en-US" sz="700" b="1" dirty="0" smtClean="0"/>
                <a:t>③かかりつけ医をもって、自分の身体のことを相談できる環境をつくる。</a:t>
              </a:r>
              <a:endParaRPr kumimoji="1" lang="en-US" altLang="ja-JP" sz="700" b="1" dirty="0" smtClean="0"/>
            </a:p>
          </p:txBody>
        </p:sp>
        <p:pic>
          <p:nvPicPr>
            <p:cNvPr id="82" name="図 9" descr="図2.png"/>
            <p:cNvPicPr>
              <a:picLocks noChangeAspect="1"/>
            </p:cNvPicPr>
            <p:nvPr/>
          </p:nvPicPr>
          <p:blipFill>
            <a:blip r:embed="rId5" cstate="print"/>
            <a:srcRect/>
            <a:stretch>
              <a:fillRect/>
            </a:stretch>
          </p:blipFill>
          <p:spPr bwMode="auto">
            <a:xfrm>
              <a:off x="4661228" y="8656788"/>
              <a:ext cx="1803082" cy="454844"/>
            </a:xfrm>
            <a:prstGeom prst="rect">
              <a:avLst/>
            </a:prstGeom>
            <a:noFill/>
            <a:ln w="9525">
              <a:noFill/>
              <a:miter lim="800000"/>
              <a:headEnd/>
              <a:tailEnd/>
            </a:ln>
          </p:spPr>
        </p:pic>
      </p:grpSp>
      <p:sp>
        <p:nvSpPr>
          <p:cNvPr id="47" name="テキスト ボックス 46"/>
          <p:cNvSpPr txBox="1"/>
          <p:nvPr/>
        </p:nvSpPr>
        <p:spPr>
          <a:xfrm>
            <a:off x="2924944" y="8505357"/>
            <a:ext cx="1584176" cy="507831"/>
          </a:xfrm>
          <a:prstGeom prst="rect">
            <a:avLst/>
          </a:prstGeom>
          <a:noFill/>
          <a:ln>
            <a:solidFill>
              <a:srgbClr val="FF0000"/>
            </a:solidFill>
          </a:ln>
        </p:spPr>
        <p:txBody>
          <a:bodyPr wrap="square" rtlCol="0" anchor="t" anchorCtr="1">
            <a:spAutoFit/>
          </a:bodyPr>
          <a:lstStyle/>
          <a:p>
            <a:pPr algn="ctr"/>
            <a:r>
              <a:rPr kumimoji="1" lang="ja-JP" altLang="en-US" sz="900" dirty="0" smtClean="0">
                <a:solidFill>
                  <a:srgbClr val="FF0000"/>
                </a:solidFill>
              </a:rPr>
              <a:t>受診券の発行等についは、</a:t>
            </a:r>
            <a:endParaRPr kumimoji="1" lang="en-US" altLang="ja-JP" sz="900" dirty="0" smtClean="0">
              <a:solidFill>
                <a:srgbClr val="FF0000"/>
              </a:solidFill>
            </a:endParaRPr>
          </a:p>
          <a:p>
            <a:pPr algn="ctr"/>
            <a:r>
              <a:rPr kumimoji="1" lang="ja-JP" altLang="en-US" sz="900" dirty="0" smtClean="0">
                <a:solidFill>
                  <a:srgbClr val="FF0000"/>
                </a:solidFill>
              </a:rPr>
              <a:t>　加入する医療保険者に</a:t>
            </a:r>
            <a:endParaRPr kumimoji="1" lang="en-US" altLang="ja-JP" sz="900" dirty="0" smtClean="0">
              <a:solidFill>
                <a:srgbClr val="FF0000"/>
              </a:solidFill>
            </a:endParaRPr>
          </a:p>
          <a:p>
            <a:pPr algn="ctr"/>
            <a:r>
              <a:rPr kumimoji="1" lang="ja-JP" altLang="en-US" sz="900" dirty="0" smtClean="0">
                <a:solidFill>
                  <a:srgbClr val="FF0000"/>
                </a:solidFill>
              </a:rPr>
              <a:t>　お問い合わせください。</a:t>
            </a:r>
            <a:endParaRPr kumimoji="1" lang="en-US" altLang="ja-JP" sz="1200" dirty="0" smtClean="0">
              <a:solidFill>
                <a:srgbClr val="FF0000"/>
              </a:solidFill>
              <a:latin typeface="+mn-ea"/>
            </a:endParaRPr>
          </a:p>
        </p:txBody>
      </p:sp>
      <p:sp>
        <p:nvSpPr>
          <p:cNvPr id="37" name="テキスト ボックス 36"/>
          <p:cNvSpPr txBox="1"/>
          <p:nvPr/>
        </p:nvSpPr>
        <p:spPr>
          <a:xfrm>
            <a:off x="-48946" y="1311458"/>
            <a:ext cx="1831590" cy="707886"/>
          </a:xfrm>
          <a:prstGeom prst="rect">
            <a:avLst/>
          </a:prstGeom>
          <a:noFill/>
          <a:ln>
            <a:noFill/>
          </a:ln>
        </p:spPr>
        <p:txBody>
          <a:bodyPr wrap="square" rtlCol="0" anchor="t" anchorCtr="1">
            <a:spAutoFit/>
          </a:bodyPr>
          <a:lstStyle/>
          <a:p>
            <a:r>
              <a:rPr kumimoji="1" lang="ja-JP" altLang="en-US" sz="800" dirty="0" smtClean="0"/>
              <a:t>最新の実施機関については、国保連合会ホームページ</a:t>
            </a:r>
            <a:r>
              <a:rPr lang="en-US" altLang="ja-JP" sz="800" dirty="0">
                <a:hlinkClick r:id="rId6"/>
              </a:rPr>
              <a:t>http://</a:t>
            </a:r>
            <a:r>
              <a:rPr lang="en-US" altLang="ja-JP" sz="800" dirty="0" smtClean="0">
                <a:hlinkClick r:id="rId6"/>
              </a:rPr>
              <a:t>www.kochi-kokuhoren.or.jp/kyogikai/ky02.htm</a:t>
            </a:r>
            <a:r>
              <a:rPr lang="ja-JP" altLang="en-US" sz="800" dirty="0" smtClean="0"/>
              <a:t>の表中にある実施機関一覧をご参照ください。</a:t>
            </a:r>
            <a:endParaRPr kumimoji="1" lang="ja-JP" altLang="en-US" sz="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1" name="グループ化 90"/>
          <p:cNvGrpSpPr/>
          <p:nvPr/>
        </p:nvGrpSpPr>
        <p:grpSpPr>
          <a:xfrm>
            <a:off x="2492896" y="5220072"/>
            <a:ext cx="1728192" cy="1008111"/>
            <a:chOff x="2132856" y="5004048"/>
            <a:chExt cx="1674186" cy="1008111"/>
          </a:xfrm>
          <a:effectLst/>
        </p:grpSpPr>
        <p:pic>
          <p:nvPicPr>
            <p:cNvPr id="92" name="Picture 3" descr="C:\Users\ioas_user\Pictures\高知県\高知市内.png"/>
            <p:cNvPicPr>
              <a:picLocks noChangeAspect="1" noChangeArrowheads="1"/>
            </p:cNvPicPr>
            <p:nvPr/>
          </p:nvPicPr>
          <p:blipFill>
            <a:blip r:embed="rId3" cstate="print"/>
            <a:srcRect/>
            <a:stretch>
              <a:fillRect/>
            </a:stretch>
          </p:blipFill>
          <p:spPr bwMode="auto">
            <a:xfrm>
              <a:off x="2132856" y="5004048"/>
              <a:ext cx="1250881" cy="1008111"/>
            </a:xfrm>
            <a:prstGeom prst="rect">
              <a:avLst/>
            </a:prstGeom>
            <a:noFill/>
            <a:scene3d>
              <a:camera prst="orthographicFront">
                <a:rot lat="0" lon="0" rev="20699999"/>
              </a:camera>
              <a:lightRig rig="threePt" dir="t"/>
            </a:scene3d>
          </p:spPr>
        </p:pic>
        <p:cxnSp>
          <p:nvCxnSpPr>
            <p:cNvPr id="93" name="直線コネクタ 92"/>
            <p:cNvCxnSpPr/>
            <p:nvPr/>
          </p:nvCxnSpPr>
          <p:spPr>
            <a:xfrm>
              <a:off x="2924944" y="5292080"/>
              <a:ext cx="882098" cy="0"/>
            </a:xfrm>
            <a:prstGeom prst="line">
              <a:avLst/>
            </a:prstGeom>
            <a:ln w="25400" cap="rnd">
              <a:solidFill>
                <a:schemeClr val="accent2"/>
              </a:solidFill>
              <a:prstDash val="sysDot"/>
              <a:headEnd type="oval"/>
            </a:ln>
          </p:spPr>
          <p:style>
            <a:lnRef idx="1">
              <a:schemeClr val="accent1"/>
            </a:lnRef>
            <a:fillRef idx="0">
              <a:schemeClr val="accent1"/>
            </a:fillRef>
            <a:effectRef idx="0">
              <a:schemeClr val="accent1"/>
            </a:effectRef>
            <a:fontRef idx="minor">
              <a:schemeClr val="tx1"/>
            </a:fontRef>
          </p:style>
        </p:cxnSp>
      </p:grpSp>
      <p:grpSp>
        <p:nvGrpSpPr>
          <p:cNvPr id="88" name="グループ化 87"/>
          <p:cNvGrpSpPr/>
          <p:nvPr/>
        </p:nvGrpSpPr>
        <p:grpSpPr>
          <a:xfrm>
            <a:off x="4221088" y="5220072"/>
            <a:ext cx="1121965" cy="972641"/>
            <a:chOff x="4581128" y="4860032"/>
            <a:chExt cx="1368152" cy="1170460"/>
          </a:xfrm>
        </p:grpSpPr>
        <p:pic>
          <p:nvPicPr>
            <p:cNvPr id="89" name="Picture 2"/>
            <p:cNvPicPr>
              <a:picLocks noChangeAspect="1" noChangeArrowheads="1"/>
            </p:cNvPicPr>
            <p:nvPr/>
          </p:nvPicPr>
          <p:blipFill>
            <a:blip r:embed="rId4" cstate="print"/>
            <a:srcRect/>
            <a:stretch>
              <a:fillRect/>
            </a:stretch>
          </p:blipFill>
          <p:spPr bwMode="auto">
            <a:xfrm>
              <a:off x="4581128" y="4860032"/>
              <a:ext cx="1368152" cy="1170460"/>
            </a:xfrm>
            <a:prstGeom prst="rect">
              <a:avLst/>
            </a:prstGeom>
            <a:noFill/>
            <a:ln w="9525">
              <a:noFill/>
              <a:miter lim="800000"/>
              <a:headEnd/>
              <a:tailEnd/>
            </a:ln>
          </p:spPr>
        </p:pic>
        <p:pic>
          <p:nvPicPr>
            <p:cNvPr id="90" name="コンテンツ プレースホルダ 18" descr="高知市文字.png"/>
            <p:cNvPicPr>
              <a:picLocks noChangeAspect="1"/>
            </p:cNvPicPr>
            <p:nvPr/>
          </p:nvPicPr>
          <p:blipFill>
            <a:blip r:embed="rId5" cstate="print"/>
            <a:stretch>
              <a:fillRect/>
            </a:stretch>
          </p:blipFill>
          <p:spPr>
            <a:xfrm>
              <a:off x="4673629" y="5028631"/>
              <a:ext cx="1084915" cy="864096"/>
            </a:xfrm>
            <a:prstGeom prst="rect">
              <a:avLst/>
            </a:prstGeom>
          </p:spPr>
        </p:pic>
      </p:grpSp>
      <p:sp>
        <p:nvSpPr>
          <p:cNvPr id="48" name="角丸四角形 47"/>
          <p:cNvSpPr/>
          <p:nvPr/>
        </p:nvSpPr>
        <p:spPr>
          <a:xfrm>
            <a:off x="0" y="0"/>
            <a:ext cx="6858000" cy="5220072"/>
          </a:xfrm>
          <a:prstGeom prst="roundRect">
            <a:avLst>
              <a:gd name="adj" fmla="val 3821"/>
            </a:avLst>
          </a:prstGeom>
          <a:solidFill>
            <a:schemeClr val="tx2">
              <a:lumMod val="60000"/>
              <a:lumOff val="40000"/>
              <a:alpha val="34000"/>
            </a:schemeClr>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p:cNvSpPr txBox="1"/>
          <p:nvPr/>
        </p:nvSpPr>
        <p:spPr>
          <a:xfrm>
            <a:off x="132941" y="797150"/>
            <a:ext cx="1080120" cy="461665"/>
          </a:xfrm>
          <a:prstGeom prst="rect">
            <a:avLst/>
          </a:prstGeom>
          <a:noFill/>
        </p:spPr>
        <p:txBody>
          <a:bodyPr wrap="square" rtlCol="0">
            <a:spAutoFit/>
          </a:bodyPr>
          <a:lstStyle/>
          <a:p>
            <a:r>
              <a:rPr lang="en-US" altLang="ja-JP" sz="2400" dirty="0" smtClean="0"/>
              <a:t>31</a:t>
            </a:r>
            <a:r>
              <a:rPr lang="ja-JP" altLang="en-US" sz="2000" dirty="0" smtClean="0"/>
              <a:t>機関</a:t>
            </a:r>
            <a:endParaRPr kumimoji="1" lang="ja-JP" altLang="en-US" sz="2000" dirty="0"/>
          </a:p>
        </p:txBody>
      </p:sp>
      <p:sp>
        <p:nvSpPr>
          <p:cNvPr id="26" name="コンテンツ プレースホルダ 29"/>
          <p:cNvSpPr txBox="1">
            <a:spLocks/>
          </p:cNvSpPr>
          <p:nvPr/>
        </p:nvSpPr>
        <p:spPr>
          <a:xfrm>
            <a:off x="260648" y="395537"/>
            <a:ext cx="4824536" cy="273630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grpSp>
        <p:nvGrpSpPr>
          <p:cNvPr id="34" name="グループ化 23"/>
          <p:cNvGrpSpPr/>
          <p:nvPr/>
        </p:nvGrpSpPr>
        <p:grpSpPr>
          <a:xfrm>
            <a:off x="126036" y="29840"/>
            <a:ext cx="1396800" cy="809880"/>
            <a:chOff x="7114401" y="2021659"/>
            <a:chExt cx="1525508" cy="1191316"/>
          </a:xfrm>
        </p:grpSpPr>
        <p:sp>
          <p:nvSpPr>
            <p:cNvPr id="39" name="片側の 2 つの角を丸めた四角形 38"/>
            <p:cNvSpPr/>
            <p:nvPr/>
          </p:nvSpPr>
          <p:spPr>
            <a:xfrm>
              <a:off x="7164288" y="2021659"/>
              <a:ext cx="1440160" cy="576066"/>
            </a:xfrm>
            <a:prstGeom prst="round2SameRect">
              <a:avLst>
                <a:gd name="adj1" fmla="val 16667"/>
                <a:gd name="adj2" fmla="val 0"/>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bg1"/>
                  </a:solidFill>
                </a:rPr>
                <a:t>　 南 部</a:t>
              </a:r>
              <a:endParaRPr lang="ja-JP" altLang="en-US" sz="2000" b="1" dirty="0">
                <a:solidFill>
                  <a:schemeClr val="bg1"/>
                </a:solidFill>
              </a:endParaRPr>
            </a:p>
          </p:txBody>
        </p:sp>
        <p:sp>
          <p:nvSpPr>
            <p:cNvPr id="40" name="片側の 2 つの角を丸めた四角形 39"/>
            <p:cNvSpPr/>
            <p:nvPr/>
          </p:nvSpPr>
          <p:spPr>
            <a:xfrm rot="10800000">
              <a:off x="7164288" y="2597722"/>
              <a:ext cx="1440160" cy="615253"/>
            </a:xfrm>
            <a:prstGeom prst="round2SameRect">
              <a:avLst>
                <a:gd name="adj1" fmla="val 16667"/>
                <a:gd name="adj2" fmla="val 0"/>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7114401" y="2657192"/>
              <a:ext cx="1525508" cy="498006"/>
            </a:xfrm>
            <a:prstGeom prst="rect">
              <a:avLst/>
            </a:prstGeom>
            <a:noFill/>
          </p:spPr>
          <p:txBody>
            <a:bodyPr wrap="square" rtlCol="0" anchor="t" anchorCtr="1">
              <a:spAutoFit/>
            </a:bodyPr>
            <a:lstStyle/>
            <a:p>
              <a:r>
                <a:rPr kumimoji="1" lang="ja-JP" altLang="en-US" sz="800" dirty="0" smtClean="0"/>
                <a:t>潮江、長浜、</a:t>
              </a:r>
              <a:endParaRPr kumimoji="1" lang="en-US" altLang="ja-JP" sz="800" dirty="0" smtClean="0"/>
            </a:p>
            <a:p>
              <a:r>
                <a:rPr kumimoji="1" lang="ja-JP" altLang="en-US" sz="800" dirty="0" smtClean="0"/>
                <a:t>　　春野</a:t>
              </a:r>
              <a:endParaRPr kumimoji="1" lang="en-US" altLang="ja-JP" sz="800" dirty="0" smtClean="0"/>
            </a:p>
          </p:txBody>
        </p:sp>
      </p:grpSp>
      <p:graphicFrame>
        <p:nvGraphicFramePr>
          <p:cNvPr id="64" name="表 63"/>
          <p:cNvGraphicFramePr>
            <a:graphicFrameLocks noGrp="1"/>
          </p:cNvGraphicFramePr>
          <p:nvPr/>
        </p:nvGraphicFramePr>
        <p:xfrm>
          <a:off x="1963807" y="29840"/>
          <a:ext cx="4782050" cy="3032943"/>
        </p:xfrm>
        <a:graphic>
          <a:graphicData uri="http://schemas.openxmlformats.org/drawingml/2006/table">
            <a:tbl>
              <a:tblPr bandRow="1">
                <a:tableStyleId>{BC89EF96-8CEA-46FF-86C4-4CE0E7609802}</a:tableStyleId>
              </a:tblPr>
              <a:tblGrid>
                <a:gridCol w="241440"/>
                <a:gridCol w="1831915"/>
                <a:gridCol w="1696094"/>
                <a:gridCol w="1012601"/>
              </a:tblGrid>
              <a:tr h="150804">
                <a:tc rowSpan="19">
                  <a:txBody>
                    <a:bodyPr/>
                    <a:lstStyle/>
                    <a:p>
                      <a:pPr algn="ctr" fontAlgn="ctr"/>
                      <a:r>
                        <a:rPr lang="ja-JP" altLang="en-US" sz="1000" u="none" strike="noStrike" spc="0" dirty="0" smtClean="0">
                          <a:latin typeface="ＭＳ Ｐゴシック" pitchFamily="50" charset="-128"/>
                          <a:ea typeface="ＭＳ Ｐゴシック" pitchFamily="50" charset="-128"/>
                        </a:rPr>
                        <a:t>潮    江</a:t>
                      </a:r>
                      <a:endParaRPr lang="ja-JP" altLang="en-US" sz="1000" b="0" i="0" u="none" strike="noStrike" spc="0" dirty="0">
                        <a:solidFill>
                          <a:srgbClr val="000000"/>
                        </a:solidFill>
                        <a:latin typeface="ＭＳ Ｐゴシック" pitchFamily="50" charset="-128"/>
                        <a:ea typeface="ＭＳ Ｐゴシック" pitchFamily="50" charset="-128"/>
                      </a:endParaRPr>
                    </a:p>
                  </a:txBody>
                  <a:tcPr marL="4072" marR="4072" marT="4072" marB="0" vert="eaVert"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潮</a:t>
                      </a:r>
                      <a:r>
                        <a:rPr lang="zh-TW" altLang="en-US" sz="700" u="none" strike="noStrike" dirty="0">
                          <a:latin typeface="ＭＳ Ｐゴシック" pitchFamily="50" charset="-128"/>
                          <a:ea typeface="ＭＳ Ｐゴシック" pitchFamily="50" charset="-128"/>
                        </a:rPr>
                        <a:t>江高橋病院</a:t>
                      </a:r>
                      <a:endParaRPr lang="zh-TW"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土居町</a:t>
                      </a:r>
                      <a:r>
                        <a:rPr lang="en-US" altLang="zh-CN" sz="700" u="none" strike="noStrike" dirty="0">
                          <a:latin typeface="ＭＳ Ｐゴシック" pitchFamily="50" charset="-128"/>
                          <a:ea typeface="ＭＳ Ｐゴシック" pitchFamily="50" charset="-128"/>
                        </a:rPr>
                        <a:t>9</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18</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088-833-2700</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15080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ふたば</a:t>
                      </a:r>
                      <a:r>
                        <a:rPr lang="ja-JP" altLang="en-US" sz="700" u="none" strike="noStrike" dirty="0">
                          <a:latin typeface="ＭＳ Ｐゴシック" pitchFamily="50" charset="-128"/>
                          <a:ea typeface="ＭＳ Ｐゴシック" pitchFamily="50" charset="-128"/>
                        </a:rPr>
                        <a:t>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役</a:t>
                      </a:r>
                      <a:r>
                        <a:rPr lang="ja-JP" altLang="en-US" sz="700" u="none" strike="noStrike" dirty="0">
                          <a:latin typeface="ＭＳ Ｐゴシック" pitchFamily="50" charset="-128"/>
                          <a:ea typeface="ＭＳ Ｐゴシック" pitchFamily="50" charset="-128"/>
                        </a:rPr>
                        <a:t>知町</a:t>
                      </a:r>
                      <a:r>
                        <a:rPr lang="en-US" altLang="ja-JP" sz="700" u="none" strike="noStrike" dirty="0">
                          <a:latin typeface="ＭＳ Ｐゴシック" pitchFamily="50" charset="-128"/>
                          <a:ea typeface="ＭＳ Ｐゴシック" pitchFamily="50" charset="-128"/>
                        </a:rPr>
                        <a:t>15-7</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088-831-9050</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15080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二山</a:t>
                      </a:r>
                      <a:r>
                        <a:rPr lang="ja-JP" altLang="en-US" sz="700" u="none" strike="noStrike" dirty="0">
                          <a:latin typeface="ＭＳ Ｐゴシック" pitchFamily="50" charset="-128"/>
                          <a:ea typeface="ＭＳ Ｐゴシック" pitchFamily="50" charset="-128"/>
                        </a:rPr>
                        <a:t>整形外科</a:t>
                      </a:r>
                      <a:endParaRPr lang="ja-JP"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潮</a:t>
                      </a:r>
                      <a:r>
                        <a:rPr lang="zh-CN" altLang="en-US" sz="700" u="none" strike="noStrike" dirty="0">
                          <a:latin typeface="ＭＳ Ｐゴシック" pitchFamily="50" charset="-128"/>
                          <a:ea typeface="ＭＳ Ｐゴシック" pitchFamily="50" charset="-128"/>
                        </a:rPr>
                        <a:t>新町１丁目</a:t>
                      </a:r>
                      <a:r>
                        <a:rPr lang="en-US" altLang="zh-CN" sz="700" u="none" strike="noStrike" dirty="0">
                          <a:latin typeface="ＭＳ Ｐゴシック" pitchFamily="50" charset="-128"/>
                          <a:ea typeface="ＭＳ Ｐゴシック" pitchFamily="50" charset="-128"/>
                        </a:rPr>
                        <a:t>6</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30</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088-832-0011</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15080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横田</a:t>
                      </a:r>
                      <a:r>
                        <a:rPr lang="zh-CN" altLang="en-US" sz="700" u="none" strike="noStrike" dirty="0">
                          <a:latin typeface="ＭＳ Ｐゴシック" pitchFamily="50" charset="-128"/>
                          <a:ea typeface="ＭＳ Ｐゴシック" pitchFamily="50" charset="-128"/>
                        </a:rPr>
                        <a:t>胃腸科内科</a:t>
                      </a:r>
                      <a:endParaRPr lang="zh-CN"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潮</a:t>
                      </a:r>
                      <a:r>
                        <a:rPr lang="zh-CN" altLang="en-US" sz="700" u="none" strike="noStrike" dirty="0">
                          <a:latin typeface="ＭＳ Ｐゴシック" pitchFamily="50" charset="-128"/>
                          <a:ea typeface="ＭＳ Ｐゴシック" pitchFamily="50" charset="-128"/>
                        </a:rPr>
                        <a:t>新町１丁目</a:t>
                      </a:r>
                      <a:r>
                        <a:rPr lang="en-US" altLang="zh-CN" sz="700" u="none" strike="noStrike" dirty="0">
                          <a:latin typeface="ＭＳ Ｐゴシック" pitchFamily="50" charset="-128"/>
                          <a:ea typeface="ＭＳ Ｐゴシック" pitchFamily="50" charset="-128"/>
                        </a:rPr>
                        <a:t>16</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10</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088-833-0237</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15080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ながの</a:t>
                      </a:r>
                      <a:r>
                        <a:rPr lang="ja-JP" altLang="en-US" sz="700" u="none" strike="noStrike" dirty="0">
                          <a:latin typeface="ＭＳ Ｐゴシック" pitchFamily="50" charset="-128"/>
                          <a:ea typeface="ＭＳ Ｐゴシック" pitchFamily="50" charset="-128"/>
                        </a:rPr>
                        <a:t>内科クリニック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新田町</a:t>
                      </a:r>
                      <a:r>
                        <a:rPr lang="en-US" altLang="zh-CN" sz="700" u="none" strike="noStrike" dirty="0">
                          <a:latin typeface="ＭＳ Ｐゴシック" pitchFamily="50" charset="-128"/>
                          <a:ea typeface="ＭＳ Ｐゴシック" pitchFamily="50" charset="-128"/>
                        </a:rPr>
                        <a:t>14</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31</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088-837-1233</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15080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梅ノ辻</a:t>
                      </a:r>
                      <a:r>
                        <a:rPr lang="ja-JP" altLang="en-US" sz="700" u="none" strike="noStrike" dirty="0">
                          <a:latin typeface="ＭＳ Ｐゴシック" pitchFamily="50" charset="-128"/>
                          <a:ea typeface="ＭＳ Ｐゴシック" pitchFamily="50" charset="-128"/>
                        </a:rPr>
                        <a:t>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梅ノ辻</a:t>
                      </a:r>
                      <a:r>
                        <a:rPr lang="en-US" altLang="ja-JP" sz="700" u="none" strike="noStrike" dirty="0">
                          <a:latin typeface="ＭＳ Ｐゴシック" pitchFamily="50" charset="-128"/>
                          <a:ea typeface="ＭＳ Ｐゴシック" pitchFamily="50" charset="-128"/>
                        </a:rPr>
                        <a:t>8-7</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088-833-4580</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15080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絹川</a:t>
                      </a:r>
                      <a:r>
                        <a:rPr lang="ja-JP" altLang="en-US" sz="700" u="none" strike="noStrike" dirty="0">
                          <a:latin typeface="ＭＳ Ｐゴシック" pitchFamily="50" charset="-128"/>
                          <a:ea typeface="ＭＳ Ｐゴシック" pitchFamily="50" charset="-128"/>
                        </a:rPr>
                        <a:t>医院</a:t>
                      </a:r>
                      <a:endParaRPr lang="ja-JP"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桟橋通</a:t>
                      </a:r>
                      <a:r>
                        <a:rPr lang="zh-TW" altLang="en-US" sz="700" u="none" strike="noStrike" dirty="0">
                          <a:latin typeface="ＭＳ Ｐゴシック" pitchFamily="50" charset="-128"/>
                          <a:ea typeface="ＭＳ Ｐゴシック" pitchFamily="50" charset="-128"/>
                        </a:rPr>
                        <a:t>１丁目</a:t>
                      </a:r>
                      <a:r>
                        <a:rPr lang="en-US" altLang="zh-TW" sz="700" u="none" strike="noStrike" dirty="0">
                          <a:latin typeface="ＭＳ Ｐゴシック" pitchFamily="50" charset="-128"/>
                          <a:ea typeface="ＭＳ Ｐゴシック" pitchFamily="50" charset="-128"/>
                        </a:rPr>
                        <a:t>7-17</a:t>
                      </a:r>
                      <a:endParaRPr lang="en-US" altLang="zh-TW"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088-833-5222</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15080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島崎</a:t>
                      </a:r>
                      <a:r>
                        <a:rPr lang="ja-JP" altLang="en-US" sz="700" u="none" strike="noStrike" dirty="0">
                          <a:latin typeface="ＭＳ Ｐゴシック" pitchFamily="50" charset="-128"/>
                          <a:ea typeface="ＭＳ Ｐゴシック" pitchFamily="50" charset="-128"/>
                        </a:rPr>
                        <a:t>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桟橋通</a:t>
                      </a:r>
                      <a:r>
                        <a:rPr lang="zh-TW" altLang="en-US" sz="700" u="none" strike="noStrike" dirty="0">
                          <a:latin typeface="ＭＳ Ｐゴシック" pitchFamily="50" charset="-128"/>
                          <a:ea typeface="ＭＳ Ｐゴシック" pitchFamily="50" charset="-128"/>
                        </a:rPr>
                        <a:t>２丁目</a:t>
                      </a:r>
                      <a:r>
                        <a:rPr lang="en-US" altLang="zh-TW" sz="700" u="none" strike="noStrike" dirty="0">
                          <a:latin typeface="ＭＳ Ｐゴシック" pitchFamily="50" charset="-128"/>
                          <a:ea typeface="ＭＳ Ｐゴシック" pitchFamily="50" charset="-128"/>
                        </a:rPr>
                        <a:t>12-5</a:t>
                      </a:r>
                      <a:endParaRPr lang="en-US" altLang="zh-TW"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088-833-3344</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15080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高知県</a:t>
                      </a:r>
                      <a:r>
                        <a:rPr lang="ja-JP" altLang="en-US" sz="700" u="none" strike="noStrike" dirty="0">
                          <a:latin typeface="ＭＳ Ｐゴシック" pitchFamily="50" charset="-128"/>
                          <a:ea typeface="ＭＳ Ｐゴシック" pitchFamily="50" charset="-128"/>
                        </a:rPr>
                        <a:t>総合保健協会</a:t>
                      </a:r>
                      <a:endParaRPr lang="ja-JP"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桟橋通</a:t>
                      </a:r>
                      <a:r>
                        <a:rPr lang="ja-JP" altLang="en-US" sz="700" u="none" strike="noStrike" dirty="0">
                          <a:latin typeface="ＭＳ Ｐゴシック" pitchFamily="50" charset="-128"/>
                          <a:ea typeface="ＭＳ Ｐゴシック" pitchFamily="50" charset="-128"/>
                        </a:rPr>
                        <a:t>６丁目</a:t>
                      </a:r>
                      <a:r>
                        <a:rPr lang="en-US" altLang="ja-JP" sz="700" u="none" strike="noStrike" dirty="0">
                          <a:latin typeface="ＭＳ Ｐゴシック" pitchFamily="50" charset="-128"/>
                          <a:ea typeface="ＭＳ Ｐゴシック" pitchFamily="50" charset="-128"/>
                        </a:rPr>
                        <a:t>7</a:t>
                      </a:r>
                      <a:r>
                        <a:rPr lang="ja-JP" altLang="en-US" sz="700" u="none" strike="noStrike" dirty="0">
                          <a:latin typeface="ＭＳ Ｐゴシック" pitchFamily="50" charset="-128"/>
                          <a:ea typeface="ＭＳ Ｐゴシック" pitchFamily="50" charset="-128"/>
                        </a:rPr>
                        <a:t>番</a:t>
                      </a:r>
                      <a:r>
                        <a:rPr lang="en-US" altLang="ja-JP" sz="700" u="none" strike="noStrike" dirty="0">
                          <a:latin typeface="ＭＳ Ｐゴシック" pitchFamily="50" charset="-128"/>
                          <a:ea typeface="ＭＳ Ｐゴシック" pitchFamily="50" charset="-128"/>
                        </a:rPr>
                        <a:t>43</a:t>
                      </a:r>
                      <a:r>
                        <a:rPr lang="ja-JP" altLang="en-US" sz="700" u="none" strike="noStrike" dirty="0">
                          <a:latin typeface="ＭＳ Ｐゴシック" pitchFamily="50" charset="-128"/>
                          <a:ea typeface="ＭＳ Ｐゴシック" pitchFamily="50" charset="-128"/>
                        </a:rPr>
                        <a:t>号</a:t>
                      </a:r>
                      <a:endParaRPr lang="ja-JP"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088-831-4800</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15080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吉村</a:t>
                      </a:r>
                      <a:r>
                        <a:rPr lang="ja-JP" altLang="en-US" sz="700" u="none" strike="noStrike" dirty="0">
                          <a:latin typeface="ＭＳ Ｐゴシック" pitchFamily="50" charset="-128"/>
                          <a:ea typeface="ＭＳ Ｐゴシック" pitchFamily="50" charset="-128"/>
                        </a:rPr>
                        <a:t>神経内科リハビリクリニック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百石町</a:t>
                      </a:r>
                      <a:r>
                        <a:rPr lang="ja-JP" altLang="en-US" sz="700" u="none" strike="noStrike" dirty="0">
                          <a:latin typeface="ＭＳ Ｐゴシック" pitchFamily="50" charset="-128"/>
                          <a:ea typeface="ＭＳ Ｐゴシック" pitchFamily="50" charset="-128"/>
                        </a:rPr>
                        <a:t>２丁目</a:t>
                      </a:r>
                      <a:r>
                        <a:rPr lang="en-US" altLang="ja-JP" sz="700" u="none" strike="noStrike" dirty="0">
                          <a:latin typeface="ＭＳ Ｐゴシック" pitchFamily="50" charset="-128"/>
                          <a:ea typeface="ＭＳ Ｐゴシック" pitchFamily="50" charset="-128"/>
                        </a:rPr>
                        <a:t>2-1</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088-832-6431</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15080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ますだ</a:t>
                      </a:r>
                      <a:r>
                        <a:rPr lang="ja-JP" altLang="en-US" sz="700" u="none" strike="noStrike" dirty="0">
                          <a:latin typeface="ＭＳ Ｐゴシック" pitchFamily="50" charset="-128"/>
                          <a:ea typeface="ＭＳ Ｐゴシック" pitchFamily="50" charset="-128"/>
                        </a:rPr>
                        <a:t>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百石町</a:t>
                      </a:r>
                      <a:r>
                        <a:rPr lang="ja-JP" altLang="en-US" sz="700" u="none" strike="noStrike" dirty="0">
                          <a:latin typeface="ＭＳ Ｐゴシック" pitchFamily="50" charset="-128"/>
                          <a:ea typeface="ＭＳ Ｐゴシック" pitchFamily="50" charset="-128"/>
                        </a:rPr>
                        <a:t>４丁目</a:t>
                      </a:r>
                      <a:r>
                        <a:rPr lang="en-US" altLang="ja-JP" sz="700" u="none" strike="noStrike" dirty="0">
                          <a:latin typeface="ＭＳ Ｐゴシック" pitchFamily="50" charset="-128"/>
                          <a:ea typeface="ＭＳ Ｐゴシック" pitchFamily="50" charset="-128"/>
                        </a:rPr>
                        <a:t>17-1</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088-805-0871</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150804">
                <a:tc vMerge="1">
                  <a:txBody>
                    <a:bodyPr/>
                    <a:lstStyle/>
                    <a:p>
                      <a:endParaRPr kumimoji="1" lang="ja-JP" altLang="en-US"/>
                    </a:p>
                  </a:txBody>
                  <a:tcPr/>
                </a:tc>
                <a:tc>
                  <a:txBody>
                    <a:bodyPr/>
                    <a:lstStyle/>
                    <a:p>
                      <a:pPr algn="l" fontAlgn="ctr"/>
                      <a:r>
                        <a:rPr lang="ja-JP" altLang="en-US" sz="700" u="none" strike="noStrike" spc="0" dirty="0" smtClean="0">
                          <a:latin typeface="ＭＳ Ｐゴシック" pitchFamily="50" charset="-128"/>
                          <a:ea typeface="ＭＳ Ｐゴシック" pitchFamily="50" charset="-128"/>
                        </a:rPr>
                        <a:t>　にしの</a:t>
                      </a:r>
                      <a:r>
                        <a:rPr lang="ja-JP" altLang="en-US" sz="700" u="none" strike="noStrike" spc="0" dirty="0">
                          <a:latin typeface="ＭＳ Ｐゴシック" pitchFamily="50" charset="-128"/>
                          <a:ea typeface="ＭＳ Ｐゴシック" pitchFamily="50" charset="-128"/>
                        </a:rPr>
                        <a:t>内科クリニック循環器・心臓内科</a:t>
                      </a:r>
                      <a:endParaRPr lang="ja-JP" altLang="en-US" sz="700" b="0" i="0" u="none" strike="noStrike" spc="0"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百石町</a:t>
                      </a:r>
                      <a:r>
                        <a:rPr lang="ja-JP" altLang="en-US" sz="700" u="none" strike="noStrike" dirty="0">
                          <a:latin typeface="ＭＳ Ｐゴシック" pitchFamily="50" charset="-128"/>
                          <a:ea typeface="ＭＳ Ｐゴシック" pitchFamily="50" charset="-128"/>
                        </a:rPr>
                        <a:t>２丁目</a:t>
                      </a:r>
                      <a:r>
                        <a:rPr lang="en-US" altLang="ja-JP" sz="700" u="none" strike="noStrike" dirty="0">
                          <a:latin typeface="ＭＳ Ｐゴシック" pitchFamily="50" charset="-128"/>
                          <a:ea typeface="ＭＳ Ｐゴシック" pitchFamily="50" charset="-128"/>
                        </a:rPr>
                        <a:t>29-16</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088-855-5524</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15080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市川</a:t>
                      </a:r>
                      <a:r>
                        <a:rPr lang="ja-JP" altLang="en-US" sz="700" u="none" strike="noStrike" dirty="0">
                          <a:latin typeface="ＭＳ Ｐゴシック" pitchFamily="50" charset="-128"/>
                          <a:ea typeface="ＭＳ Ｐゴシック" pitchFamily="50" charset="-128"/>
                        </a:rPr>
                        <a:t>医院</a:t>
                      </a:r>
                      <a:endParaRPr lang="ja-JP"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百石町</a:t>
                      </a:r>
                      <a:r>
                        <a:rPr lang="en-US" altLang="ja-JP" sz="700" u="none" strike="noStrike" dirty="0">
                          <a:latin typeface="ＭＳ Ｐゴシック" pitchFamily="50" charset="-128"/>
                          <a:ea typeface="ＭＳ Ｐゴシック" pitchFamily="50" charset="-128"/>
                        </a:rPr>
                        <a:t>3-8-20</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088-832-2367</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15080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小林</a:t>
                      </a:r>
                      <a:r>
                        <a:rPr lang="ja-JP" altLang="en-US" sz="700" u="none" strike="noStrike" dirty="0">
                          <a:latin typeface="ＭＳ Ｐゴシック" pitchFamily="50" charset="-128"/>
                          <a:ea typeface="ＭＳ Ｐゴシック" pitchFamily="50" charset="-128"/>
                        </a:rPr>
                        <a:t>レディスクリニック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竹島町</a:t>
                      </a:r>
                      <a:r>
                        <a:rPr lang="en-US" altLang="ja-JP" sz="700" u="none" strike="noStrike" dirty="0">
                          <a:latin typeface="ＭＳ Ｐゴシック" pitchFamily="50" charset="-128"/>
                          <a:ea typeface="ＭＳ Ｐゴシック" pitchFamily="50" charset="-128"/>
                        </a:rPr>
                        <a:t>13-1-3</a:t>
                      </a:r>
                      <a:r>
                        <a:rPr lang="en-US" sz="700" u="none" strike="noStrike" dirty="0">
                          <a:latin typeface="ＭＳ Ｐゴシック" pitchFamily="50" charset="-128"/>
                          <a:ea typeface="ＭＳ Ｐゴシック" pitchFamily="50" charset="-128"/>
                        </a:rPr>
                        <a:t>F</a:t>
                      </a:r>
                      <a:endParaRPr 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088-805-1777</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280988">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う</a:t>
                      </a:r>
                      <a:r>
                        <a:rPr lang="ja-JP" altLang="en-US" sz="700" u="none" strike="noStrike" dirty="0">
                          <a:latin typeface="ＭＳ Ｐゴシック" pitchFamily="50" charset="-128"/>
                          <a:ea typeface="ＭＳ Ｐゴシック" pitchFamily="50" charset="-128"/>
                        </a:rPr>
                        <a:t>しおえ太陽クリニック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竹島町</a:t>
                      </a:r>
                      <a:r>
                        <a:rPr lang="en-US" altLang="ja-JP" sz="700" u="none" strike="noStrike" dirty="0">
                          <a:latin typeface="ＭＳ Ｐゴシック" pitchFamily="50" charset="-128"/>
                          <a:ea typeface="ＭＳ Ｐゴシック" pitchFamily="50" charset="-128"/>
                        </a:rPr>
                        <a:t>13-1 </a:t>
                      </a:r>
                      <a:r>
                        <a:rPr lang="ja-JP" altLang="en-US" sz="700" u="none" strike="noStrike" dirty="0" smtClean="0">
                          <a:latin typeface="ＭＳ Ｐゴシック" pitchFamily="50" charset="-128"/>
                          <a:ea typeface="ＭＳ Ｐゴシック" pitchFamily="50" charset="-128"/>
                        </a:rPr>
                        <a:t>　　</a:t>
                      </a:r>
                      <a:endParaRPr lang="en-US" altLang="ja-JP" sz="700" u="none" strike="noStrike" dirty="0" smtClean="0">
                        <a:latin typeface="ＭＳ Ｐゴシック" pitchFamily="50" charset="-128"/>
                        <a:ea typeface="ＭＳ Ｐゴシック" pitchFamily="50" charset="-128"/>
                      </a:endParaRPr>
                    </a:p>
                    <a:p>
                      <a:pPr algn="l" fontAlgn="ctr"/>
                      <a:r>
                        <a:rPr lang="ja-JP" altLang="en-US" sz="700" u="none" strike="noStrike" dirty="0" smtClean="0">
                          <a:latin typeface="ＭＳ Ｐゴシック" pitchFamily="50" charset="-128"/>
                          <a:ea typeface="ＭＳ Ｐゴシック" pitchFamily="50" charset="-128"/>
                        </a:rPr>
                        <a:t>　うしおえメディカルビル・イーア２</a:t>
                      </a:r>
                      <a:r>
                        <a:rPr lang="en-US" altLang="ja-JP" sz="700" u="none" strike="noStrike" dirty="0" smtClean="0">
                          <a:latin typeface="ＭＳ Ｐゴシック" pitchFamily="50" charset="-128"/>
                          <a:ea typeface="ＭＳ Ｐゴシック" pitchFamily="50" charset="-128"/>
                        </a:rPr>
                        <a:t>F</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088-805-0070</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188287">
                <a:tc vMerge="1">
                  <a:txBody>
                    <a:bodyPr/>
                    <a:lstStyle/>
                    <a:p>
                      <a:endParaRPr kumimoji="1" lang="ja-JP" altLang="en-US"/>
                    </a:p>
                  </a:txBody>
                  <a:tcPr/>
                </a:tc>
                <a:tc>
                  <a:txBody>
                    <a:bodyPr/>
                    <a:lstStyle/>
                    <a:p>
                      <a:pPr algn="l" fontAlgn="ctr"/>
                      <a:r>
                        <a:rPr lang="ja-JP" altLang="en-US" sz="700" u="none" strike="noStrike" spc="-150" dirty="0" smtClean="0">
                          <a:latin typeface="ＭＳ Ｐゴシック" pitchFamily="50" charset="-128"/>
                          <a:ea typeface="ＭＳ Ｐゴシック" pitchFamily="50" charset="-128"/>
                        </a:rPr>
                        <a:t>　</a:t>
                      </a:r>
                      <a:r>
                        <a:rPr lang="ja-JP" altLang="en-US" sz="700" u="none" strike="noStrike" spc="-150" baseline="0" dirty="0" smtClean="0">
                          <a:latin typeface="ＭＳ Ｐゴシック" pitchFamily="50" charset="-128"/>
                          <a:ea typeface="ＭＳ Ｐゴシック" pitchFamily="50" charset="-128"/>
                        </a:rPr>
                        <a:t> </a:t>
                      </a:r>
                      <a:r>
                        <a:rPr lang="zh-TW" altLang="en-US" sz="700" u="none" strike="noStrike" spc="0" dirty="0" smtClean="0">
                          <a:latin typeface="ＭＳ Ｐゴシック" pitchFamily="50" charset="-128"/>
                          <a:ea typeface="ＭＳ Ｐゴシック" pitchFamily="50" charset="-128"/>
                        </a:rPr>
                        <a:t>高知</a:t>
                      </a:r>
                      <a:r>
                        <a:rPr lang="zh-TW" altLang="en-US" sz="700" u="none" strike="noStrike" spc="0" dirty="0">
                          <a:latin typeface="ＭＳ Ｐゴシック" pitchFamily="50" charset="-128"/>
                          <a:ea typeface="ＭＳ Ｐゴシック" pitchFamily="50" charset="-128"/>
                        </a:rPr>
                        <a:t>医療生活協同組合潮江診療所</a:t>
                      </a:r>
                      <a:endParaRPr lang="zh-TW" altLang="en-US" sz="700" b="0" i="0" u="none" strike="noStrike" spc="0"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高見</a:t>
                      </a:r>
                      <a:r>
                        <a:rPr lang="ja-JP" altLang="en-US" sz="700" u="none" strike="noStrike" dirty="0">
                          <a:latin typeface="ＭＳ Ｐゴシック" pitchFamily="50" charset="-128"/>
                          <a:ea typeface="ＭＳ Ｐゴシック" pitchFamily="50" charset="-128"/>
                        </a:rPr>
                        <a:t>町</a:t>
                      </a:r>
                      <a:r>
                        <a:rPr lang="en-US" altLang="ja-JP" sz="700" u="none" strike="noStrike" dirty="0">
                          <a:latin typeface="ＭＳ Ｐゴシック" pitchFamily="50" charset="-128"/>
                          <a:ea typeface="ＭＳ Ｐゴシック" pitchFamily="50" charset="-128"/>
                        </a:rPr>
                        <a:t>363</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088-833-9511</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15080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玉木</a:t>
                      </a:r>
                      <a:r>
                        <a:rPr lang="ja-JP" altLang="en-US" sz="700" u="none" strike="noStrike" dirty="0">
                          <a:latin typeface="ＭＳ Ｐゴシック" pitchFamily="50" charset="-128"/>
                          <a:ea typeface="ＭＳ Ｐゴシック" pitchFamily="50" charset="-128"/>
                        </a:rPr>
                        <a:t>内科小児科クリニック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高見</a:t>
                      </a:r>
                      <a:r>
                        <a:rPr lang="ja-JP" altLang="en-US" sz="700" u="none" strike="noStrike" dirty="0">
                          <a:latin typeface="ＭＳ Ｐゴシック" pitchFamily="50" charset="-128"/>
                          <a:ea typeface="ＭＳ Ｐゴシック" pitchFamily="50" charset="-128"/>
                        </a:rPr>
                        <a:t>町</a:t>
                      </a:r>
                      <a:r>
                        <a:rPr lang="en-US" altLang="ja-JP" sz="700" u="none" strike="noStrike" dirty="0">
                          <a:latin typeface="ＭＳ Ｐゴシック" pitchFamily="50" charset="-128"/>
                          <a:ea typeface="ＭＳ Ｐゴシック" pitchFamily="50" charset="-128"/>
                        </a:rPr>
                        <a:t>189-1</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088-834-2800</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15080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塩見クリニック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六</a:t>
                      </a:r>
                      <a:r>
                        <a:rPr lang="ja-JP" altLang="en-US" sz="700" u="none" strike="noStrike" dirty="0">
                          <a:latin typeface="ＭＳ Ｐゴシック" pitchFamily="50" charset="-128"/>
                          <a:ea typeface="ＭＳ Ｐゴシック" pitchFamily="50" charset="-128"/>
                        </a:rPr>
                        <a:t>泉寺町</a:t>
                      </a:r>
                      <a:r>
                        <a:rPr lang="en-US" altLang="ja-JP" sz="700" u="none" strike="noStrike" dirty="0">
                          <a:latin typeface="ＭＳ Ｐゴシック" pitchFamily="50" charset="-128"/>
                          <a:ea typeface="ＭＳ Ｐゴシック" pitchFamily="50" charset="-128"/>
                        </a:rPr>
                        <a:t>87-5</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088-805-0002</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r h="150804">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大川</a:t>
                      </a:r>
                      <a:r>
                        <a:rPr lang="ja-JP" altLang="en-US" sz="700" u="none" strike="noStrike" dirty="0">
                          <a:latin typeface="ＭＳ Ｐゴシック" pitchFamily="50" charset="-128"/>
                          <a:ea typeface="ＭＳ Ｐゴシック" pitchFamily="50" charset="-128"/>
                        </a:rPr>
                        <a:t>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萩町</a:t>
                      </a:r>
                      <a:r>
                        <a:rPr lang="ja-JP" altLang="en-US" sz="700" u="none" strike="noStrike" dirty="0">
                          <a:latin typeface="ＭＳ Ｐゴシック" pitchFamily="50" charset="-128"/>
                          <a:ea typeface="ＭＳ Ｐゴシック" pitchFamily="50" charset="-128"/>
                        </a:rPr>
                        <a:t>１丁目</a:t>
                      </a:r>
                      <a:r>
                        <a:rPr lang="en-US" altLang="ja-JP" sz="700" u="none" strike="noStrike" dirty="0">
                          <a:latin typeface="ＭＳ Ｐゴシック" pitchFamily="50" charset="-128"/>
                          <a:ea typeface="ＭＳ Ｐゴシック" pitchFamily="50" charset="-128"/>
                        </a:rPr>
                        <a:t>6-52</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c>
                  <a:txBody>
                    <a:bodyPr/>
                    <a:lstStyle/>
                    <a:p>
                      <a:pPr algn="ctr" fontAlgn="ctr"/>
                      <a:r>
                        <a:rPr lang="en-US" altLang="ja-JP" sz="700" u="none" strike="noStrike" dirty="0">
                          <a:latin typeface="ＭＳ Ｐゴシック" pitchFamily="50" charset="-128"/>
                          <a:ea typeface="ＭＳ Ｐゴシック" pitchFamily="50" charset="-128"/>
                        </a:rPr>
                        <a:t>088-855-7717</a:t>
                      </a:r>
                      <a:endParaRPr lang="en-US" altLang="ja-JP" sz="700" b="0" i="0" u="none" strike="noStrike" dirty="0">
                        <a:solidFill>
                          <a:srgbClr val="000000"/>
                        </a:solidFill>
                        <a:latin typeface="ＭＳ Ｐゴシック" pitchFamily="50" charset="-128"/>
                        <a:ea typeface="ＭＳ Ｐゴシック" pitchFamily="50" charset="-128"/>
                      </a:endParaRPr>
                    </a:p>
                  </a:txBody>
                  <a:tcPr marL="4072" marR="4072" marT="4072" marB="0" anchor="ctr"/>
                </a:tc>
              </a:tr>
            </a:tbl>
          </a:graphicData>
        </a:graphic>
      </p:graphicFrame>
      <p:graphicFrame>
        <p:nvGraphicFramePr>
          <p:cNvPr id="65" name="表 64"/>
          <p:cNvGraphicFramePr>
            <a:graphicFrameLocks noGrp="1"/>
          </p:cNvGraphicFramePr>
          <p:nvPr/>
        </p:nvGraphicFramePr>
        <p:xfrm>
          <a:off x="1955676" y="3115568"/>
          <a:ext cx="4790181" cy="1152130"/>
        </p:xfrm>
        <a:graphic>
          <a:graphicData uri="http://schemas.openxmlformats.org/drawingml/2006/table">
            <a:tbl>
              <a:tblPr bandRow="1">
                <a:tableStyleId>{BC89EF96-8CEA-46FF-86C4-4CE0E7609802}</a:tableStyleId>
              </a:tblPr>
              <a:tblGrid>
                <a:gridCol w="237801"/>
                <a:gridCol w="1843685"/>
                <a:gridCol w="1699404"/>
                <a:gridCol w="1009291"/>
              </a:tblGrid>
              <a:tr h="164590">
                <a:tc rowSpan="7">
                  <a:txBody>
                    <a:bodyPr/>
                    <a:lstStyle/>
                    <a:p>
                      <a:pPr algn="ctr" fontAlgn="ctr"/>
                      <a:r>
                        <a:rPr lang="ja-JP" altLang="en-US" sz="1000" u="none" strike="noStrike" spc="600" dirty="0" smtClean="0"/>
                        <a:t>長  浜</a:t>
                      </a:r>
                      <a:endParaRPr lang="ja-JP" altLang="en-US" sz="1000" b="0" i="0" u="none" strike="noStrike" spc="600" dirty="0">
                        <a:solidFill>
                          <a:srgbClr val="000000"/>
                        </a:solidFill>
                        <a:latin typeface="ＭＳ Ｐゴシック" pitchFamily="50" charset="-128"/>
                        <a:ea typeface="ＭＳ Ｐゴシック" pitchFamily="50" charset="-128"/>
                      </a:endParaRPr>
                    </a:p>
                  </a:txBody>
                  <a:tcPr marL="9420" marR="9420" marT="9420" marB="0" vert="eaVert" anchor="ctr"/>
                </a:tc>
                <a:tc>
                  <a:txBody>
                    <a:bodyPr/>
                    <a:lstStyle/>
                    <a:p>
                      <a:pPr algn="l" fontAlgn="ctr"/>
                      <a:r>
                        <a:rPr lang="ja-JP" altLang="en-US" sz="700" u="none" strike="noStrike" dirty="0" smtClean="0">
                          <a:latin typeface="ＭＳ Ｐゴシック" pitchFamily="50" charset="-128"/>
                          <a:ea typeface="ＭＳ Ｐゴシック" pitchFamily="50" charset="-128"/>
                        </a:rPr>
                        <a:t>　長浜</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長浜</a:t>
                      </a:r>
                      <a:r>
                        <a:rPr lang="en-US" altLang="ja-JP" sz="700" u="none" strike="noStrike" dirty="0">
                          <a:latin typeface="ＭＳ Ｐゴシック" pitchFamily="50" charset="-128"/>
                          <a:ea typeface="ＭＳ Ｐゴシック" pitchFamily="50" charset="-128"/>
                        </a:rPr>
                        <a:t>801</a:t>
                      </a:r>
                      <a:endParaRPr lang="en-US" altLang="ja-JP"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ctr" fontAlgn="ctr"/>
                      <a:r>
                        <a:rPr lang="en-US" altLang="ja-JP" sz="700" u="none" strike="noStrike" dirty="0">
                          <a:latin typeface="ＭＳ Ｐゴシック" pitchFamily="50" charset="-128"/>
                          <a:ea typeface="ＭＳ Ｐゴシック" pitchFamily="50" charset="-128"/>
                        </a:rPr>
                        <a:t>088-841-2337</a:t>
                      </a:r>
                      <a:endParaRPr lang="en-US" altLang="ja-JP"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r>
              <a:tr h="164590">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クリニック</a:t>
                      </a:r>
                      <a:r>
                        <a:rPr lang="ja-JP" altLang="en-US" sz="700" u="none" strike="noStrike" dirty="0">
                          <a:latin typeface="ＭＳ Ｐゴシック" pitchFamily="50" charset="-128"/>
                          <a:ea typeface="ＭＳ Ｐゴシック" pitchFamily="50" charset="-128"/>
                        </a:rPr>
                        <a:t>ひろと</a:t>
                      </a:r>
                      <a:endParaRPr lang="ja-JP" altLang="en-US"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長浜</a:t>
                      </a:r>
                      <a:r>
                        <a:rPr lang="en-US" altLang="ja-JP" sz="700" u="none" strike="noStrike" dirty="0">
                          <a:latin typeface="ＭＳ Ｐゴシック" pitchFamily="50" charset="-128"/>
                          <a:ea typeface="ＭＳ Ｐゴシック" pitchFamily="50" charset="-128"/>
                        </a:rPr>
                        <a:t>4823</a:t>
                      </a:r>
                      <a:r>
                        <a:rPr lang="ja-JP" altLang="en-US" sz="700" u="none" strike="noStrike" dirty="0">
                          <a:latin typeface="ＭＳ Ｐゴシック" pitchFamily="50" charset="-128"/>
                          <a:ea typeface="ＭＳ Ｐゴシック" pitchFamily="50" charset="-128"/>
                        </a:rPr>
                        <a:t>番地</a:t>
                      </a:r>
                      <a:endParaRPr lang="ja-JP" altLang="en-US"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ctr" fontAlgn="ctr"/>
                      <a:r>
                        <a:rPr lang="en-US" altLang="ja-JP" sz="700" u="none" strike="noStrike" dirty="0">
                          <a:latin typeface="ＭＳ Ｐゴシック" pitchFamily="50" charset="-128"/>
                          <a:ea typeface="ＭＳ Ｐゴシック" pitchFamily="50" charset="-128"/>
                        </a:rPr>
                        <a:t>088-841-2327</a:t>
                      </a:r>
                      <a:endParaRPr lang="en-US" altLang="ja-JP"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r>
              <a:tr h="164590">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依岡</a:t>
                      </a:r>
                      <a:r>
                        <a:rPr lang="ja-JP" altLang="en-US" sz="700" u="none" strike="noStrike" dirty="0">
                          <a:latin typeface="ＭＳ Ｐゴシック" pitchFamily="50" charset="-128"/>
                          <a:ea typeface="ＭＳ Ｐゴシック" pitchFamily="50" charset="-128"/>
                        </a:rPr>
                        <a:t>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横浜</a:t>
                      </a:r>
                      <a:r>
                        <a:rPr lang="zh-CN" altLang="en-US" sz="700" u="none" strike="noStrike" dirty="0">
                          <a:latin typeface="ＭＳ Ｐゴシック" pitchFamily="50" charset="-128"/>
                          <a:ea typeface="ＭＳ Ｐゴシック" pitchFamily="50" charset="-128"/>
                        </a:rPr>
                        <a:t>新町３丁目</a:t>
                      </a:r>
                      <a:r>
                        <a:rPr lang="en-US" altLang="zh-CN" sz="700" u="none" strike="noStrike" dirty="0">
                          <a:latin typeface="ＭＳ Ｐゴシック" pitchFamily="50" charset="-128"/>
                          <a:ea typeface="ＭＳ Ｐゴシック" pitchFamily="50" charset="-128"/>
                        </a:rPr>
                        <a:t>116</a:t>
                      </a:r>
                      <a:endParaRPr lang="en-US" altLang="zh-CN"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ctr" fontAlgn="ctr"/>
                      <a:r>
                        <a:rPr lang="en-US" altLang="ja-JP" sz="700" u="none" strike="noStrike" dirty="0">
                          <a:latin typeface="ＭＳ Ｐゴシック" pitchFamily="50" charset="-128"/>
                          <a:ea typeface="ＭＳ Ｐゴシック" pitchFamily="50" charset="-128"/>
                        </a:rPr>
                        <a:t>088-841-1170</a:t>
                      </a:r>
                      <a:endParaRPr lang="en-US" altLang="ja-JP"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r>
              <a:tr h="164590">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横浜</a:t>
                      </a:r>
                      <a:r>
                        <a:rPr lang="ja-JP" altLang="en-US" sz="700" u="none" strike="noStrike" dirty="0">
                          <a:latin typeface="ＭＳ Ｐゴシック" pitchFamily="50" charset="-128"/>
                          <a:ea typeface="ＭＳ Ｐゴシック" pitchFamily="50" charset="-128"/>
                        </a:rPr>
                        <a:t>ニュータウン内科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横浜</a:t>
                      </a:r>
                      <a:r>
                        <a:rPr lang="ja-JP" altLang="en-US" sz="700" u="none" strike="noStrike" dirty="0">
                          <a:latin typeface="ＭＳ Ｐゴシック" pitchFamily="50" charset="-128"/>
                          <a:ea typeface="ＭＳ Ｐゴシック" pitchFamily="50" charset="-128"/>
                        </a:rPr>
                        <a:t>新町</a:t>
                      </a:r>
                      <a:r>
                        <a:rPr lang="en-US" altLang="ja-JP" sz="700" u="none" strike="noStrike" dirty="0">
                          <a:latin typeface="ＭＳ Ｐゴシック" pitchFamily="50" charset="-128"/>
                          <a:ea typeface="ＭＳ Ｐゴシック" pitchFamily="50" charset="-128"/>
                        </a:rPr>
                        <a:t>4-2315</a:t>
                      </a:r>
                      <a:endParaRPr lang="en-US" altLang="ja-JP"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ctr" fontAlgn="ctr"/>
                      <a:r>
                        <a:rPr lang="en-US" altLang="ja-JP" sz="700" u="none" strike="noStrike" dirty="0">
                          <a:latin typeface="ＭＳ Ｐゴシック" pitchFamily="50" charset="-128"/>
                          <a:ea typeface="ＭＳ Ｐゴシック" pitchFamily="50" charset="-128"/>
                        </a:rPr>
                        <a:t>088-841-5001</a:t>
                      </a:r>
                      <a:endParaRPr lang="en-US" altLang="ja-JP"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r>
              <a:tr h="164590">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横浜</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横浜東町</a:t>
                      </a:r>
                      <a:r>
                        <a:rPr lang="en-US" altLang="zh-CN" sz="700" u="none" strike="noStrike" dirty="0">
                          <a:latin typeface="ＭＳ Ｐゴシック" pitchFamily="50" charset="-128"/>
                          <a:ea typeface="ＭＳ Ｐゴシック" pitchFamily="50" charset="-128"/>
                        </a:rPr>
                        <a:t>10</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1</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ctr" fontAlgn="ctr"/>
                      <a:r>
                        <a:rPr lang="en-US" altLang="ja-JP" sz="700" u="none" strike="noStrike" dirty="0">
                          <a:latin typeface="ＭＳ Ｐゴシック" pitchFamily="50" charset="-128"/>
                          <a:ea typeface="ＭＳ Ｐゴシック" pitchFamily="50" charset="-128"/>
                        </a:rPr>
                        <a:t>088-842-7100</a:t>
                      </a:r>
                      <a:endParaRPr lang="en-US" altLang="ja-JP"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r>
              <a:tr h="164590">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梅原</a:t>
                      </a:r>
                      <a:r>
                        <a:rPr lang="zh-TW" altLang="en-US" sz="700" u="none" strike="noStrike" dirty="0">
                          <a:latin typeface="ＭＳ Ｐゴシック" pitchFamily="50" charset="-128"/>
                          <a:ea typeface="ＭＳ Ｐゴシック" pitchFamily="50" charset="-128"/>
                        </a:rPr>
                        <a:t>産科婦人科</a:t>
                      </a:r>
                      <a:endParaRPr lang="zh-TW" altLang="en-US"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瀬戸南町</a:t>
                      </a:r>
                      <a:r>
                        <a:rPr lang="zh-CN" altLang="en-US" sz="700" u="none" strike="noStrike" dirty="0">
                          <a:latin typeface="ＭＳ Ｐゴシック" pitchFamily="50" charset="-128"/>
                          <a:ea typeface="ＭＳ Ｐゴシック" pitchFamily="50" charset="-128"/>
                        </a:rPr>
                        <a:t>２丁目</a:t>
                      </a:r>
                      <a:r>
                        <a:rPr lang="en-US" altLang="zh-CN" sz="700" u="none" strike="noStrike" dirty="0">
                          <a:latin typeface="ＭＳ Ｐゴシック" pitchFamily="50" charset="-128"/>
                          <a:ea typeface="ＭＳ Ｐゴシック" pitchFamily="50" charset="-128"/>
                        </a:rPr>
                        <a:t>1</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10</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ctr" fontAlgn="ctr"/>
                      <a:r>
                        <a:rPr lang="en-US" altLang="ja-JP" sz="700" u="none" strike="noStrike" dirty="0">
                          <a:latin typeface="ＭＳ Ｐゴシック" pitchFamily="50" charset="-128"/>
                          <a:ea typeface="ＭＳ Ｐゴシック" pitchFamily="50" charset="-128"/>
                        </a:rPr>
                        <a:t>088-842-0700</a:t>
                      </a:r>
                      <a:endParaRPr lang="en-US" altLang="ja-JP"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r>
              <a:tr h="164590">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段</a:t>
                      </a:r>
                      <a:r>
                        <a:rPr lang="ja-JP" altLang="en-US" sz="700" u="none" strike="noStrike" dirty="0">
                          <a:latin typeface="ＭＳ Ｐゴシック" pitchFamily="50" charset="-128"/>
                          <a:ea typeface="ＭＳ Ｐゴシック" pitchFamily="50" charset="-128"/>
                        </a:rPr>
                        <a:t>原内科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瀬戸</a:t>
                      </a:r>
                      <a:r>
                        <a:rPr lang="zh-CN" altLang="en-US" sz="700" u="none" strike="noStrike" dirty="0">
                          <a:latin typeface="ＭＳ Ｐゴシック" pitchFamily="50" charset="-128"/>
                          <a:ea typeface="ＭＳ Ｐゴシック" pitchFamily="50" charset="-128"/>
                        </a:rPr>
                        <a:t>１丁目</a:t>
                      </a:r>
                      <a:r>
                        <a:rPr lang="en-US" altLang="zh-CN" sz="700" u="none" strike="noStrike" dirty="0">
                          <a:latin typeface="ＭＳ Ｐゴシック" pitchFamily="50" charset="-128"/>
                          <a:ea typeface="ＭＳ Ｐゴシック" pitchFamily="50" charset="-128"/>
                        </a:rPr>
                        <a:t>2</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61</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ctr" fontAlgn="ctr"/>
                      <a:r>
                        <a:rPr lang="en-US" altLang="ja-JP" sz="700" u="none" strike="noStrike" dirty="0">
                          <a:latin typeface="ＭＳ Ｐゴシック" pitchFamily="50" charset="-128"/>
                          <a:ea typeface="ＭＳ Ｐゴシック" pitchFamily="50" charset="-128"/>
                        </a:rPr>
                        <a:t>088-842-7111</a:t>
                      </a:r>
                      <a:endParaRPr lang="en-US" altLang="ja-JP"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r>
            </a:tbl>
          </a:graphicData>
        </a:graphic>
      </p:graphicFrame>
      <p:graphicFrame>
        <p:nvGraphicFramePr>
          <p:cNvPr id="66" name="表 65"/>
          <p:cNvGraphicFramePr>
            <a:graphicFrameLocks noGrp="1"/>
          </p:cNvGraphicFramePr>
          <p:nvPr/>
        </p:nvGraphicFramePr>
        <p:xfrm>
          <a:off x="1952222" y="4309125"/>
          <a:ext cx="4792022" cy="864095"/>
        </p:xfrm>
        <a:graphic>
          <a:graphicData uri="http://schemas.openxmlformats.org/drawingml/2006/table">
            <a:tbl>
              <a:tblPr bandRow="1">
                <a:tableStyleId>{BC89EF96-8CEA-46FF-86C4-4CE0E7609802}</a:tableStyleId>
              </a:tblPr>
              <a:tblGrid>
                <a:gridCol w="239600"/>
                <a:gridCol w="1836942"/>
                <a:gridCol w="1713578"/>
                <a:gridCol w="1001902"/>
              </a:tblGrid>
              <a:tr h="172819">
                <a:tc rowSpan="5">
                  <a:txBody>
                    <a:bodyPr/>
                    <a:lstStyle/>
                    <a:p>
                      <a:pPr algn="ctr" fontAlgn="ctr"/>
                      <a:r>
                        <a:rPr lang="ja-JP" altLang="en-US" sz="1000" u="none" strike="noStrike" spc="600" dirty="0" smtClean="0">
                          <a:latin typeface="ＭＳ Ｐゴシック" pitchFamily="50" charset="-128"/>
                          <a:ea typeface="ＭＳ Ｐゴシック" pitchFamily="50" charset="-128"/>
                        </a:rPr>
                        <a:t>春 野</a:t>
                      </a:r>
                      <a:endParaRPr lang="ja-JP" altLang="en-US" sz="1000" b="0" i="0" u="none" strike="noStrike" spc="600" dirty="0">
                        <a:solidFill>
                          <a:srgbClr val="000000"/>
                        </a:solidFill>
                        <a:latin typeface="ＭＳ Ｐゴシック" pitchFamily="50" charset="-128"/>
                        <a:ea typeface="ＭＳ Ｐゴシック" pitchFamily="50" charset="-128"/>
                      </a:endParaRPr>
                    </a:p>
                  </a:txBody>
                  <a:tcPr marL="9420" marR="9420" marT="9420" marB="0" vert="eaVert" anchor="ctr"/>
                </a:tc>
                <a:tc>
                  <a:txBody>
                    <a:bodyPr/>
                    <a:lstStyle/>
                    <a:p>
                      <a:pPr algn="l" fontAlgn="ctr"/>
                      <a:r>
                        <a:rPr lang="ja-JP" altLang="en-US" sz="700" u="none" strike="noStrike" dirty="0" smtClean="0">
                          <a:latin typeface="ＭＳ Ｐゴシック" pitchFamily="50" charset="-128"/>
                          <a:ea typeface="ＭＳ Ｐゴシック" pitchFamily="50" charset="-128"/>
                        </a:rPr>
                        <a:t>　永井</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春野町</a:t>
                      </a:r>
                      <a:r>
                        <a:rPr lang="ja-JP" altLang="en-US" sz="700" u="none" strike="noStrike" dirty="0">
                          <a:latin typeface="ＭＳ Ｐゴシック" pitchFamily="50" charset="-128"/>
                          <a:ea typeface="ＭＳ Ｐゴシック" pitchFamily="50" charset="-128"/>
                        </a:rPr>
                        <a:t>西分</a:t>
                      </a:r>
                      <a:r>
                        <a:rPr lang="en-US" altLang="ja-JP" sz="700" u="none" strike="noStrike" dirty="0">
                          <a:latin typeface="ＭＳ Ｐゴシック" pitchFamily="50" charset="-128"/>
                          <a:ea typeface="ＭＳ Ｐゴシック" pitchFamily="50" charset="-128"/>
                        </a:rPr>
                        <a:t>2027-3</a:t>
                      </a:r>
                      <a:endParaRPr lang="en-US" altLang="ja-JP"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ctr" fontAlgn="ctr"/>
                      <a:r>
                        <a:rPr lang="en-US" altLang="ja-JP" sz="700" u="none" strike="noStrike" dirty="0">
                          <a:latin typeface="ＭＳ Ｐゴシック" pitchFamily="50" charset="-128"/>
                          <a:ea typeface="ＭＳ Ｐゴシック" pitchFamily="50" charset="-128"/>
                        </a:rPr>
                        <a:t>088-894-6611</a:t>
                      </a:r>
                      <a:endParaRPr lang="en-US" altLang="ja-JP"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r>
              <a:tr h="172819">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春野</a:t>
                      </a:r>
                      <a:r>
                        <a:rPr lang="ja-JP" altLang="en-US" sz="700" u="none" strike="noStrike" dirty="0">
                          <a:latin typeface="ＭＳ Ｐゴシック" pitchFamily="50" charset="-128"/>
                          <a:ea typeface="ＭＳ Ｐゴシック" pitchFamily="50" charset="-128"/>
                        </a:rPr>
                        <a:t>うららかクリニック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春野町</a:t>
                      </a:r>
                      <a:r>
                        <a:rPr lang="ja-JP" altLang="en-US" sz="700" u="none" strike="noStrike" dirty="0">
                          <a:latin typeface="ＭＳ Ｐゴシック" pitchFamily="50" charset="-128"/>
                          <a:ea typeface="ＭＳ Ｐゴシック" pitchFamily="50" charset="-128"/>
                        </a:rPr>
                        <a:t>南ヶ丘７丁目</a:t>
                      </a:r>
                      <a:r>
                        <a:rPr lang="en-US" altLang="ja-JP" sz="700" u="none" strike="noStrike" dirty="0">
                          <a:latin typeface="ＭＳ Ｐゴシック" pitchFamily="50" charset="-128"/>
                          <a:ea typeface="ＭＳ Ｐゴシック" pitchFamily="50" charset="-128"/>
                        </a:rPr>
                        <a:t>16</a:t>
                      </a:r>
                      <a:endParaRPr lang="en-US" altLang="ja-JP"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ctr" fontAlgn="ctr"/>
                      <a:r>
                        <a:rPr lang="en-US" altLang="ja-JP" sz="700" u="none" strike="noStrike" dirty="0">
                          <a:latin typeface="ＭＳ Ｐゴシック" pitchFamily="50" charset="-128"/>
                          <a:ea typeface="ＭＳ Ｐゴシック" pitchFamily="50" charset="-128"/>
                        </a:rPr>
                        <a:t>088-848-0086</a:t>
                      </a:r>
                      <a:endParaRPr lang="en-US" altLang="ja-JP"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r>
              <a:tr h="172819">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ja-JP" altLang="en-US" sz="700" u="none" strike="noStrike" dirty="0" err="1" smtClean="0">
                          <a:latin typeface="ＭＳ Ｐゴシック" pitchFamily="50" charset="-128"/>
                          <a:ea typeface="ＭＳ Ｐゴシック" pitchFamily="50" charset="-128"/>
                        </a:rPr>
                        <a:t>はる</a:t>
                      </a:r>
                      <a:r>
                        <a:rPr lang="ja-JP" altLang="en-US" sz="700" u="none" strike="noStrike" dirty="0" err="1">
                          <a:latin typeface="ＭＳ Ｐゴシック" pitchFamily="50" charset="-128"/>
                          <a:ea typeface="ＭＳ Ｐゴシック" pitchFamily="50" charset="-128"/>
                        </a:rPr>
                        <a:t>の</a:t>
                      </a:r>
                      <a:r>
                        <a:rPr lang="ja-JP" altLang="en-US" sz="700" u="none" strike="noStrike" dirty="0">
                          <a:latin typeface="ＭＳ Ｐゴシック" pitchFamily="50" charset="-128"/>
                          <a:ea typeface="ＭＳ Ｐゴシック" pitchFamily="50" charset="-128"/>
                        </a:rPr>
                        <a:t>森澤クリニック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春野町</a:t>
                      </a:r>
                      <a:r>
                        <a:rPr lang="zh-TW" altLang="en-US" sz="700" u="none" strike="noStrike" dirty="0">
                          <a:latin typeface="ＭＳ Ｐゴシック" pitchFamily="50" charset="-128"/>
                          <a:ea typeface="ＭＳ Ｐゴシック" pitchFamily="50" charset="-128"/>
                        </a:rPr>
                        <a:t>東諸木</a:t>
                      </a:r>
                      <a:r>
                        <a:rPr lang="en-US" altLang="zh-TW" sz="700" u="none" strike="noStrike" dirty="0">
                          <a:latin typeface="ＭＳ Ｐゴシック" pitchFamily="50" charset="-128"/>
                          <a:ea typeface="ＭＳ Ｐゴシック" pitchFamily="50" charset="-128"/>
                        </a:rPr>
                        <a:t>3163</a:t>
                      </a:r>
                      <a:endParaRPr lang="en-US" altLang="zh-TW"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ctr" fontAlgn="ctr"/>
                      <a:r>
                        <a:rPr lang="en-US" altLang="ja-JP" sz="700" u="none" strike="noStrike" dirty="0">
                          <a:latin typeface="ＭＳ Ｐゴシック" pitchFamily="50" charset="-128"/>
                          <a:ea typeface="ＭＳ Ｐゴシック" pitchFamily="50" charset="-128"/>
                        </a:rPr>
                        <a:t>088-841-0188</a:t>
                      </a:r>
                      <a:endParaRPr lang="en-US" altLang="ja-JP"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r>
              <a:tr h="172819">
                <a:tc vMerge="1">
                  <a:txBody>
                    <a:bodyPr/>
                    <a:lstStyle/>
                    <a:p>
                      <a:endParaRPr kumimoji="1" lang="ja-JP" altLang="en-US"/>
                    </a:p>
                  </a:txBody>
                  <a:tcPr/>
                </a:tc>
                <a:tc>
                  <a:txBody>
                    <a:bodyPr/>
                    <a:lstStyle/>
                    <a:p>
                      <a:pPr algn="l" fontAlgn="ctr"/>
                      <a:r>
                        <a:rPr lang="ja-JP" altLang="en-US" sz="700" u="none" strike="noStrike" spc="-150" dirty="0" smtClean="0">
                          <a:latin typeface="ＭＳ Ｐゴシック" pitchFamily="50" charset="-128"/>
                          <a:ea typeface="ＭＳ Ｐゴシック" pitchFamily="50" charset="-128"/>
                        </a:rPr>
                        <a:t> 　</a:t>
                      </a:r>
                      <a:r>
                        <a:rPr lang="ja-JP" altLang="en-US" sz="700" u="none" strike="noStrike" spc="0" dirty="0" smtClean="0">
                          <a:latin typeface="ＭＳ Ｐゴシック" pitchFamily="50" charset="-128"/>
                          <a:ea typeface="ＭＳ Ｐゴシック" pitchFamily="50" charset="-128"/>
                        </a:rPr>
                        <a:t>リハビリテーション</a:t>
                      </a:r>
                      <a:r>
                        <a:rPr lang="ja-JP" altLang="en-US" sz="700" u="none" strike="noStrike" spc="0" dirty="0">
                          <a:latin typeface="ＭＳ Ｐゴシック" pitchFamily="50" charset="-128"/>
                          <a:ea typeface="ＭＳ Ｐゴシック" pitchFamily="50" charset="-128"/>
                        </a:rPr>
                        <a:t>病院すこやかな杜</a:t>
                      </a:r>
                      <a:endParaRPr lang="ja-JP" altLang="en-US" sz="700" b="0" i="0" u="none" strike="noStrike" spc="0"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l" fontAlgn="ctr"/>
                      <a:r>
                        <a:rPr lang="zh-TW" altLang="en-US" sz="700" u="none" strike="noStrike" spc="0" dirty="0" smtClean="0">
                          <a:latin typeface="ＭＳ Ｐゴシック" pitchFamily="50" charset="-128"/>
                          <a:ea typeface="ＭＳ Ｐゴシック" pitchFamily="50" charset="-128"/>
                        </a:rPr>
                        <a:t>  春野町芳原</a:t>
                      </a:r>
                      <a:r>
                        <a:rPr lang="zh-TW" altLang="en-US" sz="700" u="none" strike="noStrike" spc="0" dirty="0">
                          <a:latin typeface="ＭＳ Ｐゴシック" pitchFamily="50" charset="-128"/>
                          <a:ea typeface="ＭＳ Ｐゴシック" pitchFamily="50" charset="-128"/>
                        </a:rPr>
                        <a:t>字北東原</a:t>
                      </a:r>
                      <a:r>
                        <a:rPr lang="en-US" altLang="zh-TW" sz="700" u="none" strike="noStrike" spc="0" dirty="0">
                          <a:latin typeface="ＭＳ Ｐゴシック" pitchFamily="50" charset="-128"/>
                          <a:ea typeface="ＭＳ Ｐゴシック" pitchFamily="50" charset="-128"/>
                        </a:rPr>
                        <a:t>1316</a:t>
                      </a:r>
                      <a:r>
                        <a:rPr lang="zh-TW" altLang="en-US" sz="700" u="none" strike="noStrike" spc="0" dirty="0">
                          <a:latin typeface="ＭＳ Ｐゴシック" pitchFamily="50" charset="-128"/>
                          <a:ea typeface="ＭＳ Ｐゴシック" pitchFamily="50" charset="-128"/>
                        </a:rPr>
                        <a:t>番</a:t>
                      </a:r>
                      <a:r>
                        <a:rPr lang="en-US" altLang="zh-TW" sz="700" u="none" strike="noStrike" spc="0" dirty="0">
                          <a:latin typeface="ＭＳ Ｐゴシック" pitchFamily="50" charset="-128"/>
                          <a:ea typeface="ＭＳ Ｐゴシック" pitchFamily="50" charset="-128"/>
                        </a:rPr>
                        <a:t>1</a:t>
                      </a:r>
                      <a:endParaRPr lang="en-US" altLang="zh-TW" sz="700" b="0" i="0" u="none" strike="noStrike" spc="0"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ctr" fontAlgn="ctr"/>
                      <a:r>
                        <a:rPr lang="en-US" altLang="ja-JP" sz="700" u="none" strike="noStrike" dirty="0">
                          <a:latin typeface="ＭＳ Ｐゴシック" pitchFamily="50" charset="-128"/>
                          <a:ea typeface="ＭＳ Ｐゴシック" pitchFamily="50" charset="-128"/>
                        </a:rPr>
                        <a:t>088-837-2345</a:t>
                      </a:r>
                      <a:endParaRPr lang="en-US" altLang="ja-JP"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r>
              <a:tr h="172819">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みなみが丘ポラリスクリニック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春野町</a:t>
                      </a:r>
                      <a:r>
                        <a:rPr lang="ja-JP" altLang="en-US" sz="700" u="none" strike="noStrike" dirty="0">
                          <a:latin typeface="ＭＳ Ｐゴシック" pitchFamily="50" charset="-128"/>
                          <a:ea typeface="ＭＳ Ｐゴシック" pitchFamily="50" charset="-128"/>
                        </a:rPr>
                        <a:t>南ヶ丘１丁目４</a:t>
                      </a:r>
                      <a:r>
                        <a:rPr lang="en-US" altLang="ja-JP" sz="700" u="none" strike="noStrike" dirty="0">
                          <a:latin typeface="ＭＳ Ｐゴシック" pitchFamily="50" charset="-128"/>
                          <a:ea typeface="ＭＳ Ｐゴシック" pitchFamily="50" charset="-128"/>
                        </a:rPr>
                        <a:t>-</a:t>
                      </a:r>
                      <a:r>
                        <a:rPr lang="ja-JP" altLang="en-US" sz="700" u="none" strike="noStrike" dirty="0">
                          <a:latin typeface="ＭＳ Ｐゴシック" pitchFamily="50" charset="-128"/>
                          <a:ea typeface="ＭＳ Ｐゴシック" pitchFamily="50" charset="-128"/>
                        </a:rPr>
                        <a:t>１</a:t>
                      </a:r>
                      <a:endParaRPr lang="ja-JP" altLang="en-US"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c>
                  <a:txBody>
                    <a:bodyPr/>
                    <a:lstStyle/>
                    <a:p>
                      <a:pPr algn="ctr" fontAlgn="ctr"/>
                      <a:r>
                        <a:rPr lang="en-US" altLang="ja-JP" sz="700" u="none" strike="noStrike" dirty="0">
                          <a:latin typeface="ＭＳ Ｐゴシック" pitchFamily="50" charset="-128"/>
                          <a:ea typeface="ＭＳ Ｐゴシック" pitchFamily="50" charset="-128"/>
                        </a:rPr>
                        <a:t>088-841-3880</a:t>
                      </a:r>
                      <a:endParaRPr lang="en-US" altLang="ja-JP" sz="700" b="0" i="0" u="none" strike="noStrike" dirty="0">
                        <a:solidFill>
                          <a:srgbClr val="000000"/>
                        </a:solidFill>
                        <a:latin typeface="ＭＳ Ｐゴシック" pitchFamily="50" charset="-128"/>
                        <a:ea typeface="ＭＳ Ｐゴシック" pitchFamily="50" charset="-128"/>
                      </a:endParaRPr>
                    </a:p>
                  </a:txBody>
                  <a:tcPr marL="9420" marR="9420" marT="9420" marB="0" anchor="ctr"/>
                </a:tc>
              </a:tr>
            </a:tbl>
          </a:graphicData>
        </a:graphic>
      </p:graphicFrame>
      <p:grpSp>
        <p:nvGrpSpPr>
          <p:cNvPr id="61" name="グループ化 60"/>
          <p:cNvGrpSpPr/>
          <p:nvPr/>
        </p:nvGrpSpPr>
        <p:grpSpPr>
          <a:xfrm>
            <a:off x="260648" y="6444208"/>
            <a:ext cx="1450600" cy="2284746"/>
            <a:chOff x="260648" y="6444208"/>
            <a:chExt cx="1450600" cy="2284746"/>
          </a:xfrm>
        </p:grpSpPr>
        <p:grpSp>
          <p:nvGrpSpPr>
            <p:cNvPr id="62" name="グループ化 53"/>
            <p:cNvGrpSpPr/>
            <p:nvPr/>
          </p:nvGrpSpPr>
          <p:grpSpPr>
            <a:xfrm>
              <a:off x="260648" y="7092280"/>
              <a:ext cx="1450600" cy="1636674"/>
              <a:chOff x="159328" y="7094811"/>
              <a:chExt cx="1450600" cy="1636674"/>
            </a:xfrm>
          </p:grpSpPr>
          <p:pic>
            <p:nvPicPr>
              <p:cNvPr id="68" name="図 67" descr="koekake02.jpg"/>
              <p:cNvPicPr>
                <a:picLocks noChangeAspect="1"/>
              </p:cNvPicPr>
              <p:nvPr/>
            </p:nvPicPr>
            <p:blipFill>
              <a:blip r:embed="rId6" cstate="print"/>
              <a:stretch>
                <a:fillRect/>
              </a:stretch>
            </p:blipFill>
            <p:spPr>
              <a:xfrm>
                <a:off x="159328" y="7094811"/>
                <a:ext cx="1047986" cy="1584174"/>
              </a:xfrm>
              <a:prstGeom prst="rect">
                <a:avLst/>
              </a:prstGeom>
            </p:spPr>
          </p:pic>
          <p:sp>
            <p:nvSpPr>
              <p:cNvPr id="69" name="テキスト ボックス 68"/>
              <p:cNvSpPr txBox="1"/>
              <p:nvPr/>
            </p:nvSpPr>
            <p:spPr>
              <a:xfrm>
                <a:off x="731907" y="8392931"/>
                <a:ext cx="863613" cy="338554"/>
              </a:xfrm>
              <a:prstGeom prst="rect">
                <a:avLst/>
              </a:prstGeom>
              <a:noFill/>
            </p:spPr>
            <p:txBody>
              <a:bodyPr wrap="square" rtlCol="0">
                <a:spAutoFit/>
              </a:bodyPr>
              <a:lstStyle/>
              <a:p>
                <a:r>
                  <a:rPr kumimoji="1" lang="ja-JP" altLang="en-US" sz="400" dirty="0" smtClean="0"/>
                  <a:t>健康づくり声かけ隊長　</a:t>
                </a:r>
                <a:endParaRPr kumimoji="1" lang="en-US" altLang="ja-JP" sz="400" dirty="0" smtClean="0"/>
              </a:p>
              <a:p>
                <a:endParaRPr kumimoji="1" lang="en-US" altLang="ja-JP" sz="400" dirty="0" smtClean="0"/>
              </a:p>
              <a:p>
                <a:endParaRPr kumimoji="1" lang="en-US" altLang="ja-JP" sz="400" dirty="0" smtClean="0"/>
              </a:p>
              <a:p>
                <a:r>
                  <a:rPr kumimoji="1" lang="ja-JP" altLang="en-US" sz="400" dirty="0" smtClean="0"/>
                  <a:t>古江掛　　　　　増代</a:t>
                </a:r>
                <a:endParaRPr kumimoji="1" lang="en-US" altLang="ja-JP" sz="400" dirty="0" smtClean="0"/>
              </a:p>
            </p:txBody>
          </p:sp>
          <p:sp>
            <p:nvSpPr>
              <p:cNvPr id="71" name="テキスト ボックス 70"/>
              <p:cNvSpPr txBox="1"/>
              <p:nvPr/>
            </p:nvSpPr>
            <p:spPr>
              <a:xfrm>
                <a:off x="723116" y="8516879"/>
                <a:ext cx="777250" cy="153888"/>
              </a:xfrm>
              <a:prstGeom prst="rect">
                <a:avLst/>
              </a:prstGeom>
              <a:noFill/>
            </p:spPr>
            <p:txBody>
              <a:bodyPr wrap="square" rtlCol="0">
                <a:spAutoFit/>
              </a:bodyPr>
              <a:lstStyle/>
              <a:p>
                <a:r>
                  <a:rPr kumimoji="1" lang="ja-JP" altLang="en-US" sz="400" dirty="0" smtClean="0"/>
                  <a:t>こえかけ　　　　ますよ</a:t>
                </a:r>
                <a:endParaRPr kumimoji="1" lang="ja-JP" altLang="en-US" sz="400" dirty="0"/>
              </a:p>
            </p:txBody>
          </p:sp>
          <p:sp>
            <p:nvSpPr>
              <p:cNvPr id="72" name="テキスト ボックス 71"/>
              <p:cNvSpPr txBox="1"/>
              <p:nvPr/>
            </p:nvSpPr>
            <p:spPr>
              <a:xfrm>
                <a:off x="746315" y="7163383"/>
                <a:ext cx="863613" cy="246221"/>
              </a:xfrm>
              <a:prstGeom prst="rect">
                <a:avLst/>
              </a:prstGeom>
              <a:noFill/>
            </p:spPr>
            <p:txBody>
              <a:bodyPr wrap="square" rtlCol="0">
                <a:spAutoFit/>
              </a:bodyPr>
              <a:lstStyle/>
              <a:p>
                <a:r>
                  <a:rPr lang="ja-JP" altLang="en-US" sz="500" dirty="0" smtClean="0"/>
                  <a:t>健やか犬</a:t>
                </a:r>
                <a:endParaRPr lang="en-US" altLang="ja-JP" sz="500" dirty="0" smtClean="0"/>
              </a:p>
              <a:p>
                <a:r>
                  <a:rPr lang="ja-JP" altLang="en-US" sz="500" dirty="0" smtClean="0"/>
                  <a:t>「健犬（けんけん</a:t>
                </a:r>
                <a:r>
                  <a:rPr lang="en-US" altLang="ja-JP" sz="500" dirty="0" smtClean="0"/>
                  <a:t>)</a:t>
                </a:r>
                <a:r>
                  <a:rPr lang="ja-JP" altLang="en-US" sz="500" dirty="0" smtClean="0"/>
                  <a:t>」</a:t>
                </a:r>
                <a:endParaRPr kumimoji="1" lang="ja-JP" altLang="en-US" sz="500" dirty="0"/>
              </a:p>
            </p:txBody>
          </p:sp>
        </p:grpSp>
        <p:sp>
          <p:nvSpPr>
            <p:cNvPr id="63" name="テキスト ボックス 62"/>
            <p:cNvSpPr txBox="1"/>
            <p:nvPr/>
          </p:nvSpPr>
          <p:spPr>
            <a:xfrm>
              <a:off x="260648" y="6444208"/>
              <a:ext cx="1224136" cy="369332"/>
            </a:xfrm>
            <a:prstGeom prst="rect">
              <a:avLst/>
            </a:prstGeom>
            <a:noFill/>
          </p:spPr>
          <p:txBody>
            <a:bodyPr wrap="square" rtlCol="0">
              <a:spAutoFit/>
            </a:bodyPr>
            <a:lstStyle/>
            <a:p>
              <a:r>
                <a:rPr kumimoji="1" lang="ja-JP" altLang="en-US" sz="600" dirty="0" smtClean="0"/>
                <a:t>健診</a:t>
              </a:r>
              <a:r>
                <a:rPr lang="ja-JP" altLang="en-US" sz="600" dirty="0" smtClean="0"/>
                <a:t>費用は、医療保険者によって異なります。受診券に記載していますので、ご確認ください。</a:t>
              </a:r>
              <a:endParaRPr kumimoji="1" lang="ja-JP" altLang="en-US" sz="600" dirty="0"/>
            </a:p>
          </p:txBody>
        </p:sp>
      </p:grpSp>
      <p:grpSp>
        <p:nvGrpSpPr>
          <p:cNvPr id="43" name="グループ化 42"/>
          <p:cNvGrpSpPr/>
          <p:nvPr/>
        </p:nvGrpSpPr>
        <p:grpSpPr>
          <a:xfrm>
            <a:off x="-146836" y="1922165"/>
            <a:ext cx="2029474" cy="3168352"/>
            <a:chOff x="-354612" y="2991990"/>
            <a:chExt cx="2029474" cy="2664296"/>
          </a:xfrm>
        </p:grpSpPr>
        <p:sp>
          <p:nvSpPr>
            <p:cNvPr id="44" name="テキスト ボックス 43"/>
            <p:cNvSpPr txBox="1"/>
            <p:nvPr/>
          </p:nvSpPr>
          <p:spPr>
            <a:xfrm>
              <a:off x="-269354" y="2991990"/>
              <a:ext cx="1944216" cy="1296144"/>
            </a:xfrm>
            <a:prstGeom prst="rect">
              <a:avLst/>
            </a:prstGeom>
            <a:noFill/>
          </p:spPr>
          <p:txBody>
            <a:bodyPr vert="horz" wrap="square" lIns="91440" tIns="45720" rIns="91440" bIns="45720" rtlCol="0">
              <a:norm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医療機関一覧表の医療機関へ事前にお申し込みのうえ、特定健診受診券、健康保険証、問診票等を持参して受診してください。</a:t>
              </a:r>
              <a:endParaRPr kumimoji="1" lang="en-US" altLang="ja-JP" sz="800" b="0" i="0" u="none" strike="noStrike" kern="1200" cap="none" spc="0" normalizeH="0" baseline="0" noProof="0" dirty="0" smtClean="0">
                <a:ln>
                  <a:noFill/>
                </a:ln>
                <a:solidFill>
                  <a:schemeClr val="tx1"/>
                </a:solidFill>
                <a:effectLst/>
                <a:uLnTx/>
                <a:uFillTx/>
                <a:latin typeface="+mn-lt"/>
                <a:ea typeface="+mn-ea"/>
                <a:cs typeface="+mn-cs"/>
              </a:endParaRP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lang="en-US" altLang="ja-JP" sz="800" dirty="0" smtClean="0"/>
                <a:t>  </a:t>
              </a: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医療機関での受診に際しては、予約等が必要な場合がありますので、必ず事前に電話などでお問い合わせください</a:t>
              </a: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5" name="テキスト ボックス 44"/>
            <p:cNvSpPr txBox="1"/>
            <p:nvPr/>
          </p:nvSpPr>
          <p:spPr>
            <a:xfrm>
              <a:off x="-354612" y="4198656"/>
              <a:ext cx="1944216" cy="504056"/>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en-US" altLang="ja-JP" sz="800" dirty="0" smtClean="0"/>
                <a:t>                    </a:t>
              </a:r>
              <a:r>
                <a:rPr lang="ja-JP" altLang="en-US" sz="1200" b="1" dirty="0" smtClean="0">
                  <a:solidFill>
                    <a:srgbClr val="FF0000"/>
                  </a:solidFill>
                </a:rPr>
                <a:t>通院中の方も </a:t>
              </a:r>
              <a:endParaRPr lang="en-US" altLang="ja-JP" sz="1200" b="1" dirty="0" smtClean="0">
                <a:solidFill>
                  <a:srgbClr val="FF0000"/>
                </a:solidFill>
              </a:endParaRPr>
            </a:p>
            <a:p>
              <a:pPr marL="342900" marR="0" indent="-342900" algn="l" defTabSz="914400" rtl="0" eaLnBrk="1" fontAlgn="auto" latinLnBrk="0" hangingPunct="1">
                <a:lnSpc>
                  <a:spcPct val="100000"/>
                </a:lnSpc>
                <a:spcBef>
                  <a:spcPct val="20000"/>
                </a:spcBef>
                <a:spcAft>
                  <a:spcPts val="0"/>
                </a:spcAft>
                <a:buClrTx/>
                <a:buSzTx/>
                <a:tabLst/>
              </a:pPr>
              <a:r>
                <a:rPr lang="ja-JP" altLang="en-US" sz="1200" b="1" dirty="0" smtClean="0">
                  <a:solidFill>
                    <a:srgbClr val="FF0000"/>
                  </a:solidFill>
                </a:rPr>
                <a:t>　　　 特定健診の対象です</a:t>
              </a:r>
              <a:endParaRPr lang="en-US" altLang="ja-JP" sz="800" b="1" dirty="0" smtClean="0">
                <a:solidFill>
                  <a:srgbClr val="FF0000"/>
                </a:solidFill>
              </a:endParaRPr>
            </a:p>
            <a:p>
              <a:pPr marL="342900" marR="0" indent="-342900" algn="l" defTabSz="914400" rtl="0" eaLnBrk="1" fontAlgn="auto" latinLnBrk="0" hangingPunct="1">
                <a:lnSpc>
                  <a:spcPct val="100000"/>
                </a:lnSpc>
                <a:spcBef>
                  <a:spcPct val="20000"/>
                </a:spcBef>
                <a:spcAft>
                  <a:spcPts val="0"/>
                </a:spcAft>
                <a:buClrTx/>
                <a:buSzTx/>
                <a:tabLst/>
              </a:pPr>
              <a:r>
                <a:rPr lang="ja-JP" altLang="en-US" sz="800" dirty="0" smtClean="0"/>
                <a:t>　　　　　</a:t>
              </a:r>
              <a:endParaRPr lang="en-US" altLang="ja-JP" sz="800" dirty="0" smtClean="0"/>
            </a:p>
            <a:p>
              <a:pPr marL="342900" indent="-342900">
                <a:spcBef>
                  <a:spcPct val="20000"/>
                </a:spcBef>
              </a:pPr>
              <a:r>
                <a:rPr lang="en-US" altLang="ja-JP" sz="800" dirty="0" smtClean="0"/>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6" name="テキスト ボックス 45"/>
            <p:cNvSpPr txBox="1"/>
            <p:nvPr/>
          </p:nvSpPr>
          <p:spPr>
            <a:xfrm>
              <a:off x="-287424" y="4504158"/>
              <a:ext cx="1944216" cy="1152128"/>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800" dirty="0" smtClean="0"/>
                <a:t>　　　　　</a:t>
              </a:r>
              <a:endParaRPr lang="en-US" altLang="ja-JP" sz="800" dirty="0" smtClean="0"/>
            </a:p>
            <a:p>
              <a:pPr marL="342900" indent="-342900">
                <a:spcBef>
                  <a:spcPct val="20000"/>
                </a:spcBef>
              </a:pPr>
              <a:r>
                <a:rPr lang="en-US" altLang="ja-JP" sz="800" dirty="0" smtClean="0"/>
                <a:t>                </a:t>
              </a:r>
              <a:r>
                <a:rPr lang="ja-JP" altLang="en-US" sz="800" dirty="0" smtClean="0"/>
                <a:t>医療機関一覧表の医療機関に通院中の方は、通常の診察を行う際に特定健診を同時に実施することが可能な場合がありますので、ご希望の場合は事前に医療機関へご相談ください。</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grpSp>
      <p:sp>
        <p:nvSpPr>
          <p:cNvPr id="54" name="角丸四角形 53"/>
          <p:cNvSpPr/>
          <p:nvPr/>
        </p:nvSpPr>
        <p:spPr>
          <a:xfrm>
            <a:off x="306896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t>基本の検査項目</a:t>
            </a:r>
            <a:endParaRPr lang="en-US" altLang="ja-JP" sz="900" b="1" dirty="0" smtClean="0"/>
          </a:p>
        </p:txBody>
      </p:sp>
      <p:sp>
        <p:nvSpPr>
          <p:cNvPr id="58" name="角丸四角形 57"/>
          <p:cNvSpPr/>
          <p:nvPr/>
        </p:nvSpPr>
        <p:spPr>
          <a:xfrm>
            <a:off x="155260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900" b="1" dirty="0" smtClean="0"/>
              <a:t>特定</a:t>
            </a:r>
            <a:r>
              <a:rPr kumimoji="1" lang="ja-JP" altLang="en-US" sz="900" b="1" dirty="0" smtClean="0"/>
              <a:t>健診の受け方</a:t>
            </a:r>
            <a:endParaRPr kumimoji="1" lang="en-US" altLang="ja-JP" sz="700" b="1" dirty="0" smtClean="0"/>
          </a:p>
        </p:txBody>
      </p:sp>
      <p:sp>
        <p:nvSpPr>
          <p:cNvPr id="59" name="角丸四角形 58"/>
          <p:cNvSpPr/>
          <p:nvPr/>
        </p:nvSpPr>
        <p:spPr>
          <a:xfrm>
            <a:off x="260648" y="6156176"/>
            <a:ext cx="1185011" cy="251302"/>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900" b="1" dirty="0" smtClean="0"/>
              <a:t>健診費用について</a:t>
            </a:r>
            <a:endParaRPr lang="en-US" altLang="ja-JP" sz="700" b="1" dirty="0" smtClean="0"/>
          </a:p>
        </p:txBody>
      </p:sp>
      <p:sp>
        <p:nvSpPr>
          <p:cNvPr id="70" name="テキスト ボックス 69"/>
          <p:cNvSpPr txBox="1"/>
          <p:nvPr/>
        </p:nvSpPr>
        <p:spPr>
          <a:xfrm>
            <a:off x="2996952" y="7884368"/>
            <a:ext cx="1440160" cy="630942"/>
          </a:xfrm>
          <a:prstGeom prst="rect">
            <a:avLst/>
          </a:prstGeom>
          <a:noFill/>
        </p:spPr>
        <p:txBody>
          <a:bodyPr wrap="square" rtlCol="0">
            <a:spAutoFit/>
          </a:bodyPr>
          <a:lstStyle/>
          <a:p>
            <a:r>
              <a:rPr lang="ja-JP" altLang="en-US" sz="700" dirty="0" smtClean="0"/>
              <a:t>医療保険者とは、健康保険組合、全国健康保険協会、共済組合、市町村国民健康保険などを指します。健康保険証で加入している医療保険者を確認できます。</a:t>
            </a:r>
            <a:endParaRPr kumimoji="1" lang="ja-JP" altLang="en-US" sz="700" dirty="0"/>
          </a:p>
        </p:txBody>
      </p:sp>
      <p:graphicFrame>
        <p:nvGraphicFramePr>
          <p:cNvPr id="82" name="表 81"/>
          <p:cNvGraphicFramePr>
            <a:graphicFrameLocks noGrp="1"/>
          </p:cNvGraphicFramePr>
          <p:nvPr/>
        </p:nvGraphicFramePr>
        <p:xfrm>
          <a:off x="2929278" y="6474544"/>
          <a:ext cx="1589790" cy="1074442"/>
        </p:xfrm>
        <a:graphic>
          <a:graphicData uri="http://schemas.openxmlformats.org/drawingml/2006/table">
            <a:tbl>
              <a:tblPr firstRow="1" bandRow="1">
                <a:effectLst/>
                <a:tableStyleId>{7DF18680-E054-41AD-8BC1-D1AEF772440D}</a:tableStyleId>
              </a:tblPr>
              <a:tblGrid>
                <a:gridCol w="451730"/>
                <a:gridCol w="1138060"/>
              </a:tblGrid>
              <a:tr h="216024">
                <a:tc>
                  <a:txBody>
                    <a:bodyPr/>
                    <a:lstStyle/>
                    <a:p>
                      <a:pPr algn="l"/>
                      <a:r>
                        <a:rPr kumimoji="1" lang="ja-JP" altLang="en-US" sz="600" b="1" baseline="0" dirty="0" smtClean="0">
                          <a:solidFill>
                            <a:schemeClr val="tx1"/>
                          </a:solidFill>
                          <a:latin typeface="+mn-ea"/>
                          <a:ea typeface="+mn-ea"/>
                        </a:rPr>
                        <a:t>診察など</a:t>
                      </a:r>
                      <a:endParaRPr kumimoji="1" lang="en-US" altLang="ja-JP" sz="5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問診、身体計測（身長・体重・</a:t>
                      </a:r>
                      <a:r>
                        <a:rPr kumimoji="1" lang="en-US" altLang="ja-JP" sz="600" b="1" baseline="0" dirty="0" smtClean="0">
                          <a:solidFill>
                            <a:schemeClr val="tx1"/>
                          </a:solidFill>
                          <a:latin typeface="+mn-ea"/>
                          <a:ea typeface="+mn-ea"/>
                        </a:rPr>
                        <a:t>BMI</a:t>
                      </a:r>
                      <a:r>
                        <a:rPr kumimoji="1" lang="ja-JP" altLang="en-US" sz="600" b="1" baseline="0" dirty="0" smtClean="0">
                          <a:solidFill>
                            <a:schemeClr val="tx1"/>
                          </a:solidFill>
                          <a:latin typeface="+mn-ea"/>
                          <a:ea typeface="+mn-ea"/>
                        </a:rPr>
                        <a:t>・腹囲）、診察、血圧</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24">
                <a:tc>
                  <a:txBody>
                    <a:bodyPr/>
                    <a:lstStyle/>
                    <a:p>
                      <a:pPr algn="l"/>
                      <a:r>
                        <a:rPr kumimoji="1" lang="ja-JP" altLang="en-US" sz="600" b="1" baseline="0" dirty="0" smtClean="0">
                          <a:solidFill>
                            <a:schemeClr val="tx1"/>
                          </a:solidFill>
                          <a:latin typeface="+mn-ea"/>
                          <a:ea typeface="+mn-ea"/>
                        </a:rPr>
                        <a:t>脂質</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中性脂肪、</a:t>
                      </a:r>
                      <a:r>
                        <a:rPr kumimoji="1" lang="en-US" altLang="ja-JP" sz="600" b="1" baseline="0" dirty="0" smtClean="0">
                          <a:solidFill>
                            <a:schemeClr val="tx1"/>
                          </a:solidFill>
                          <a:latin typeface="+mn-ea"/>
                          <a:ea typeface="+mn-ea"/>
                        </a:rPr>
                        <a:t>HDL</a:t>
                      </a:r>
                      <a:r>
                        <a:rPr kumimoji="1" lang="ja-JP" altLang="en-US" sz="600" b="1" baseline="0" dirty="0" smtClean="0">
                          <a:solidFill>
                            <a:schemeClr val="tx1"/>
                          </a:solidFill>
                          <a:latin typeface="+mn-ea"/>
                          <a:ea typeface="+mn-ea"/>
                        </a:rPr>
                        <a:t>コレステロール、</a:t>
                      </a:r>
                      <a:r>
                        <a:rPr kumimoji="1" lang="en-US" altLang="ja-JP" sz="600" b="1" baseline="0" dirty="0" smtClean="0">
                          <a:solidFill>
                            <a:schemeClr val="tx1"/>
                          </a:solidFill>
                          <a:latin typeface="+mn-ea"/>
                          <a:ea typeface="+mn-ea"/>
                        </a:rPr>
                        <a:t>LDL</a:t>
                      </a:r>
                      <a:r>
                        <a:rPr kumimoji="1" lang="ja-JP" altLang="en-US" sz="600" b="1" baseline="0" dirty="0" smtClean="0">
                          <a:solidFill>
                            <a:schemeClr val="tx1"/>
                          </a:solidFill>
                          <a:latin typeface="+mn-ea"/>
                          <a:ea typeface="+mn-ea"/>
                        </a:rPr>
                        <a:t>コレステロール</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9218">
                <a:tc>
                  <a:txBody>
                    <a:bodyPr/>
                    <a:lstStyle/>
                    <a:p>
                      <a:pPr algn="l"/>
                      <a:r>
                        <a:rPr kumimoji="1" lang="ja-JP" altLang="en-US" sz="600" b="1" baseline="0" dirty="0" smtClean="0">
                          <a:solidFill>
                            <a:schemeClr val="tx1"/>
                          </a:solidFill>
                          <a:latin typeface="+mn-ea"/>
                          <a:ea typeface="+mn-ea"/>
                        </a:rPr>
                        <a:t>代謝系</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空腹時血糖または</a:t>
                      </a:r>
                      <a:endParaRPr kumimoji="1" lang="en-US" altLang="ja-JP" sz="600" b="1" baseline="0" dirty="0" smtClean="0">
                        <a:solidFill>
                          <a:schemeClr val="tx1"/>
                        </a:solidFill>
                        <a:latin typeface="+mn-ea"/>
                        <a:ea typeface="+mn-ea"/>
                      </a:endParaRPr>
                    </a:p>
                    <a:p>
                      <a:r>
                        <a:rPr kumimoji="1" lang="ja-JP" altLang="en-US" sz="600" b="1" baseline="0" dirty="0" smtClean="0">
                          <a:solidFill>
                            <a:schemeClr val="tx1"/>
                          </a:solidFill>
                          <a:latin typeface="+mn-ea"/>
                          <a:ea typeface="+mn-ea"/>
                        </a:rPr>
                        <a:t>ヘモグロビン</a:t>
                      </a:r>
                      <a:r>
                        <a:rPr kumimoji="1" lang="en-US" altLang="ja-JP" sz="600" b="1" baseline="0" dirty="0" smtClean="0">
                          <a:solidFill>
                            <a:schemeClr val="tx1"/>
                          </a:solidFill>
                          <a:latin typeface="+mn-ea"/>
                          <a:ea typeface="+mn-ea"/>
                        </a:rPr>
                        <a:t>A1c</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baseline="0" dirty="0" smtClean="0">
                          <a:solidFill>
                            <a:schemeClr val="tx1"/>
                          </a:solidFill>
                          <a:latin typeface="+mn-ea"/>
                          <a:ea typeface="+mn-ea"/>
                        </a:rPr>
                        <a:t>肝機能</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600" b="1" baseline="0" dirty="0" smtClean="0">
                          <a:solidFill>
                            <a:schemeClr val="tx1"/>
                          </a:solidFill>
                          <a:latin typeface="+mn-ea"/>
                          <a:ea typeface="+mn-ea"/>
                        </a:rPr>
                        <a:t>AST(GOT)</a:t>
                      </a:r>
                      <a:r>
                        <a:rPr kumimoji="1" lang="ja-JP" altLang="en-US" sz="600" b="1" baseline="0" dirty="0" err="1" smtClean="0">
                          <a:solidFill>
                            <a:schemeClr val="tx1"/>
                          </a:solidFill>
                          <a:latin typeface="+mn-ea"/>
                          <a:ea typeface="+mn-ea"/>
                        </a:rPr>
                        <a:t>、</a:t>
                      </a:r>
                      <a:r>
                        <a:rPr kumimoji="1" lang="en-US" altLang="ja-JP" sz="600" b="1" baseline="0" dirty="0" smtClean="0">
                          <a:solidFill>
                            <a:schemeClr val="tx1"/>
                          </a:solidFill>
                          <a:latin typeface="+mn-ea"/>
                          <a:ea typeface="+mn-ea"/>
                        </a:rPr>
                        <a:t>ALT</a:t>
                      </a:r>
                      <a:r>
                        <a:rPr kumimoji="1" lang="ja-JP" altLang="en-US" sz="600" b="1" baseline="0" dirty="0" smtClean="0">
                          <a:solidFill>
                            <a:schemeClr val="tx1"/>
                          </a:solidFill>
                          <a:latin typeface="+mn-ea"/>
                          <a:ea typeface="+mn-ea"/>
                        </a:rPr>
                        <a:t>（</a:t>
                      </a:r>
                      <a:r>
                        <a:rPr kumimoji="1" lang="en-US" altLang="ja-JP" sz="600" b="1" baseline="0" dirty="0" smtClean="0">
                          <a:solidFill>
                            <a:schemeClr val="tx1"/>
                          </a:solidFill>
                          <a:latin typeface="+mn-ea"/>
                          <a:ea typeface="+mn-ea"/>
                        </a:rPr>
                        <a:t>GPT)</a:t>
                      </a:r>
                      <a:r>
                        <a:rPr kumimoji="1" lang="ja-JP" altLang="en-US" sz="600" b="1" baseline="0" dirty="0" err="1" smtClean="0">
                          <a:solidFill>
                            <a:schemeClr val="tx1"/>
                          </a:solidFill>
                          <a:latin typeface="+mn-ea"/>
                          <a:ea typeface="+mn-ea"/>
                        </a:rPr>
                        <a:t>、</a:t>
                      </a:r>
                      <a:endParaRPr kumimoji="1" lang="en-US" altLang="ja-JP" sz="600" b="1" baseline="0" dirty="0" smtClean="0">
                        <a:solidFill>
                          <a:schemeClr val="tx1"/>
                        </a:solidFill>
                        <a:latin typeface="+mn-ea"/>
                        <a:ea typeface="+mn-ea"/>
                      </a:endParaRPr>
                    </a:p>
                    <a:p>
                      <a:r>
                        <a:rPr kumimoji="1" lang="en-US" altLang="ja-JP" sz="600" b="1" baseline="0" dirty="0" smtClean="0">
                          <a:solidFill>
                            <a:schemeClr val="tx1"/>
                          </a:solidFill>
                          <a:latin typeface="+mn-ea"/>
                          <a:ea typeface="+mn-ea"/>
                        </a:rPr>
                        <a:t>γ</a:t>
                      </a:r>
                      <a:r>
                        <a:rPr kumimoji="1" lang="ja-JP" altLang="en-US" sz="600" b="1" baseline="0" dirty="0" err="1" smtClean="0">
                          <a:solidFill>
                            <a:schemeClr val="tx1"/>
                          </a:solidFill>
                          <a:latin typeface="+mn-ea"/>
                          <a:ea typeface="+mn-ea"/>
                        </a:rPr>
                        <a:t>ｰ</a:t>
                      </a:r>
                      <a:r>
                        <a:rPr kumimoji="1" lang="en-US" altLang="ja-JP" sz="600" b="1" baseline="0" dirty="0" smtClean="0">
                          <a:solidFill>
                            <a:schemeClr val="tx1"/>
                          </a:solidFill>
                          <a:latin typeface="+mn-ea"/>
                          <a:ea typeface="+mn-ea"/>
                        </a:rPr>
                        <a:t>GT(γ-GTP</a:t>
                      </a:r>
                      <a:r>
                        <a:rPr kumimoji="1" lang="ja-JP" altLang="en-US" sz="600" b="1" baseline="0" dirty="0" smtClean="0">
                          <a:solidFill>
                            <a:schemeClr val="tx1"/>
                          </a:solidFill>
                          <a:latin typeface="+mn-ea"/>
                          <a:ea typeface="+mn-ea"/>
                        </a:rPr>
                        <a:t>）</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spc="-150" baseline="0" dirty="0" smtClean="0">
                          <a:solidFill>
                            <a:schemeClr val="tx1"/>
                          </a:solidFill>
                          <a:latin typeface="+mn-ea"/>
                          <a:ea typeface="+mn-ea"/>
                        </a:rPr>
                        <a:t>尿　・　腎機能</a:t>
                      </a:r>
                      <a:endParaRPr kumimoji="1" lang="ja-JP" altLang="en-US" sz="600" b="1" spc="-150"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尿たんぱく、尿糖</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3" name="角丸四角形 82"/>
          <p:cNvSpPr/>
          <p:nvPr/>
        </p:nvSpPr>
        <p:spPr>
          <a:xfrm>
            <a:off x="3018021" y="7638847"/>
            <a:ext cx="1368152" cy="25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t>実施主体は医療保険者</a:t>
            </a:r>
            <a:endParaRPr kumimoji="1" lang="en-US" altLang="ja-JP" sz="800" b="1" dirty="0" smtClean="0"/>
          </a:p>
        </p:txBody>
      </p:sp>
      <p:sp>
        <p:nvSpPr>
          <p:cNvPr id="94" name="円形吹き出し 93"/>
          <p:cNvSpPr/>
          <p:nvPr/>
        </p:nvSpPr>
        <p:spPr>
          <a:xfrm>
            <a:off x="908720" y="5364088"/>
            <a:ext cx="1368152" cy="576064"/>
          </a:xfrm>
          <a:prstGeom prst="wedgeEllipseCallout">
            <a:avLst>
              <a:gd name="adj1" fmla="val -11763"/>
              <a:gd name="adj2" fmla="val 47382"/>
            </a:avLst>
          </a:prstGeom>
          <a:solidFill>
            <a:schemeClr val="accent2">
              <a:lumMod val="60000"/>
              <a:lumOff val="40000"/>
              <a:alpha val="5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rPr>
              <a:t>高知市</a:t>
            </a:r>
            <a:endParaRPr kumimoji="1" lang="ja-JP" altLang="en-US" sz="2000" b="1" dirty="0">
              <a:solidFill>
                <a:schemeClr val="tx1"/>
              </a:solidFill>
            </a:endParaRPr>
          </a:p>
        </p:txBody>
      </p:sp>
      <p:sp>
        <p:nvSpPr>
          <p:cNvPr id="95" name="テキスト ボックス 94"/>
          <p:cNvSpPr txBox="1"/>
          <p:nvPr/>
        </p:nvSpPr>
        <p:spPr>
          <a:xfrm>
            <a:off x="1456125" y="6424752"/>
            <a:ext cx="1396811" cy="2585323"/>
          </a:xfrm>
          <a:prstGeom prst="rect">
            <a:avLst/>
          </a:prstGeom>
          <a:noFill/>
        </p:spPr>
        <p:txBody>
          <a:bodyPr wrap="square" rtlCol="0">
            <a:spAutoFit/>
          </a:bodyPr>
          <a:lstStyle/>
          <a:p>
            <a:r>
              <a:rPr kumimoji="1" lang="ja-JP" altLang="en-US" sz="600" b="1" dirty="0" smtClean="0"/>
              <a:t>①健診の案内が届きます</a:t>
            </a:r>
            <a:endParaRPr kumimoji="1" lang="en-US" altLang="ja-JP" sz="600" b="1" dirty="0" smtClean="0"/>
          </a:p>
          <a:p>
            <a:r>
              <a:rPr lang="en-US" altLang="ja-JP" sz="600" dirty="0" smtClean="0"/>
              <a:t>40</a:t>
            </a:r>
            <a:r>
              <a:rPr lang="ja-JP" altLang="en-US" sz="600" dirty="0" smtClean="0"/>
              <a:t>～</a:t>
            </a:r>
            <a:r>
              <a:rPr lang="en-US" altLang="ja-JP" sz="600" dirty="0" smtClean="0"/>
              <a:t>74</a:t>
            </a:r>
            <a:r>
              <a:rPr lang="ja-JP" altLang="en-US" sz="600" dirty="0" smtClean="0"/>
              <a:t>歳の方には毎年、医療保険者（健康保険証の発行元）から健診の案内（受診券など）が送られてきます。</a:t>
            </a:r>
            <a:endParaRPr kumimoji="1" lang="en-US" altLang="ja-JP" sz="600" dirty="0" smtClean="0"/>
          </a:p>
          <a:p>
            <a:endParaRPr lang="en-US" altLang="ja-JP" sz="600" dirty="0" smtClean="0"/>
          </a:p>
          <a:p>
            <a:r>
              <a:rPr lang="ja-JP" altLang="en-US" sz="600" b="1" dirty="0" smtClean="0"/>
              <a:t>②案内の確認</a:t>
            </a:r>
            <a:endParaRPr lang="en-US" altLang="ja-JP" sz="600" b="1" dirty="0" smtClean="0"/>
          </a:p>
          <a:p>
            <a:r>
              <a:rPr lang="en-US" altLang="ja-JP" sz="600" dirty="0" smtClean="0"/>
              <a:t> </a:t>
            </a:r>
            <a:r>
              <a:rPr lang="ja-JP" altLang="en-US" sz="600" dirty="0" smtClean="0"/>
              <a:t>記載されている健診内容や受診券を確認し、案内に従って受診しましょう。</a:t>
            </a:r>
            <a:endParaRPr lang="en-US" altLang="ja-JP" sz="600" dirty="0" smtClean="0"/>
          </a:p>
          <a:p>
            <a:endParaRPr kumimoji="1" lang="en-US" altLang="ja-JP" sz="600" dirty="0" smtClean="0"/>
          </a:p>
          <a:p>
            <a:r>
              <a:rPr kumimoji="1" lang="ja-JP" altLang="en-US" sz="600" b="1" dirty="0" smtClean="0"/>
              <a:t>③特定健診の受診</a:t>
            </a:r>
            <a:endParaRPr kumimoji="1" lang="en-US" altLang="ja-JP" sz="600" b="1" dirty="0" smtClean="0"/>
          </a:p>
          <a:p>
            <a:r>
              <a:rPr lang="ja-JP" altLang="en-US" sz="600" dirty="0" smtClean="0"/>
              <a:t>メタボリックシンドロームのリスク確認に欠かせない腹囲（お腹周り）測定や血液検査などを行います。（基本の検査項目は右上に記載</a:t>
            </a:r>
            <a:r>
              <a:rPr lang="en-US" altLang="ja-JP" sz="600" dirty="0" smtClean="0"/>
              <a:t>)</a:t>
            </a:r>
          </a:p>
          <a:p>
            <a:endParaRPr kumimoji="1" lang="en-US" altLang="ja-JP" sz="600" dirty="0" smtClean="0"/>
          </a:p>
          <a:p>
            <a:r>
              <a:rPr kumimoji="1" lang="ja-JP" altLang="en-US" sz="600" b="1" dirty="0" smtClean="0"/>
              <a:t>④判定・結果通知</a:t>
            </a:r>
            <a:endParaRPr kumimoji="1" lang="en-US" altLang="ja-JP" sz="600" b="1" dirty="0" smtClean="0"/>
          </a:p>
          <a:p>
            <a:r>
              <a:rPr lang="ja-JP" altLang="en-US" sz="600" dirty="0" smtClean="0"/>
              <a:t>受診者へは、メタボリックシンドロームの判定を含む結果通知と、生活習慣病を予防するための情報が提供されます。</a:t>
            </a:r>
            <a:endParaRPr lang="en-US" altLang="ja-JP" sz="600" dirty="0" smtClean="0"/>
          </a:p>
          <a:p>
            <a:endParaRPr kumimoji="1" lang="en-US" altLang="ja-JP" sz="600" dirty="0" smtClean="0"/>
          </a:p>
          <a:p>
            <a:r>
              <a:rPr kumimoji="1" lang="ja-JP" altLang="en-US" sz="600" b="1" dirty="0" smtClean="0"/>
              <a:t>⑤特定保健指導</a:t>
            </a:r>
            <a:endParaRPr kumimoji="1" lang="en-US" altLang="ja-JP" sz="600" b="1" dirty="0" smtClean="0"/>
          </a:p>
          <a:p>
            <a:r>
              <a:rPr lang="ja-JP" altLang="en-US" sz="600" dirty="0" smtClean="0"/>
              <a:t>メタボリックシンドロームのリスクが高く、生活習慣の改善が必要な方は、医師、保健師、管理栄養士などによる専門家のサポートが受けられます。案内が届いた時には、必ず受けましょう。</a:t>
            </a:r>
            <a:endParaRPr kumimoji="1" lang="en-US" altLang="ja-JP" sz="600" dirty="0" smtClean="0"/>
          </a:p>
        </p:txBody>
      </p:sp>
      <p:grpSp>
        <p:nvGrpSpPr>
          <p:cNvPr id="96" name="グループ化 95"/>
          <p:cNvGrpSpPr/>
          <p:nvPr/>
        </p:nvGrpSpPr>
        <p:grpSpPr>
          <a:xfrm>
            <a:off x="4509120" y="6052418"/>
            <a:ext cx="2113765" cy="3059214"/>
            <a:chOff x="4509120" y="6052418"/>
            <a:chExt cx="2113765" cy="3059214"/>
          </a:xfrm>
        </p:grpSpPr>
        <p:sp>
          <p:nvSpPr>
            <p:cNvPr id="97" name="テキスト ボックス 96"/>
            <p:cNvSpPr txBox="1"/>
            <p:nvPr/>
          </p:nvSpPr>
          <p:spPr>
            <a:xfrm>
              <a:off x="4534653" y="6433115"/>
              <a:ext cx="2088232" cy="1169551"/>
            </a:xfrm>
            <a:prstGeom prst="rect">
              <a:avLst/>
            </a:prstGeom>
            <a:noFill/>
          </p:spPr>
          <p:txBody>
            <a:bodyPr wrap="square" rtlCol="0">
              <a:spAutoFit/>
            </a:bodyPr>
            <a:lstStyle/>
            <a:p>
              <a:r>
                <a:rPr kumimoji="1" lang="ja-JP" altLang="en-US" sz="700" dirty="0" smtClean="0"/>
                <a:t>健診は、病気の早期発見・早期治療はもちろんのこと、病気になる前のリスクを見つけ、発症をくい止めるためのものです。</a:t>
              </a:r>
              <a:endParaRPr kumimoji="1" lang="en-US" altLang="ja-JP" sz="700" dirty="0" smtClean="0"/>
            </a:p>
            <a:p>
              <a:r>
                <a:rPr lang="ja-JP" altLang="en-US" sz="700" dirty="0" smtClean="0"/>
                <a:t>健診結果をよく見てください。異常所見の向こうには、病気やリスクを招いている日常生活の問題点がいろいろと浮かび上がってくるはずです。健診はその問題を改善する絶好のチャンス。特に今まで検診を受けていない人やたまにしか受けていない人、また結果を活用していない人は、ぜひ積極的に受診して、健康づくりにいかしてください。</a:t>
              </a:r>
              <a:endParaRPr kumimoji="1" lang="ja-JP" altLang="en-US" sz="700" dirty="0"/>
            </a:p>
          </p:txBody>
        </p:sp>
        <p:sp>
          <p:nvSpPr>
            <p:cNvPr id="98" name="テキスト ボックス 97"/>
            <p:cNvSpPr txBox="1"/>
            <p:nvPr/>
          </p:nvSpPr>
          <p:spPr>
            <a:xfrm>
              <a:off x="4587478" y="6052418"/>
              <a:ext cx="1800200" cy="461665"/>
            </a:xfrm>
            <a:prstGeom prst="rect">
              <a:avLst/>
            </a:prstGeom>
            <a:noFill/>
          </p:spPr>
          <p:txBody>
            <a:bodyPr wrap="square" rtlCol="0">
              <a:spAutoFit/>
            </a:bodyPr>
            <a:lstStyle/>
            <a:p>
              <a:pPr algn="ctr"/>
              <a:r>
                <a:rPr kumimoji="1" lang="ja-JP" altLang="en-US" sz="1200" b="1" dirty="0" smtClean="0">
                  <a:solidFill>
                    <a:srgbClr val="FF0000"/>
                  </a:solidFill>
                </a:rPr>
                <a:t>健診を生活習慣改善の　　きっかけに！</a:t>
              </a:r>
              <a:endParaRPr kumimoji="1" lang="ja-JP" altLang="en-US" sz="1100" b="1" dirty="0">
                <a:solidFill>
                  <a:srgbClr val="FF0000"/>
                </a:solidFill>
              </a:endParaRPr>
            </a:p>
          </p:txBody>
        </p:sp>
        <p:sp>
          <p:nvSpPr>
            <p:cNvPr id="99" name="テキスト ボックス 98"/>
            <p:cNvSpPr txBox="1"/>
            <p:nvPr/>
          </p:nvSpPr>
          <p:spPr>
            <a:xfrm>
              <a:off x="4653136" y="7525470"/>
              <a:ext cx="1800200" cy="276999"/>
            </a:xfrm>
            <a:prstGeom prst="rect">
              <a:avLst/>
            </a:prstGeom>
            <a:noFill/>
          </p:spPr>
          <p:txBody>
            <a:bodyPr wrap="square" rtlCol="0">
              <a:spAutoFit/>
            </a:bodyPr>
            <a:lstStyle/>
            <a:p>
              <a:r>
                <a:rPr lang="ja-JP" altLang="en-US" sz="1200" b="1" dirty="0" smtClean="0">
                  <a:solidFill>
                    <a:srgbClr val="FF0000"/>
                  </a:solidFill>
                </a:rPr>
                <a:t>自分の健康を守るひけつ</a:t>
              </a:r>
              <a:endParaRPr kumimoji="1" lang="ja-JP" altLang="en-US" sz="1200" b="1" dirty="0">
                <a:solidFill>
                  <a:srgbClr val="FF0000"/>
                </a:solidFill>
              </a:endParaRPr>
            </a:p>
          </p:txBody>
        </p:sp>
        <p:sp>
          <p:nvSpPr>
            <p:cNvPr id="100" name="テキスト ボックス 99"/>
            <p:cNvSpPr txBox="1"/>
            <p:nvPr/>
          </p:nvSpPr>
          <p:spPr>
            <a:xfrm>
              <a:off x="4509120" y="7740352"/>
              <a:ext cx="2088232" cy="954107"/>
            </a:xfrm>
            <a:prstGeom prst="rect">
              <a:avLst/>
            </a:prstGeom>
            <a:noFill/>
          </p:spPr>
          <p:txBody>
            <a:bodyPr wrap="square" rtlCol="0">
              <a:spAutoFit/>
            </a:bodyPr>
            <a:lstStyle/>
            <a:p>
              <a:r>
                <a:rPr kumimoji="1" lang="ja-JP" altLang="en-US" sz="700" b="1" dirty="0" smtClean="0"/>
                <a:t>①年に一度はしっかり健診を受ける。</a:t>
              </a:r>
              <a:endParaRPr kumimoji="1" lang="en-US" altLang="ja-JP" sz="700" b="1" dirty="0" smtClean="0"/>
            </a:p>
            <a:p>
              <a:r>
                <a:rPr lang="ja-JP" altLang="en-US" sz="700" b="1" dirty="0" smtClean="0"/>
                <a:t>②健診結果を生活にいかす。</a:t>
              </a:r>
              <a:endParaRPr lang="en-US" altLang="ja-JP" sz="700" b="1" dirty="0" smtClean="0"/>
            </a:p>
            <a:p>
              <a:r>
                <a:rPr lang="en-US" altLang="ja-JP" sz="700" dirty="0" smtClean="0"/>
                <a:t> </a:t>
              </a:r>
              <a:r>
                <a:rPr lang="ja-JP" altLang="en-US" sz="700" dirty="0" smtClean="0"/>
                <a:t>健診を受けても、受けっぱなしでは意味がありません。結果は大切に保管し、前年と比較するなど経年的に見ていきましょう。数値が悪くなっているものがあれば、生活習慣改善に取り組むことが大切です。</a:t>
              </a:r>
              <a:endParaRPr lang="en-US" altLang="ja-JP" sz="700" dirty="0" smtClean="0"/>
            </a:p>
            <a:p>
              <a:r>
                <a:rPr kumimoji="1" lang="ja-JP" altLang="en-US" sz="700" b="1" dirty="0" smtClean="0"/>
                <a:t>③かかりつけ医をもって、自分の身体のことを相談できる環境をつくる。</a:t>
              </a:r>
              <a:endParaRPr kumimoji="1" lang="en-US" altLang="ja-JP" sz="700" b="1" dirty="0" smtClean="0"/>
            </a:p>
          </p:txBody>
        </p:sp>
        <p:pic>
          <p:nvPicPr>
            <p:cNvPr id="101" name="図 9" descr="図2.png"/>
            <p:cNvPicPr>
              <a:picLocks noChangeAspect="1"/>
            </p:cNvPicPr>
            <p:nvPr/>
          </p:nvPicPr>
          <p:blipFill>
            <a:blip r:embed="rId7" cstate="print"/>
            <a:srcRect/>
            <a:stretch>
              <a:fillRect/>
            </a:stretch>
          </p:blipFill>
          <p:spPr bwMode="auto">
            <a:xfrm>
              <a:off x="4661228" y="8656788"/>
              <a:ext cx="1803082" cy="454844"/>
            </a:xfrm>
            <a:prstGeom prst="rect">
              <a:avLst/>
            </a:prstGeom>
            <a:noFill/>
            <a:ln w="9525">
              <a:noFill/>
              <a:miter lim="800000"/>
              <a:headEnd/>
              <a:tailEnd/>
            </a:ln>
          </p:spPr>
        </p:pic>
      </p:grpSp>
      <p:sp>
        <p:nvSpPr>
          <p:cNvPr id="50" name="テキスト ボックス 49"/>
          <p:cNvSpPr txBox="1"/>
          <p:nvPr/>
        </p:nvSpPr>
        <p:spPr>
          <a:xfrm>
            <a:off x="2924944" y="8505357"/>
            <a:ext cx="1584176" cy="507831"/>
          </a:xfrm>
          <a:prstGeom prst="rect">
            <a:avLst/>
          </a:prstGeom>
          <a:noFill/>
          <a:ln>
            <a:solidFill>
              <a:srgbClr val="FF0000"/>
            </a:solidFill>
          </a:ln>
        </p:spPr>
        <p:txBody>
          <a:bodyPr wrap="square" rtlCol="0" anchor="t" anchorCtr="1">
            <a:spAutoFit/>
          </a:bodyPr>
          <a:lstStyle/>
          <a:p>
            <a:pPr algn="ctr"/>
            <a:r>
              <a:rPr kumimoji="1" lang="ja-JP" altLang="en-US" sz="900" dirty="0" smtClean="0">
                <a:solidFill>
                  <a:srgbClr val="FF0000"/>
                </a:solidFill>
              </a:rPr>
              <a:t>受診券の発行等についは、</a:t>
            </a:r>
            <a:endParaRPr kumimoji="1" lang="en-US" altLang="ja-JP" sz="900" dirty="0" smtClean="0">
              <a:solidFill>
                <a:srgbClr val="FF0000"/>
              </a:solidFill>
            </a:endParaRPr>
          </a:p>
          <a:p>
            <a:pPr algn="ctr"/>
            <a:r>
              <a:rPr kumimoji="1" lang="ja-JP" altLang="en-US" sz="900" dirty="0" smtClean="0">
                <a:solidFill>
                  <a:srgbClr val="FF0000"/>
                </a:solidFill>
              </a:rPr>
              <a:t>　加入する医療保険者に</a:t>
            </a:r>
            <a:endParaRPr kumimoji="1" lang="en-US" altLang="ja-JP" sz="900" dirty="0" smtClean="0">
              <a:solidFill>
                <a:srgbClr val="FF0000"/>
              </a:solidFill>
            </a:endParaRPr>
          </a:p>
          <a:p>
            <a:pPr algn="ctr"/>
            <a:r>
              <a:rPr kumimoji="1" lang="ja-JP" altLang="en-US" sz="900" dirty="0" smtClean="0">
                <a:solidFill>
                  <a:srgbClr val="FF0000"/>
                </a:solidFill>
              </a:rPr>
              <a:t>　お問い合わせください。</a:t>
            </a:r>
            <a:endParaRPr kumimoji="1" lang="en-US" altLang="ja-JP" sz="1200" dirty="0" smtClean="0">
              <a:solidFill>
                <a:srgbClr val="FF0000"/>
              </a:solidFill>
              <a:latin typeface="+mn-ea"/>
            </a:endParaRPr>
          </a:p>
        </p:txBody>
      </p:sp>
      <p:sp>
        <p:nvSpPr>
          <p:cNvPr id="47" name="テキスト ボックス 46"/>
          <p:cNvSpPr txBox="1"/>
          <p:nvPr/>
        </p:nvSpPr>
        <p:spPr>
          <a:xfrm>
            <a:off x="51048" y="1242434"/>
            <a:ext cx="1831590" cy="707886"/>
          </a:xfrm>
          <a:prstGeom prst="rect">
            <a:avLst/>
          </a:prstGeom>
          <a:noFill/>
          <a:ln>
            <a:noFill/>
          </a:ln>
        </p:spPr>
        <p:txBody>
          <a:bodyPr wrap="square" rtlCol="0" anchor="t" anchorCtr="1">
            <a:spAutoFit/>
          </a:bodyPr>
          <a:lstStyle/>
          <a:p>
            <a:r>
              <a:rPr kumimoji="1" lang="ja-JP" altLang="en-US" sz="800" dirty="0" smtClean="0"/>
              <a:t>最新の実施機関については、国保連合会ホームページ</a:t>
            </a:r>
            <a:r>
              <a:rPr lang="en-US" altLang="ja-JP" sz="800" dirty="0">
                <a:hlinkClick r:id="rId8"/>
              </a:rPr>
              <a:t>http://</a:t>
            </a:r>
            <a:r>
              <a:rPr lang="en-US" altLang="ja-JP" sz="800" dirty="0" smtClean="0">
                <a:hlinkClick r:id="rId8"/>
              </a:rPr>
              <a:t>www.kochi-kokuhoren.or.jp/kyogikai/ky02.htm</a:t>
            </a:r>
            <a:r>
              <a:rPr lang="ja-JP" altLang="en-US" sz="800" dirty="0" smtClean="0"/>
              <a:t>の表中にある実施機関一覧をご参照ください。</a:t>
            </a:r>
            <a:endParaRPr kumimoji="1" lang="ja-JP" altLang="en-US" sz="8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0" name="グループ化 79"/>
          <p:cNvGrpSpPr/>
          <p:nvPr/>
        </p:nvGrpSpPr>
        <p:grpSpPr>
          <a:xfrm>
            <a:off x="2492896" y="5220072"/>
            <a:ext cx="1728192" cy="1008111"/>
            <a:chOff x="2132856" y="5004048"/>
            <a:chExt cx="1674186" cy="1008111"/>
          </a:xfrm>
          <a:effectLst/>
        </p:grpSpPr>
        <p:pic>
          <p:nvPicPr>
            <p:cNvPr id="81" name="Picture 3" descr="C:\Users\ioas_user\Pictures\高知県\高知市内.png"/>
            <p:cNvPicPr>
              <a:picLocks noChangeAspect="1" noChangeArrowheads="1"/>
            </p:cNvPicPr>
            <p:nvPr/>
          </p:nvPicPr>
          <p:blipFill>
            <a:blip r:embed="rId3" cstate="print"/>
            <a:srcRect/>
            <a:stretch>
              <a:fillRect/>
            </a:stretch>
          </p:blipFill>
          <p:spPr bwMode="auto">
            <a:xfrm>
              <a:off x="2132856" y="5004048"/>
              <a:ext cx="1250881" cy="1008111"/>
            </a:xfrm>
            <a:prstGeom prst="rect">
              <a:avLst/>
            </a:prstGeom>
            <a:noFill/>
            <a:scene3d>
              <a:camera prst="orthographicFront">
                <a:rot lat="0" lon="0" rev="20699999"/>
              </a:camera>
              <a:lightRig rig="threePt" dir="t"/>
            </a:scene3d>
          </p:spPr>
        </p:pic>
        <p:cxnSp>
          <p:nvCxnSpPr>
            <p:cNvPr id="82" name="直線コネクタ 81"/>
            <p:cNvCxnSpPr/>
            <p:nvPr/>
          </p:nvCxnSpPr>
          <p:spPr>
            <a:xfrm>
              <a:off x="2924944" y="5292080"/>
              <a:ext cx="882098" cy="0"/>
            </a:xfrm>
            <a:prstGeom prst="line">
              <a:avLst/>
            </a:prstGeom>
            <a:ln w="25400" cap="rnd">
              <a:solidFill>
                <a:schemeClr val="accent2"/>
              </a:solidFill>
              <a:prstDash val="sysDot"/>
              <a:headEnd type="oval"/>
            </a:ln>
          </p:spPr>
          <p:style>
            <a:lnRef idx="1">
              <a:schemeClr val="accent1"/>
            </a:lnRef>
            <a:fillRef idx="0">
              <a:schemeClr val="accent1"/>
            </a:fillRef>
            <a:effectRef idx="0">
              <a:schemeClr val="accent1"/>
            </a:effectRef>
            <a:fontRef idx="minor">
              <a:schemeClr val="tx1"/>
            </a:fontRef>
          </p:style>
        </p:cxnSp>
      </p:grpSp>
      <p:grpSp>
        <p:nvGrpSpPr>
          <p:cNvPr id="83" name="グループ化 82"/>
          <p:cNvGrpSpPr/>
          <p:nvPr/>
        </p:nvGrpSpPr>
        <p:grpSpPr>
          <a:xfrm>
            <a:off x="4221088" y="5220072"/>
            <a:ext cx="1121965" cy="972641"/>
            <a:chOff x="4581128" y="4860032"/>
            <a:chExt cx="1368152" cy="1170460"/>
          </a:xfrm>
        </p:grpSpPr>
        <p:pic>
          <p:nvPicPr>
            <p:cNvPr id="84" name="Picture 2"/>
            <p:cNvPicPr>
              <a:picLocks noChangeAspect="1" noChangeArrowheads="1"/>
            </p:cNvPicPr>
            <p:nvPr/>
          </p:nvPicPr>
          <p:blipFill>
            <a:blip r:embed="rId4" cstate="print"/>
            <a:srcRect/>
            <a:stretch>
              <a:fillRect/>
            </a:stretch>
          </p:blipFill>
          <p:spPr bwMode="auto">
            <a:xfrm>
              <a:off x="4581128" y="4860032"/>
              <a:ext cx="1368152" cy="1170460"/>
            </a:xfrm>
            <a:prstGeom prst="rect">
              <a:avLst/>
            </a:prstGeom>
            <a:noFill/>
            <a:ln w="9525">
              <a:noFill/>
              <a:miter lim="800000"/>
              <a:headEnd/>
              <a:tailEnd/>
            </a:ln>
          </p:spPr>
        </p:pic>
        <p:pic>
          <p:nvPicPr>
            <p:cNvPr id="85" name="コンテンツ プレースホルダ 18" descr="高知市文字.png"/>
            <p:cNvPicPr>
              <a:picLocks noChangeAspect="1"/>
            </p:cNvPicPr>
            <p:nvPr/>
          </p:nvPicPr>
          <p:blipFill>
            <a:blip r:embed="rId5" cstate="print"/>
            <a:stretch>
              <a:fillRect/>
            </a:stretch>
          </p:blipFill>
          <p:spPr>
            <a:xfrm>
              <a:off x="4673629" y="5028631"/>
              <a:ext cx="1084915" cy="864096"/>
            </a:xfrm>
            <a:prstGeom prst="rect">
              <a:avLst/>
            </a:prstGeom>
          </p:spPr>
        </p:pic>
      </p:grpSp>
      <p:sp>
        <p:nvSpPr>
          <p:cNvPr id="56" name="角丸四角形 55"/>
          <p:cNvSpPr/>
          <p:nvPr/>
        </p:nvSpPr>
        <p:spPr>
          <a:xfrm>
            <a:off x="0" y="0"/>
            <a:ext cx="6858000" cy="5220000"/>
          </a:xfrm>
          <a:prstGeom prst="roundRect">
            <a:avLst>
              <a:gd name="adj" fmla="val 2799"/>
            </a:avLst>
          </a:prstGeom>
          <a:solidFill>
            <a:srgbClr val="00B050">
              <a:alpha val="20000"/>
            </a:srgbClr>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p:cNvSpPr txBox="1"/>
          <p:nvPr/>
        </p:nvSpPr>
        <p:spPr>
          <a:xfrm>
            <a:off x="1628800" y="23568"/>
            <a:ext cx="1152128" cy="461665"/>
          </a:xfrm>
          <a:prstGeom prst="rect">
            <a:avLst/>
          </a:prstGeom>
          <a:noFill/>
        </p:spPr>
        <p:txBody>
          <a:bodyPr wrap="square" rtlCol="0">
            <a:spAutoFit/>
          </a:bodyPr>
          <a:lstStyle/>
          <a:p>
            <a:r>
              <a:rPr lang="en-US" altLang="ja-JP" sz="2000" b="1" dirty="0" smtClean="0"/>
              <a:t> </a:t>
            </a:r>
            <a:r>
              <a:rPr lang="en-US" altLang="ja-JP" sz="2400" dirty="0" smtClean="0"/>
              <a:t>31</a:t>
            </a:r>
            <a:r>
              <a:rPr lang="ja-JP" altLang="en-US" sz="2000" dirty="0" smtClean="0"/>
              <a:t>機関</a:t>
            </a:r>
            <a:endParaRPr kumimoji="1" lang="ja-JP" altLang="en-US" sz="2000" dirty="0"/>
          </a:p>
        </p:txBody>
      </p:sp>
      <p:sp>
        <p:nvSpPr>
          <p:cNvPr id="26" name="コンテンツ プレースホルダ 29"/>
          <p:cNvSpPr txBox="1">
            <a:spLocks/>
          </p:cNvSpPr>
          <p:nvPr/>
        </p:nvSpPr>
        <p:spPr>
          <a:xfrm>
            <a:off x="260648" y="395537"/>
            <a:ext cx="4824536" cy="273630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grpSp>
        <p:nvGrpSpPr>
          <p:cNvPr id="38" name="グループ化 23"/>
          <p:cNvGrpSpPr/>
          <p:nvPr/>
        </p:nvGrpSpPr>
        <p:grpSpPr>
          <a:xfrm>
            <a:off x="87984" y="116784"/>
            <a:ext cx="1396800" cy="809880"/>
            <a:chOff x="7114401" y="2021659"/>
            <a:chExt cx="1525508" cy="1191316"/>
          </a:xfrm>
        </p:grpSpPr>
        <p:sp>
          <p:nvSpPr>
            <p:cNvPr id="39" name="片側の 2 つの角を丸めた四角形 38"/>
            <p:cNvSpPr/>
            <p:nvPr/>
          </p:nvSpPr>
          <p:spPr>
            <a:xfrm>
              <a:off x="7164288" y="2021659"/>
              <a:ext cx="1440160" cy="576066"/>
            </a:xfrm>
            <a:prstGeom prst="round2SameRect">
              <a:avLst>
                <a:gd name="adj1" fmla="val 16667"/>
                <a:gd name="adj2" fmla="val 0"/>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bg1"/>
                  </a:solidFill>
                </a:rPr>
                <a:t>　西 部</a:t>
              </a:r>
              <a:endParaRPr lang="ja-JP" altLang="en-US" sz="2000" b="1" dirty="0">
                <a:solidFill>
                  <a:schemeClr val="bg1"/>
                </a:solidFill>
              </a:endParaRPr>
            </a:p>
          </p:txBody>
        </p:sp>
        <p:sp>
          <p:nvSpPr>
            <p:cNvPr id="40" name="片側の 2 つの角を丸めた四角形 39"/>
            <p:cNvSpPr/>
            <p:nvPr/>
          </p:nvSpPr>
          <p:spPr>
            <a:xfrm rot="10800000">
              <a:off x="7164288" y="2597722"/>
              <a:ext cx="1440160" cy="615253"/>
            </a:xfrm>
            <a:prstGeom prst="round2SameRect">
              <a:avLst>
                <a:gd name="adj1" fmla="val 16667"/>
                <a:gd name="adj2" fmla="val 0"/>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7114401" y="2657192"/>
              <a:ext cx="1525508" cy="498006"/>
            </a:xfrm>
            <a:prstGeom prst="rect">
              <a:avLst/>
            </a:prstGeom>
            <a:noFill/>
          </p:spPr>
          <p:txBody>
            <a:bodyPr wrap="square" rtlCol="0" anchor="t" anchorCtr="1">
              <a:spAutoFit/>
            </a:bodyPr>
            <a:lstStyle/>
            <a:p>
              <a:r>
                <a:rPr lang="ja-JP" altLang="en-US" sz="800" dirty="0" smtClean="0"/>
                <a:t>旭街、初月、</a:t>
              </a:r>
              <a:endParaRPr lang="en-US" altLang="ja-JP" sz="800" dirty="0" smtClean="0"/>
            </a:p>
            <a:p>
              <a:r>
                <a:rPr kumimoji="1" lang="ja-JP" altLang="en-US" sz="800" dirty="0" smtClean="0"/>
                <a:t>朝倉、鴨田</a:t>
              </a:r>
              <a:endParaRPr kumimoji="1" lang="en-US" altLang="ja-JP" sz="800" dirty="0" smtClean="0"/>
            </a:p>
          </p:txBody>
        </p:sp>
      </p:grpSp>
      <p:graphicFrame>
        <p:nvGraphicFramePr>
          <p:cNvPr id="47" name="表 46"/>
          <p:cNvGraphicFramePr>
            <a:graphicFrameLocks noGrp="1"/>
          </p:cNvGraphicFramePr>
          <p:nvPr/>
        </p:nvGraphicFramePr>
        <p:xfrm>
          <a:off x="116632" y="1403648"/>
          <a:ext cx="3240361" cy="3235084"/>
        </p:xfrm>
        <a:graphic>
          <a:graphicData uri="http://schemas.openxmlformats.org/drawingml/2006/table">
            <a:tbl>
              <a:tblPr bandRow="1">
                <a:tableStyleId>{8799B23B-EC83-4686-B30A-512413B5E67A}</a:tableStyleId>
              </a:tblPr>
              <a:tblGrid>
                <a:gridCol w="202545"/>
                <a:gridCol w="1209288"/>
                <a:gridCol w="1082650"/>
                <a:gridCol w="745878"/>
              </a:tblGrid>
              <a:tr h="267349">
                <a:tc rowSpan="15">
                  <a:txBody>
                    <a:bodyPr/>
                    <a:lstStyle/>
                    <a:p>
                      <a:pPr algn="ctr" fontAlgn="ctr"/>
                      <a:r>
                        <a:rPr lang="ja-JP" altLang="en-US" sz="1050" u="none" strike="noStrike" spc="600" dirty="0" smtClean="0">
                          <a:latin typeface="ＭＳ Ｐゴシック" pitchFamily="50" charset="-128"/>
                          <a:ea typeface="ＭＳ Ｐゴシック" pitchFamily="50" charset="-128"/>
                        </a:rPr>
                        <a:t>旭    街</a:t>
                      </a:r>
                      <a:endParaRPr lang="ja-JP" altLang="en-US" sz="1050" b="0" i="0" u="none" strike="noStrike" spc="600" dirty="0">
                        <a:solidFill>
                          <a:srgbClr val="000000"/>
                        </a:solidFill>
                        <a:latin typeface="ＭＳ Ｐゴシック" pitchFamily="50" charset="-128"/>
                        <a:ea typeface="ＭＳ Ｐゴシック" pitchFamily="50" charset="-128"/>
                      </a:endParaRPr>
                    </a:p>
                  </a:txBody>
                  <a:tcPr marL="7007" marR="7007" marT="7007" marB="0" vert="eaVert" anchor="ctr"/>
                </a:tc>
                <a:tc>
                  <a:txBody>
                    <a:bodyPr/>
                    <a:lstStyle/>
                    <a:p>
                      <a:pPr algn="l" fontAlgn="ctr"/>
                      <a:r>
                        <a:rPr lang="ja-JP" altLang="en-US" sz="600" u="none" strike="noStrike" spc="-150" dirty="0" smtClean="0">
                          <a:latin typeface="ＭＳ Ｐゴシック" pitchFamily="50" charset="-128"/>
                          <a:ea typeface="ＭＳ Ｐゴシック" pitchFamily="50" charset="-128"/>
                        </a:rPr>
                        <a:t>　      </a:t>
                      </a:r>
                      <a:r>
                        <a:rPr lang="zh-TW" altLang="en-US" sz="800" u="none" strike="noStrike" spc="0" dirty="0" smtClean="0">
                          <a:latin typeface="ＭＳ Ｐゴシック" pitchFamily="50" charset="-128"/>
                          <a:ea typeface="ＭＳ Ｐゴシック" pitchFamily="50" charset="-128"/>
                        </a:rPr>
                        <a:t>高知</a:t>
                      </a:r>
                      <a:r>
                        <a:rPr lang="zh-TW" altLang="en-US" sz="800" u="none" strike="noStrike" spc="0" dirty="0">
                          <a:latin typeface="ＭＳ Ｐゴシック" pitchFamily="50" charset="-128"/>
                          <a:ea typeface="ＭＳ Ｐゴシック" pitchFamily="50" charset="-128"/>
                        </a:rPr>
                        <a:t>医療生活協同</a:t>
                      </a:r>
                      <a:r>
                        <a:rPr lang="zh-TW" altLang="en-US" sz="800" u="none" strike="noStrike" spc="0" dirty="0" smtClean="0">
                          <a:latin typeface="ＭＳ Ｐゴシック" pitchFamily="50" charset="-128"/>
                          <a:ea typeface="ＭＳ Ｐゴシック" pitchFamily="50" charset="-128"/>
                        </a:rPr>
                        <a:t>組合</a:t>
                      </a:r>
                      <a:endParaRPr lang="en-US" altLang="zh-TW" sz="800" u="none" strike="noStrike" spc="0" dirty="0" smtClean="0">
                        <a:latin typeface="ＭＳ Ｐゴシック" pitchFamily="50" charset="-128"/>
                        <a:ea typeface="ＭＳ Ｐゴシック" pitchFamily="50" charset="-128"/>
                      </a:endParaRPr>
                    </a:p>
                    <a:p>
                      <a:pPr algn="l" fontAlgn="ctr"/>
                      <a:r>
                        <a:rPr lang="zh-TW" altLang="en-US" sz="800" u="none" strike="noStrike" spc="0" dirty="0" smtClean="0">
                          <a:latin typeface="ＭＳ Ｐゴシック" pitchFamily="50" charset="-128"/>
                          <a:ea typeface="ＭＳ Ｐゴシック" pitchFamily="50" charset="-128"/>
                        </a:rPr>
                        <a:t> 旭</a:t>
                      </a:r>
                      <a:r>
                        <a:rPr lang="zh-TW" altLang="en-US" sz="800" u="none" strike="noStrike" spc="0" dirty="0">
                          <a:latin typeface="ＭＳ Ｐゴシック" pitchFamily="50" charset="-128"/>
                          <a:ea typeface="ＭＳ Ｐゴシック" pitchFamily="50" charset="-128"/>
                        </a:rPr>
                        <a:t>診療所</a:t>
                      </a:r>
                      <a:endParaRPr lang="zh-TW" altLang="en-US" sz="600" b="0" i="0" u="none" strike="noStrike" spc="0"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旭</a:t>
                      </a:r>
                      <a:r>
                        <a:rPr lang="ja-JP" altLang="en-US" sz="800" u="none" strike="noStrike" dirty="0">
                          <a:latin typeface="ＭＳ Ｐゴシック" pitchFamily="50" charset="-128"/>
                          <a:ea typeface="ＭＳ Ｐゴシック" pitchFamily="50" charset="-128"/>
                        </a:rPr>
                        <a:t>上町</a:t>
                      </a:r>
                      <a:r>
                        <a:rPr lang="en-US" altLang="ja-JP" sz="800" u="none" strike="noStrike" dirty="0">
                          <a:latin typeface="ＭＳ Ｐゴシック" pitchFamily="50" charset="-128"/>
                          <a:ea typeface="ＭＳ Ｐゴシック" pitchFamily="50" charset="-128"/>
                        </a:rPr>
                        <a:t>32</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ctr" fontAlgn="ctr"/>
                      <a:r>
                        <a:rPr lang="en-US" altLang="ja-JP" sz="800" u="none" strike="noStrike" dirty="0">
                          <a:latin typeface="ＭＳ Ｐゴシック" pitchFamily="50" charset="-128"/>
                          <a:ea typeface="ＭＳ Ｐゴシック" pitchFamily="50" charset="-128"/>
                        </a:rPr>
                        <a:t>088-844-0809</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r>
              <a:tr h="207722">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横田</a:t>
                      </a:r>
                      <a:r>
                        <a:rPr lang="ja-JP" altLang="en-US" sz="800" u="none" strike="noStrike" dirty="0">
                          <a:latin typeface="ＭＳ Ｐゴシック" pitchFamily="50" charset="-128"/>
                          <a:ea typeface="ＭＳ Ｐゴシック" pitchFamily="50" charset="-128"/>
                        </a:rPr>
                        <a:t>クリニック</a:t>
                      </a:r>
                      <a:endParaRPr lang="ja-JP" altLang="en-US"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旭駅前町</a:t>
                      </a:r>
                      <a:r>
                        <a:rPr lang="en-US" altLang="ja-JP" sz="800" u="none" strike="noStrike" dirty="0">
                          <a:latin typeface="ＭＳ Ｐゴシック" pitchFamily="50" charset="-128"/>
                          <a:ea typeface="ＭＳ Ｐゴシック" pitchFamily="50" charset="-128"/>
                        </a:rPr>
                        <a:t>5</a:t>
                      </a:r>
                      <a:r>
                        <a:rPr lang="ja-JP" altLang="en-US" sz="800" u="none" strike="noStrike" dirty="0">
                          <a:latin typeface="ＭＳ Ｐゴシック" pitchFamily="50" charset="-128"/>
                          <a:ea typeface="ＭＳ Ｐゴシック" pitchFamily="50" charset="-128"/>
                        </a:rPr>
                        <a:t>番地</a:t>
                      </a:r>
                      <a:endParaRPr lang="ja-JP" altLang="en-US"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ctr" fontAlgn="ctr"/>
                      <a:r>
                        <a:rPr lang="en-US" altLang="ja-JP" sz="800" u="none" strike="noStrike" dirty="0">
                          <a:latin typeface="ＭＳ Ｐゴシック" pitchFamily="50" charset="-128"/>
                          <a:ea typeface="ＭＳ Ｐゴシック" pitchFamily="50" charset="-128"/>
                        </a:rPr>
                        <a:t>088-824-3122</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r>
              <a:tr h="207722">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藤田</a:t>
                      </a:r>
                      <a:r>
                        <a:rPr lang="ja-JP" altLang="en-US" sz="800" u="none" strike="noStrike" dirty="0">
                          <a:latin typeface="ＭＳ Ｐゴシック" pitchFamily="50" charset="-128"/>
                          <a:ea typeface="ＭＳ Ｐゴシック" pitchFamily="50" charset="-128"/>
                        </a:rPr>
                        <a:t>クリニック</a:t>
                      </a:r>
                      <a:endParaRPr lang="ja-JP" altLang="en-US"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旭町</a:t>
                      </a:r>
                      <a:r>
                        <a:rPr lang="en-US" altLang="ja-JP" sz="800" u="none" strike="noStrike" dirty="0">
                          <a:latin typeface="ＭＳ Ｐゴシック" pitchFamily="50" charset="-128"/>
                          <a:ea typeface="ＭＳ Ｐゴシック" pitchFamily="50" charset="-128"/>
                        </a:rPr>
                        <a:t>2-23-35</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ctr" fontAlgn="ctr"/>
                      <a:r>
                        <a:rPr lang="en-US" altLang="ja-JP" sz="800" u="none" strike="noStrike" dirty="0">
                          <a:latin typeface="ＭＳ Ｐゴシック" pitchFamily="50" charset="-128"/>
                          <a:ea typeface="ＭＳ Ｐゴシック" pitchFamily="50" charset="-128"/>
                        </a:rPr>
                        <a:t>088-820-6001</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r>
              <a:tr h="207722">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おざき</a:t>
                      </a:r>
                      <a:r>
                        <a:rPr lang="ja-JP" altLang="en-US" sz="800" u="none" strike="noStrike" dirty="0">
                          <a:latin typeface="ＭＳ Ｐゴシック" pitchFamily="50" charset="-128"/>
                          <a:ea typeface="ＭＳ Ｐゴシック" pitchFamily="50" charset="-128"/>
                        </a:rPr>
                        <a:t>クリニック</a:t>
                      </a:r>
                      <a:endParaRPr lang="ja-JP" altLang="en-US"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東石</a:t>
                      </a:r>
                      <a:r>
                        <a:rPr lang="ja-JP" altLang="en-US" sz="800" u="none" strike="noStrike" dirty="0">
                          <a:latin typeface="ＭＳ Ｐゴシック" pitchFamily="50" charset="-128"/>
                          <a:ea typeface="ＭＳ Ｐゴシック" pitchFamily="50" charset="-128"/>
                        </a:rPr>
                        <a:t>立町</a:t>
                      </a:r>
                      <a:r>
                        <a:rPr lang="en-US" altLang="ja-JP" sz="800" u="none" strike="noStrike" dirty="0">
                          <a:latin typeface="ＭＳ Ｐゴシック" pitchFamily="50" charset="-128"/>
                          <a:ea typeface="ＭＳ Ｐゴシック" pitchFamily="50" charset="-128"/>
                        </a:rPr>
                        <a:t>48-12</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ctr" fontAlgn="ctr"/>
                      <a:r>
                        <a:rPr lang="en-US" altLang="ja-JP" sz="800" u="none" strike="noStrike" dirty="0">
                          <a:latin typeface="ＭＳ Ｐゴシック" pitchFamily="50" charset="-128"/>
                          <a:ea typeface="ＭＳ Ｐゴシック" pitchFamily="50" charset="-128"/>
                        </a:rPr>
                        <a:t>088-832-4990</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r>
              <a:tr h="207722">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石</a:t>
                      </a:r>
                      <a:r>
                        <a:rPr lang="ja-JP" altLang="en-US" sz="800" u="none" strike="noStrike" dirty="0">
                          <a:latin typeface="ＭＳ Ｐゴシック" pitchFamily="50" charset="-128"/>
                          <a:ea typeface="ＭＳ Ｐゴシック" pitchFamily="50" charset="-128"/>
                        </a:rPr>
                        <a:t>立クリニック</a:t>
                      </a:r>
                      <a:endParaRPr lang="ja-JP" altLang="en-US"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石</a:t>
                      </a:r>
                      <a:r>
                        <a:rPr lang="ja-JP" altLang="en-US" sz="800" u="none" strike="noStrike" dirty="0">
                          <a:latin typeface="ＭＳ Ｐゴシック" pitchFamily="50" charset="-128"/>
                          <a:ea typeface="ＭＳ Ｐゴシック" pitchFamily="50" charset="-128"/>
                        </a:rPr>
                        <a:t>立町</a:t>
                      </a:r>
                      <a:r>
                        <a:rPr lang="en-US" altLang="ja-JP" sz="800" u="none" strike="noStrike" dirty="0">
                          <a:latin typeface="ＭＳ Ｐゴシック" pitchFamily="50" charset="-128"/>
                          <a:ea typeface="ＭＳ Ｐゴシック" pitchFamily="50" charset="-128"/>
                        </a:rPr>
                        <a:t>96-5</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ctr" fontAlgn="ctr"/>
                      <a:r>
                        <a:rPr lang="en-US" altLang="ja-JP" sz="800" u="none" strike="noStrike" dirty="0">
                          <a:latin typeface="ＭＳ Ｐゴシック" pitchFamily="50" charset="-128"/>
                          <a:ea typeface="ＭＳ Ｐゴシック" pitchFamily="50" charset="-128"/>
                        </a:rPr>
                        <a:t>088-831-6661</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r>
              <a:tr h="207722">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竹村</a:t>
                      </a:r>
                      <a:r>
                        <a:rPr lang="ja-JP" altLang="en-US" sz="800" u="none" strike="noStrike" dirty="0">
                          <a:latin typeface="ＭＳ Ｐゴシック" pitchFamily="50" charset="-128"/>
                          <a:ea typeface="ＭＳ Ｐゴシック" pitchFamily="50" charset="-128"/>
                        </a:rPr>
                        <a:t>循環器科内科</a:t>
                      </a:r>
                      <a:endParaRPr lang="ja-JP" altLang="en-US"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玉水</a:t>
                      </a:r>
                      <a:r>
                        <a:rPr lang="ja-JP" altLang="en-US" sz="800" u="none" strike="noStrike" dirty="0">
                          <a:latin typeface="ＭＳ Ｐゴシック" pitchFamily="50" charset="-128"/>
                          <a:ea typeface="ＭＳ Ｐゴシック" pitchFamily="50" charset="-128"/>
                        </a:rPr>
                        <a:t>町</a:t>
                      </a:r>
                      <a:r>
                        <a:rPr lang="en-US" altLang="ja-JP" sz="800" u="none" strike="noStrike" dirty="0">
                          <a:latin typeface="ＭＳ Ｐゴシック" pitchFamily="50" charset="-128"/>
                          <a:ea typeface="ＭＳ Ｐゴシック" pitchFamily="50" charset="-128"/>
                        </a:rPr>
                        <a:t>82</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ctr" fontAlgn="ctr"/>
                      <a:r>
                        <a:rPr lang="en-US" altLang="ja-JP" sz="800" u="none" strike="noStrike" dirty="0">
                          <a:latin typeface="ＭＳ Ｐゴシック" pitchFamily="50" charset="-128"/>
                          <a:ea typeface="ＭＳ Ｐゴシック" pitchFamily="50" charset="-128"/>
                        </a:rPr>
                        <a:t>088-872-1800</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r>
              <a:tr h="207722">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山村</a:t>
                      </a:r>
                      <a:r>
                        <a:rPr lang="ja-JP" altLang="en-US" sz="800" u="none" strike="noStrike" dirty="0">
                          <a:latin typeface="ＭＳ Ｐゴシック" pitchFamily="50" charset="-128"/>
                          <a:ea typeface="ＭＳ Ｐゴシック" pitchFamily="50" charset="-128"/>
                        </a:rPr>
                        <a:t>病院</a:t>
                      </a:r>
                      <a:endParaRPr lang="ja-JP" altLang="en-US"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下島</a:t>
                      </a:r>
                      <a:r>
                        <a:rPr lang="ja-JP" altLang="en-US" sz="800" u="none" strike="noStrike" dirty="0">
                          <a:latin typeface="ＭＳ Ｐゴシック" pitchFamily="50" charset="-128"/>
                          <a:ea typeface="ＭＳ Ｐゴシック" pitchFamily="50" charset="-128"/>
                        </a:rPr>
                        <a:t>町</a:t>
                      </a:r>
                      <a:r>
                        <a:rPr lang="en-US" altLang="ja-JP" sz="800" u="none" strike="noStrike" dirty="0">
                          <a:latin typeface="ＭＳ Ｐゴシック" pitchFamily="50" charset="-128"/>
                          <a:ea typeface="ＭＳ Ｐゴシック" pitchFamily="50" charset="-128"/>
                        </a:rPr>
                        <a:t>11</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ctr" fontAlgn="ctr"/>
                      <a:r>
                        <a:rPr lang="en-US" altLang="ja-JP" sz="800" u="none" strike="noStrike" dirty="0">
                          <a:latin typeface="ＭＳ Ｐゴシック" pitchFamily="50" charset="-128"/>
                          <a:ea typeface="ＭＳ Ｐゴシック" pitchFamily="50" charset="-128"/>
                        </a:rPr>
                        <a:t>088-872-5038</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r>
              <a:tr h="207722">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渋谷</a:t>
                      </a:r>
                      <a:r>
                        <a:rPr lang="ja-JP" altLang="en-US" sz="800" u="none" strike="noStrike" dirty="0">
                          <a:latin typeface="ＭＳ Ｐゴシック" pitchFamily="50" charset="-128"/>
                          <a:ea typeface="ＭＳ Ｐゴシック" pitchFamily="50" charset="-128"/>
                        </a:rPr>
                        <a:t>内科胃腸科</a:t>
                      </a:r>
                      <a:endParaRPr lang="ja-JP" altLang="en-US"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中須賀町</a:t>
                      </a:r>
                      <a:r>
                        <a:rPr lang="en-US" altLang="ja-JP" sz="800" u="none" strike="noStrike" dirty="0">
                          <a:latin typeface="ＭＳ Ｐゴシック" pitchFamily="50" charset="-128"/>
                          <a:ea typeface="ＭＳ Ｐゴシック" pitchFamily="50" charset="-128"/>
                        </a:rPr>
                        <a:t>107</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ctr" fontAlgn="ctr"/>
                      <a:r>
                        <a:rPr lang="en-US" altLang="ja-JP" sz="800" u="none" strike="noStrike" dirty="0">
                          <a:latin typeface="ＭＳ Ｐゴシック" pitchFamily="50" charset="-128"/>
                          <a:ea typeface="ＭＳ Ｐゴシック" pitchFamily="50" charset="-128"/>
                        </a:rPr>
                        <a:t>088-822-8862</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r>
              <a:tr h="207722">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a:t>
                      </a:r>
                      <a:r>
                        <a:rPr lang="zh-CN" altLang="en-US" sz="800" u="none" strike="noStrike" dirty="0" smtClean="0">
                          <a:latin typeface="ＭＳ Ｐゴシック" pitchFamily="50" charset="-128"/>
                          <a:ea typeface="ＭＳ Ｐゴシック" pitchFamily="50" charset="-128"/>
                        </a:rPr>
                        <a:t>内田</a:t>
                      </a:r>
                      <a:r>
                        <a:rPr lang="zh-CN" altLang="en-US" sz="800" u="none" strike="noStrike" dirty="0">
                          <a:latin typeface="ＭＳ Ｐゴシック" pitchFamily="50" charset="-128"/>
                          <a:ea typeface="ＭＳ Ｐゴシック" pitchFamily="50" charset="-128"/>
                        </a:rPr>
                        <a:t>脳神経外科</a:t>
                      </a:r>
                      <a:endParaRPr lang="zh-CN" altLang="en-US"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塚ノ原</a:t>
                      </a:r>
                      <a:r>
                        <a:rPr lang="en-US" altLang="ja-JP" sz="800" u="none" strike="noStrike" dirty="0">
                          <a:latin typeface="ＭＳ Ｐゴシック" pitchFamily="50" charset="-128"/>
                          <a:ea typeface="ＭＳ Ｐゴシック" pitchFamily="50" charset="-128"/>
                        </a:rPr>
                        <a:t>37</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ctr" fontAlgn="ctr"/>
                      <a:r>
                        <a:rPr lang="en-US" altLang="ja-JP" sz="800" u="none" strike="noStrike" dirty="0">
                          <a:latin typeface="ＭＳ Ｐゴシック" pitchFamily="50" charset="-128"/>
                          <a:ea typeface="ＭＳ Ｐゴシック" pitchFamily="50" charset="-128"/>
                        </a:rPr>
                        <a:t>088-843-1002</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r>
              <a:tr h="207722">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もみ</a:t>
                      </a:r>
                      <a:r>
                        <a:rPr lang="ja-JP" altLang="en-US" sz="800" u="none" strike="noStrike" dirty="0">
                          <a:latin typeface="ＭＳ Ｐゴシック" pitchFamily="50" charset="-128"/>
                          <a:ea typeface="ＭＳ Ｐゴシック" pitchFamily="50" charset="-128"/>
                        </a:rPr>
                        <a:t>のき病院</a:t>
                      </a:r>
                      <a:endParaRPr lang="ja-JP" altLang="en-US"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塚ノ原</a:t>
                      </a:r>
                      <a:r>
                        <a:rPr lang="en-US" altLang="ja-JP" sz="800" u="none" strike="noStrike" dirty="0">
                          <a:latin typeface="ＭＳ Ｐゴシック" pitchFamily="50" charset="-128"/>
                          <a:ea typeface="ＭＳ Ｐゴシック" pitchFamily="50" charset="-128"/>
                        </a:rPr>
                        <a:t>6</a:t>
                      </a:r>
                      <a:r>
                        <a:rPr lang="ja-JP" altLang="en-US" sz="800" u="none" strike="noStrike" dirty="0">
                          <a:latin typeface="ＭＳ Ｐゴシック" pitchFamily="50" charset="-128"/>
                          <a:ea typeface="ＭＳ Ｐゴシック" pitchFamily="50" charset="-128"/>
                        </a:rPr>
                        <a:t>番地</a:t>
                      </a:r>
                      <a:r>
                        <a:rPr lang="en-US" altLang="ja-JP" sz="800" u="none" strike="noStrike" dirty="0">
                          <a:latin typeface="ＭＳ Ｐゴシック" pitchFamily="50" charset="-128"/>
                          <a:ea typeface="ＭＳ Ｐゴシック" pitchFamily="50" charset="-128"/>
                        </a:rPr>
                        <a:t>1</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ctr" fontAlgn="ctr"/>
                      <a:r>
                        <a:rPr lang="en-US" altLang="ja-JP" sz="800" u="none" strike="noStrike" dirty="0">
                          <a:latin typeface="ＭＳ Ｐゴシック" pitchFamily="50" charset="-128"/>
                          <a:ea typeface="ＭＳ Ｐゴシック" pitchFamily="50" charset="-128"/>
                        </a:rPr>
                        <a:t>088-840-2222</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r>
              <a:tr h="207722">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松岡</a:t>
                      </a:r>
                      <a:r>
                        <a:rPr lang="ja-JP" altLang="en-US" sz="800" u="none" strike="noStrike" dirty="0">
                          <a:latin typeface="ＭＳ Ｐゴシック" pitchFamily="50" charset="-128"/>
                          <a:ea typeface="ＭＳ Ｐゴシック" pitchFamily="50" charset="-128"/>
                        </a:rPr>
                        <a:t>クリニック</a:t>
                      </a:r>
                      <a:endParaRPr lang="ja-JP" altLang="en-US"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横内</a:t>
                      </a:r>
                      <a:r>
                        <a:rPr lang="en-US" altLang="ja-JP" sz="800" u="none" strike="noStrike" dirty="0">
                          <a:latin typeface="ＭＳ Ｐゴシック" pitchFamily="50" charset="-128"/>
                          <a:ea typeface="ＭＳ Ｐゴシック" pitchFamily="50" charset="-128"/>
                        </a:rPr>
                        <a:t>454</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ctr" fontAlgn="ctr"/>
                      <a:r>
                        <a:rPr lang="en-US" altLang="ja-JP" sz="800" u="none" strike="noStrike" dirty="0">
                          <a:latin typeface="ＭＳ Ｐゴシック" pitchFamily="50" charset="-128"/>
                          <a:ea typeface="ＭＳ Ｐゴシック" pitchFamily="50" charset="-128"/>
                        </a:rPr>
                        <a:t>088-844-7117</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r>
              <a:tr h="267349">
                <a:tc vMerge="1">
                  <a:txBody>
                    <a:bodyPr/>
                    <a:lstStyle/>
                    <a:p>
                      <a:endParaRPr kumimoji="1" lang="ja-JP" altLang="en-US"/>
                    </a:p>
                  </a:txBody>
                  <a:tcPr/>
                </a:tc>
                <a:tc>
                  <a:txBody>
                    <a:bodyPr/>
                    <a:lstStyle/>
                    <a:p>
                      <a:pPr algn="l" fontAlgn="ctr"/>
                      <a:r>
                        <a:rPr lang="ja-JP" altLang="en-US" sz="500" u="none" strike="noStrike" spc="0" dirty="0" smtClean="0">
                          <a:latin typeface="ＭＳ Ｐゴシック" pitchFamily="50" charset="-128"/>
                          <a:ea typeface="ＭＳ Ｐゴシック" pitchFamily="50" charset="-128"/>
                        </a:rPr>
                        <a:t>　</a:t>
                      </a:r>
                      <a:r>
                        <a:rPr lang="ja-JP" altLang="en-US" sz="500" u="none" strike="noStrike" spc="0" baseline="0" dirty="0" smtClean="0">
                          <a:latin typeface="ＭＳ Ｐゴシック" pitchFamily="50" charset="-128"/>
                          <a:ea typeface="ＭＳ Ｐゴシック" pitchFamily="50" charset="-128"/>
                        </a:rPr>
                        <a:t> </a:t>
                      </a:r>
                      <a:r>
                        <a:rPr lang="zh-TW" altLang="en-US" sz="800" u="none" strike="noStrike" spc="0" dirty="0" smtClean="0">
                          <a:latin typeface="ＭＳ Ｐゴシック" pitchFamily="50" charset="-128"/>
                          <a:ea typeface="ＭＳ Ｐゴシック" pitchFamily="50" charset="-128"/>
                        </a:rPr>
                        <a:t>高知</a:t>
                      </a:r>
                      <a:r>
                        <a:rPr lang="zh-TW" altLang="en-US" sz="800" u="none" strike="noStrike" spc="0" dirty="0">
                          <a:latin typeface="ＭＳ Ｐゴシック" pitchFamily="50" charset="-128"/>
                          <a:ea typeface="ＭＳ Ｐゴシック" pitchFamily="50" charset="-128"/>
                        </a:rPr>
                        <a:t>医療生活協同</a:t>
                      </a:r>
                      <a:r>
                        <a:rPr lang="zh-TW" altLang="en-US" sz="800" u="none" strike="noStrike" spc="0" dirty="0" smtClean="0">
                          <a:latin typeface="ＭＳ Ｐゴシック" pitchFamily="50" charset="-128"/>
                          <a:ea typeface="ＭＳ Ｐゴシック" pitchFamily="50" charset="-128"/>
                        </a:rPr>
                        <a:t>組合</a:t>
                      </a:r>
                      <a:endParaRPr lang="en-US" altLang="zh-TW" sz="800" u="none" strike="noStrike" spc="0" dirty="0" smtClean="0">
                        <a:latin typeface="ＭＳ Ｐゴシック" pitchFamily="50" charset="-128"/>
                        <a:ea typeface="ＭＳ Ｐゴシック" pitchFamily="50" charset="-128"/>
                      </a:endParaRPr>
                    </a:p>
                    <a:p>
                      <a:pPr algn="l" fontAlgn="ctr"/>
                      <a:r>
                        <a:rPr lang="en-US" altLang="zh-TW" sz="800" u="none" strike="noStrike" spc="0" dirty="0" smtClean="0">
                          <a:latin typeface="ＭＳ Ｐゴシック" pitchFamily="50" charset="-128"/>
                          <a:ea typeface="ＭＳ Ｐゴシック" pitchFamily="50" charset="-128"/>
                        </a:rPr>
                        <a:t>  </a:t>
                      </a:r>
                      <a:r>
                        <a:rPr lang="zh-TW" altLang="en-US" sz="800" u="none" strike="noStrike" spc="0" dirty="0" smtClean="0">
                          <a:latin typeface="ＭＳ Ｐゴシック" pitchFamily="50" charset="-128"/>
                          <a:ea typeface="ＭＳ Ｐゴシック" pitchFamily="50" charset="-128"/>
                        </a:rPr>
                        <a:t>高知</a:t>
                      </a:r>
                      <a:r>
                        <a:rPr lang="zh-TW" altLang="en-US" sz="800" u="none" strike="noStrike" spc="0" dirty="0">
                          <a:latin typeface="ＭＳ Ｐゴシック" pitchFamily="50" charset="-128"/>
                          <a:ea typeface="ＭＳ Ｐゴシック" pitchFamily="50" charset="-128"/>
                        </a:rPr>
                        <a:t>生協病院</a:t>
                      </a:r>
                      <a:endParaRPr lang="zh-TW" altLang="en-US" sz="500" b="0" i="0" u="none" strike="noStrike" spc="0"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l" fontAlgn="ctr"/>
                      <a:r>
                        <a:rPr lang="ja-JP" altLang="en-US" sz="800" u="none" strike="noStrike" spc="0" dirty="0" smtClean="0">
                          <a:latin typeface="ＭＳ Ｐゴシック" pitchFamily="50" charset="-128"/>
                          <a:ea typeface="ＭＳ Ｐゴシック" pitchFamily="50" charset="-128"/>
                        </a:rPr>
                        <a:t>　口</a:t>
                      </a:r>
                      <a:r>
                        <a:rPr lang="ja-JP" altLang="en-US" sz="800" u="none" strike="noStrike" spc="0" dirty="0">
                          <a:latin typeface="ＭＳ Ｐゴシック" pitchFamily="50" charset="-128"/>
                          <a:ea typeface="ＭＳ Ｐゴシック" pitchFamily="50" charset="-128"/>
                        </a:rPr>
                        <a:t>細山</a:t>
                      </a:r>
                      <a:r>
                        <a:rPr lang="en-US" altLang="ja-JP" sz="800" u="none" strike="noStrike" spc="0" dirty="0">
                          <a:latin typeface="ＭＳ Ｐゴシック" pitchFamily="50" charset="-128"/>
                          <a:ea typeface="ＭＳ Ｐゴシック" pitchFamily="50" charset="-128"/>
                        </a:rPr>
                        <a:t>206-9</a:t>
                      </a:r>
                      <a:endParaRPr lang="en-US" altLang="ja-JP" sz="800" b="0" i="0" u="none" strike="noStrike" spc="0"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ctr" fontAlgn="ctr"/>
                      <a:r>
                        <a:rPr lang="en-US" altLang="ja-JP" sz="800" u="none" strike="noStrike" dirty="0">
                          <a:latin typeface="ＭＳ Ｐゴシック" pitchFamily="50" charset="-128"/>
                          <a:ea typeface="ＭＳ Ｐゴシック" pitchFamily="50" charset="-128"/>
                        </a:rPr>
                        <a:t>088-840-0123</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r>
              <a:tr h="207722">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くすのせ</a:t>
                      </a:r>
                      <a:r>
                        <a:rPr lang="ja-JP" altLang="en-US" sz="800" u="none" strike="noStrike" dirty="0">
                          <a:latin typeface="ＭＳ Ｐゴシック" pitchFamily="50" charset="-128"/>
                          <a:ea typeface="ＭＳ Ｐゴシック" pitchFamily="50" charset="-128"/>
                        </a:rPr>
                        <a:t>クリニック</a:t>
                      </a:r>
                      <a:endParaRPr lang="ja-JP" altLang="en-US"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福井町</a:t>
                      </a:r>
                      <a:r>
                        <a:rPr lang="en-US" altLang="ja-JP" sz="800" u="none" strike="noStrike" dirty="0">
                          <a:latin typeface="ＭＳ Ｐゴシック" pitchFamily="50" charset="-128"/>
                          <a:ea typeface="ＭＳ Ｐゴシック" pitchFamily="50" charset="-128"/>
                        </a:rPr>
                        <a:t>811-1</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ctr" fontAlgn="ctr"/>
                      <a:r>
                        <a:rPr lang="en-US" altLang="ja-JP" sz="800" u="none" strike="noStrike" dirty="0">
                          <a:latin typeface="ＭＳ Ｐゴシック" pitchFamily="50" charset="-128"/>
                          <a:ea typeface="ＭＳ Ｐゴシック" pitchFamily="50" charset="-128"/>
                        </a:rPr>
                        <a:t>088-872-2121</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r>
              <a:tr h="207722">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山下</a:t>
                      </a:r>
                      <a:r>
                        <a:rPr lang="ja-JP" altLang="en-US" sz="800" u="none" strike="noStrike" dirty="0">
                          <a:latin typeface="ＭＳ Ｐゴシック" pitchFamily="50" charset="-128"/>
                          <a:ea typeface="ＭＳ Ｐゴシック" pitchFamily="50" charset="-128"/>
                        </a:rPr>
                        <a:t>脳神経外科</a:t>
                      </a:r>
                      <a:endParaRPr lang="ja-JP" altLang="en-US"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南元町</a:t>
                      </a:r>
                      <a:r>
                        <a:rPr lang="en-US" altLang="ja-JP" sz="800" u="none" strike="noStrike" dirty="0">
                          <a:latin typeface="ＭＳ Ｐゴシック" pitchFamily="50" charset="-128"/>
                          <a:ea typeface="ＭＳ Ｐゴシック" pitchFamily="50" charset="-128"/>
                        </a:rPr>
                        <a:t>3-13</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ctr" fontAlgn="ctr"/>
                      <a:r>
                        <a:rPr lang="en-US" altLang="ja-JP" sz="800" u="none" strike="noStrike" dirty="0">
                          <a:latin typeface="ＭＳ Ｐゴシック" pitchFamily="50" charset="-128"/>
                          <a:ea typeface="ＭＳ Ｐゴシック" pitchFamily="50" charset="-128"/>
                        </a:rPr>
                        <a:t>088-825-2060</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r>
              <a:tr h="207722">
                <a:tc vMerge="1">
                  <a:txBody>
                    <a:bodyPr/>
                    <a:lstStyle/>
                    <a:p>
                      <a:endParaRPr kumimoji="1" lang="ja-JP" altLang="en-US"/>
                    </a:p>
                  </a:txBody>
                  <a:tcPr/>
                </a:tc>
                <a:tc>
                  <a:txBody>
                    <a:bodyPr/>
                    <a:lstStyle/>
                    <a:p>
                      <a:pPr algn="l" fontAlgn="ctr"/>
                      <a:r>
                        <a:rPr lang="zh-TW" altLang="en-US" sz="800" u="none" strike="noStrike" spc="-150" dirty="0" smtClean="0">
                          <a:latin typeface="ＭＳ Ｐゴシック" pitchFamily="50" charset="-128"/>
                          <a:ea typeface="ＭＳ Ｐゴシック" pitchFamily="50" charset="-128"/>
                        </a:rPr>
                        <a:t> </a:t>
                      </a:r>
                      <a:r>
                        <a:rPr lang="ja-JP" altLang="en-US" sz="800" u="none" strike="noStrike" spc="-150" dirty="0" smtClean="0">
                          <a:latin typeface="ＭＳ Ｐゴシック" pitchFamily="50" charset="-128"/>
                          <a:ea typeface="ＭＳ Ｐゴシック" pitchFamily="50" charset="-128"/>
                        </a:rPr>
                        <a:t>　</a:t>
                      </a:r>
                      <a:r>
                        <a:rPr lang="zh-TW" altLang="en-US" sz="800" u="none" strike="noStrike" spc="0" dirty="0" smtClean="0">
                          <a:latin typeface="ＭＳ Ｐゴシック" pitchFamily="50" charset="-128"/>
                          <a:ea typeface="ＭＳ Ｐゴシック" pitchFamily="50" charset="-128"/>
                        </a:rPr>
                        <a:t>福井</a:t>
                      </a:r>
                      <a:r>
                        <a:rPr lang="zh-TW" altLang="en-US" sz="800" u="none" strike="noStrike" spc="0" dirty="0">
                          <a:latin typeface="ＭＳ Ｐゴシック" pitchFamily="50" charset="-128"/>
                          <a:ea typeface="ＭＳ Ｐゴシック" pitchFamily="50" charset="-128"/>
                        </a:rPr>
                        <a:t>診療所内科消化器科</a:t>
                      </a:r>
                      <a:endParaRPr lang="zh-TW" altLang="en-US" sz="800" b="0" i="0" u="none" strike="noStrike" spc="0"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福井</a:t>
                      </a:r>
                      <a:r>
                        <a:rPr lang="ja-JP" altLang="en-US" sz="800" u="none" strike="noStrike" dirty="0">
                          <a:latin typeface="ＭＳ Ｐゴシック" pitchFamily="50" charset="-128"/>
                          <a:ea typeface="ＭＳ Ｐゴシック" pitchFamily="50" charset="-128"/>
                        </a:rPr>
                        <a:t>扇町</a:t>
                      </a:r>
                      <a:r>
                        <a:rPr lang="en-US" altLang="ja-JP" sz="800" u="none" strike="noStrike" dirty="0">
                          <a:latin typeface="ＭＳ Ｐゴシック" pitchFamily="50" charset="-128"/>
                          <a:ea typeface="ＭＳ Ｐゴシック" pitchFamily="50" charset="-128"/>
                        </a:rPr>
                        <a:t>1178-1</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c>
                  <a:txBody>
                    <a:bodyPr/>
                    <a:lstStyle/>
                    <a:p>
                      <a:pPr algn="ctr" fontAlgn="ctr"/>
                      <a:r>
                        <a:rPr lang="en-US" altLang="ja-JP" sz="800" u="none" strike="noStrike" dirty="0">
                          <a:latin typeface="ＭＳ Ｐゴシック" pitchFamily="50" charset="-128"/>
                          <a:ea typeface="ＭＳ Ｐゴシック" pitchFamily="50" charset="-128"/>
                        </a:rPr>
                        <a:t>088-873-2886</a:t>
                      </a:r>
                      <a:endParaRPr lang="en-US" altLang="ja-JP" sz="800" b="0" i="0" u="none" strike="noStrike" dirty="0">
                        <a:solidFill>
                          <a:srgbClr val="000000"/>
                        </a:solidFill>
                        <a:latin typeface="ＭＳ Ｐゴシック" pitchFamily="50" charset="-128"/>
                        <a:ea typeface="ＭＳ Ｐゴシック" pitchFamily="50" charset="-128"/>
                      </a:endParaRPr>
                    </a:p>
                  </a:txBody>
                  <a:tcPr marL="7007" marR="7007" marT="7007" marB="0" anchor="ctr"/>
                </a:tc>
              </a:tr>
            </a:tbl>
          </a:graphicData>
        </a:graphic>
      </p:graphicFrame>
      <p:graphicFrame>
        <p:nvGraphicFramePr>
          <p:cNvPr id="53" name="表 52"/>
          <p:cNvGraphicFramePr>
            <a:graphicFrameLocks noGrp="1"/>
          </p:cNvGraphicFramePr>
          <p:nvPr/>
        </p:nvGraphicFramePr>
        <p:xfrm>
          <a:off x="116632" y="4716016"/>
          <a:ext cx="3244174" cy="236246"/>
        </p:xfrm>
        <a:graphic>
          <a:graphicData uri="http://schemas.openxmlformats.org/drawingml/2006/table">
            <a:tbl>
              <a:tblPr>
                <a:tableStyleId>{8799B23B-EC83-4686-B30A-512413B5E67A}</a:tableStyleId>
              </a:tblPr>
              <a:tblGrid>
                <a:gridCol w="211172"/>
                <a:gridCol w="1191441"/>
                <a:gridCol w="1092937"/>
                <a:gridCol w="748624"/>
              </a:tblGrid>
              <a:tr h="236246">
                <a:tc>
                  <a:txBody>
                    <a:bodyPr/>
                    <a:lstStyle/>
                    <a:p>
                      <a:pPr algn="ctr" fontAlgn="ctr"/>
                      <a:r>
                        <a:rPr lang="ja-JP" altLang="en-US" sz="700" u="none" strike="noStrike" dirty="0" smtClean="0">
                          <a:latin typeface="ＭＳ Ｐゴシック" pitchFamily="50" charset="-128"/>
                          <a:ea typeface="ＭＳ Ｐゴシック" pitchFamily="50" charset="-128"/>
                        </a:rPr>
                        <a:t>初月</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a:t>
                      </a:r>
                      <a:r>
                        <a:rPr lang="ja-JP" altLang="en-US" sz="800" u="none" strike="noStrike" baseline="0" dirty="0" smtClean="0">
                          <a:latin typeface="ＭＳ Ｐゴシック" pitchFamily="50" charset="-128"/>
                          <a:ea typeface="ＭＳ Ｐゴシック" pitchFamily="50" charset="-128"/>
                        </a:rPr>
                        <a:t> </a:t>
                      </a:r>
                      <a:r>
                        <a:rPr lang="ja-JP" altLang="en-US" sz="800" u="none" strike="noStrike" dirty="0" smtClean="0">
                          <a:latin typeface="ＭＳ Ｐゴシック" pitchFamily="50" charset="-128"/>
                          <a:ea typeface="ＭＳ Ｐゴシック" pitchFamily="50" charset="-128"/>
                        </a:rPr>
                        <a:t>菅野</a:t>
                      </a:r>
                      <a:r>
                        <a:rPr lang="ja-JP" altLang="en-US" sz="800" u="none" strike="noStrike" dirty="0">
                          <a:latin typeface="ＭＳ Ｐゴシック" pitchFamily="50" charset="-128"/>
                          <a:ea typeface="ＭＳ Ｐゴシック" pitchFamily="50" charset="-128"/>
                        </a:rPr>
                        <a:t>医院</a:t>
                      </a:r>
                      <a:endParaRPr lang="ja-JP" altLang="en-US"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東久万</a:t>
                      </a:r>
                      <a:r>
                        <a:rPr lang="en-US" altLang="ja-JP" sz="800" u="none" strike="noStrike" dirty="0">
                          <a:latin typeface="ＭＳ Ｐゴシック" pitchFamily="50" charset="-128"/>
                          <a:ea typeface="ＭＳ Ｐゴシック" pitchFamily="50" charset="-128"/>
                        </a:rPr>
                        <a:t>84</a:t>
                      </a:r>
                      <a:r>
                        <a:rPr lang="ja-JP" altLang="en-US" sz="800" u="none" strike="noStrike" dirty="0">
                          <a:latin typeface="ＭＳ Ｐゴシック" pitchFamily="50" charset="-128"/>
                          <a:ea typeface="ＭＳ Ｐゴシック" pitchFamily="50" charset="-128"/>
                        </a:rPr>
                        <a:t>番</a:t>
                      </a:r>
                      <a:r>
                        <a:rPr lang="en-US" altLang="ja-JP" sz="800" u="none" strike="noStrike" dirty="0">
                          <a:latin typeface="ＭＳ Ｐゴシック" pitchFamily="50" charset="-128"/>
                          <a:ea typeface="ＭＳ Ｐゴシック" pitchFamily="50" charset="-128"/>
                        </a:rPr>
                        <a:t>21</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800" u="none" strike="noStrike" dirty="0">
                          <a:latin typeface="ＭＳ Ｐゴシック" pitchFamily="50" charset="-128"/>
                          <a:ea typeface="ＭＳ Ｐゴシック" pitchFamily="50" charset="-128"/>
                        </a:rPr>
                        <a:t>088-820-1400</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bl>
          </a:graphicData>
        </a:graphic>
      </p:graphicFrame>
      <p:graphicFrame>
        <p:nvGraphicFramePr>
          <p:cNvPr id="54" name="表 53"/>
          <p:cNvGraphicFramePr>
            <a:graphicFrameLocks noGrp="1"/>
          </p:cNvGraphicFramePr>
          <p:nvPr/>
        </p:nvGraphicFramePr>
        <p:xfrm>
          <a:off x="3452062" y="1730920"/>
          <a:ext cx="3251391" cy="2101950"/>
        </p:xfrm>
        <a:graphic>
          <a:graphicData uri="http://schemas.openxmlformats.org/drawingml/2006/table">
            <a:tbl>
              <a:tblPr bandRow="1">
                <a:tableStyleId>{8799B23B-EC83-4686-B30A-512413B5E67A}</a:tableStyleId>
              </a:tblPr>
              <a:tblGrid>
                <a:gridCol w="186684"/>
                <a:gridCol w="1225151"/>
                <a:gridCol w="1089965"/>
                <a:gridCol w="749591"/>
              </a:tblGrid>
              <a:tr h="210195">
                <a:tc rowSpan="10">
                  <a:txBody>
                    <a:bodyPr/>
                    <a:lstStyle/>
                    <a:p>
                      <a:pPr algn="ctr" fontAlgn="ctr"/>
                      <a:r>
                        <a:rPr lang="ja-JP" altLang="en-US" sz="1100" u="none" strike="noStrike" spc="600" dirty="0" smtClean="0">
                          <a:latin typeface="ＭＳ Ｐゴシック" pitchFamily="50" charset="-128"/>
                          <a:ea typeface="ＭＳ Ｐゴシック" pitchFamily="50" charset="-128"/>
                        </a:rPr>
                        <a:t>朝   倉</a:t>
                      </a:r>
                      <a:endParaRPr lang="ja-JP" altLang="en-US" sz="1100" b="0" i="0" u="none" strike="noStrike" spc="600" dirty="0">
                        <a:solidFill>
                          <a:srgbClr val="000000"/>
                        </a:solidFill>
                        <a:latin typeface="ＭＳ Ｐゴシック" pitchFamily="50" charset="-128"/>
                        <a:ea typeface="ＭＳ Ｐゴシック" pitchFamily="50" charset="-128"/>
                      </a:endParaRPr>
                    </a:p>
                  </a:txBody>
                  <a:tcPr marL="9525" marR="9525" marT="9525" marB="0" vert="eaVert" anchor="ctr"/>
                </a:tc>
                <a:tc>
                  <a:txBody>
                    <a:bodyPr/>
                    <a:lstStyle/>
                    <a:p>
                      <a:pPr algn="l" fontAlgn="ctr"/>
                      <a:r>
                        <a:rPr lang="ja-JP" altLang="en-US" sz="800" u="none" strike="noStrike" dirty="0" smtClean="0">
                          <a:latin typeface="ＭＳ Ｐゴシック" pitchFamily="50" charset="-128"/>
                          <a:ea typeface="ＭＳ Ｐゴシック" pitchFamily="50" charset="-128"/>
                        </a:rPr>
                        <a:t>　朝倉</a:t>
                      </a:r>
                      <a:r>
                        <a:rPr lang="ja-JP" altLang="en-US" sz="800" u="none" strike="noStrike" dirty="0">
                          <a:latin typeface="ＭＳ Ｐゴシック" pitchFamily="50" charset="-128"/>
                          <a:ea typeface="ＭＳ Ｐゴシック" pitchFamily="50" charset="-128"/>
                        </a:rPr>
                        <a:t>病院</a:t>
                      </a:r>
                      <a:endParaRPr lang="ja-JP" altLang="en-US"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朝倉</a:t>
                      </a:r>
                      <a:r>
                        <a:rPr lang="ja-JP" altLang="en-US" sz="800" u="none" strike="noStrike" dirty="0">
                          <a:latin typeface="ＭＳ Ｐゴシック" pitchFamily="50" charset="-128"/>
                          <a:ea typeface="ＭＳ Ｐゴシック" pitchFamily="50" charset="-128"/>
                        </a:rPr>
                        <a:t>丙</a:t>
                      </a:r>
                      <a:r>
                        <a:rPr lang="en-US" altLang="ja-JP" sz="800" u="none" strike="noStrike" dirty="0">
                          <a:latin typeface="ＭＳ Ｐゴシック" pitchFamily="50" charset="-128"/>
                          <a:ea typeface="ＭＳ Ｐゴシック" pitchFamily="50" charset="-128"/>
                        </a:rPr>
                        <a:t>1653-12</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800" u="none" strike="noStrike" dirty="0">
                          <a:latin typeface="ＭＳ Ｐゴシック" pitchFamily="50" charset="-128"/>
                          <a:ea typeface="ＭＳ Ｐゴシック" pitchFamily="50" charset="-128"/>
                        </a:rPr>
                        <a:t>088-844-2701</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210195">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朝倉</a:t>
                      </a:r>
                      <a:r>
                        <a:rPr lang="ja-JP" altLang="en-US" sz="800" u="none" strike="noStrike" dirty="0">
                          <a:latin typeface="ＭＳ Ｐゴシック" pitchFamily="50" charset="-128"/>
                          <a:ea typeface="ＭＳ Ｐゴシック" pitchFamily="50" charset="-128"/>
                        </a:rPr>
                        <a:t>深田内科</a:t>
                      </a:r>
                      <a:endParaRPr lang="ja-JP" altLang="en-US"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朝倉</a:t>
                      </a:r>
                      <a:r>
                        <a:rPr lang="ja-JP" altLang="en-US" sz="800" u="none" strike="noStrike" dirty="0">
                          <a:latin typeface="ＭＳ Ｐゴシック" pitchFamily="50" charset="-128"/>
                          <a:ea typeface="ＭＳ Ｐゴシック" pitchFamily="50" charset="-128"/>
                        </a:rPr>
                        <a:t>丙</a:t>
                      </a:r>
                      <a:r>
                        <a:rPr lang="en-US" altLang="ja-JP" sz="800" u="none" strike="noStrike" dirty="0">
                          <a:latin typeface="ＭＳ Ｐゴシック" pitchFamily="50" charset="-128"/>
                          <a:ea typeface="ＭＳ Ｐゴシック" pitchFamily="50" charset="-128"/>
                        </a:rPr>
                        <a:t>318-10</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800" u="none" strike="noStrike" dirty="0">
                          <a:latin typeface="ＭＳ Ｐゴシック" pitchFamily="50" charset="-128"/>
                          <a:ea typeface="ＭＳ Ｐゴシック" pitchFamily="50" charset="-128"/>
                        </a:rPr>
                        <a:t>088-843-6060</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210195">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藤井</a:t>
                      </a:r>
                      <a:r>
                        <a:rPr lang="ja-JP" altLang="en-US" sz="800" u="none" strike="noStrike" dirty="0">
                          <a:latin typeface="ＭＳ Ｐゴシック" pitchFamily="50" charset="-128"/>
                          <a:ea typeface="ＭＳ Ｐゴシック" pitchFamily="50" charset="-128"/>
                        </a:rPr>
                        <a:t>クリニック</a:t>
                      </a:r>
                      <a:endParaRPr lang="ja-JP" altLang="en-US"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朝倉</a:t>
                      </a:r>
                      <a:r>
                        <a:rPr lang="ja-JP" altLang="en-US" sz="800" u="none" strike="noStrike" dirty="0">
                          <a:latin typeface="ＭＳ Ｐゴシック" pitchFamily="50" charset="-128"/>
                          <a:ea typeface="ＭＳ Ｐゴシック" pitchFamily="50" charset="-128"/>
                        </a:rPr>
                        <a:t>乙</a:t>
                      </a:r>
                      <a:r>
                        <a:rPr lang="en-US" altLang="ja-JP" sz="800" u="none" strike="noStrike" dirty="0">
                          <a:latin typeface="ＭＳ Ｐゴシック" pitchFamily="50" charset="-128"/>
                          <a:ea typeface="ＭＳ Ｐゴシック" pitchFamily="50" charset="-128"/>
                        </a:rPr>
                        <a:t>988</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800" u="none" strike="noStrike" dirty="0">
                          <a:latin typeface="ＭＳ Ｐゴシック" pitchFamily="50" charset="-128"/>
                          <a:ea typeface="ＭＳ Ｐゴシック" pitchFamily="50" charset="-128"/>
                        </a:rPr>
                        <a:t>088-844-7070</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210195">
                <a:tc vMerge="1">
                  <a:txBody>
                    <a:bodyPr/>
                    <a:lstStyle/>
                    <a:p>
                      <a:endParaRPr kumimoji="1" lang="ja-JP" altLang="en-US"/>
                    </a:p>
                  </a:txBody>
                  <a:tcPr/>
                </a:tc>
                <a:tc>
                  <a:txBody>
                    <a:bodyPr/>
                    <a:lstStyle/>
                    <a:p>
                      <a:pPr algn="l" fontAlgn="ctr"/>
                      <a:r>
                        <a:rPr lang="ja-JP" altLang="en-US" sz="800" u="none" strike="noStrike" baseline="0" dirty="0" smtClean="0">
                          <a:latin typeface="ＭＳ Ｐゴシック" pitchFamily="50" charset="-128"/>
                          <a:ea typeface="ＭＳ Ｐゴシック" pitchFamily="50" charset="-128"/>
                        </a:rPr>
                        <a:t> </a:t>
                      </a:r>
                      <a:r>
                        <a:rPr lang="ja-JP" altLang="en-US" sz="800" u="none" strike="noStrike" dirty="0" smtClean="0">
                          <a:latin typeface="ＭＳ Ｐゴシック" pitchFamily="50" charset="-128"/>
                          <a:ea typeface="ＭＳ Ｐゴシック" pitchFamily="50" charset="-128"/>
                        </a:rPr>
                        <a:t> 高知脳</a:t>
                      </a:r>
                      <a:r>
                        <a:rPr lang="ja-JP" altLang="en-US" sz="800" u="none" strike="noStrike" dirty="0">
                          <a:latin typeface="ＭＳ Ｐゴシック" pitchFamily="50" charset="-128"/>
                          <a:ea typeface="ＭＳ Ｐゴシック" pitchFamily="50" charset="-128"/>
                        </a:rPr>
                        <a:t>神経外科病院</a:t>
                      </a:r>
                      <a:endParaRPr lang="ja-JP" altLang="en-US"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朝倉</a:t>
                      </a:r>
                      <a:r>
                        <a:rPr lang="ja-JP" altLang="en-US" sz="800" u="none" strike="noStrike" dirty="0">
                          <a:latin typeface="ＭＳ Ｐゴシック" pitchFamily="50" charset="-128"/>
                          <a:ea typeface="ＭＳ Ｐゴシック" pitchFamily="50" charset="-128"/>
                        </a:rPr>
                        <a:t>戊</a:t>
                      </a:r>
                      <a:r>
                        <a:rPr lang="en-US" altLang="ja-JP" sz="800" u="none" strike="noStrike" dirty="0">
                          <a:latin typeface="ＭＳ Ｐゴシック" pitchFamily="50" charset="-128"/>
                          <a:ea typeface="ＭＳ Ｐゴシック" pitchFamily="50" charset="-128"/>
                        </a:rPr>
                        <a:t>767-5</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800" u="none" strike="noStrike" dirty="0">
                          <a:latin typeface="ＭＳ Ｐゴシック" pitchFamily="50" charset="-128"/>
                          <a:ea typeface="ＭＳ Ｐゴシック" pitchFamily="50" charset="-128"/>
                        </a:rPr>
                        <a:t>088-840-3535</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210195">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坂本</a:t>
                      </a:r>
                      <a:r>
                        <a:rPr lang="ja-JP" altLang="en-US" sz="800" u="none" strike="noStrike" dirty="0">
                          <a:latin typeface="ＭＳ Ｐゴシック" pitchFamily="50" charset="-128"/>
                          <a:ea typeface="ＭＳ Ｐゴシック" pitchFamily="50" charset="-128"/>
                        </a:rPr>
                        <a:t>医院</a:t>
                      </a:r>
                      <a:endParaRPr lang="ja-JP" altLang="en-US"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朝倉南町</a:t>
                      </a:r>
                      <a:r>
                        <a:rPr lang="en-US" altLang="ja-JP" sz="800" u="none" strike="noStrike" dirty="0">
                          <a:latin typeface="ＭＳ Ｐゴシック" pitchFamily="50" charset="-128"/>
                          <a:ea typeface="ＭＳ Ｐゴシック" pitchFamily="50" charset="-128"/>
                        </a:rPr>
                        <a:t>4-25</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800" u="none" strike="noStrike" dirty="0">
                          <a:latin typeface="ＭＳ Ｐゴシック" pitchFamily="50" charset="-128"/>
                          <a:ea typeface="ＭＳ Ｐゴシック" pitchFamily="50" charset="-128"/>
                        </a:rPr>
                        <a:t>088-843-8801</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210195">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朝倉</a:t>
                      </a:r>
                      <a:r>
                        <a:rPr lang="ja-JP" altLang="en-US" sz="800" u="none" strike="noStrike" dirty="0">
                          <a:latin typeface="ＭＳ Ｐゴシック" pitchFamily="50" charset="-128"/>
                          <a:ea typeface="ＭＳ Ｐゴシック" pitchFamily="50" charset="-128"/>
                        </a:rPr>
                        <a:t>医療クリニック</a:t>
                      </a:r>
                      <a:endParaRPr lang="ja-JP" altLang="en-US"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朝倉</a:t>
                      </a:r>
                      <a:r>
                        <a:rPr lang="ja-JP" altLang="en-US" sz="800" u="none" strike="noStrike" dirty="0">
                          <a:latin typeface="ＭＳ Ｐゴシック" pitchFamily="50" charset="-128"/>
                          <a:ea typeface="ＭＳ Ｐゴシック" pitchFamily="50" charset="-128"/>
                        </a:rPr>
                        <a:t>丙</a:t>
                      </a:r>
                      <a:r>
                        <a:rPr lang="en-US" altLang="ja-JP" sz="800" u="none" strike="noStrike" dirty="0">
                          <a:latin typeface="ＭＳ Ｐゴシック" pitchFamily="50" charset="-128"/>
                          <a:ea typeface="ＭＳ Ｐゴシック" pitchFamily="50" charset="-128"/>
                        </a:rPr>
                        <a:t>534-1</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800" u="none" strike="noStrike" dirty="0">
                          <a:latin typeface="ＭＳ Ｐゴシック" pitchFamily="50" charset="-128"/>
                          <a:ea typeface="ＭＳ Ｐゴシック" pitchFamily="50" charset="-128"/>
                        </a:rPr>
                        <a:t>088-856-6001</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210195">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宮上</a:t>
                      </a:r>
                      <a:r>
                        <a:rPr lang="ja-JP" altLang="en-US" sz="800" u="none" strike="noStrike" dirty="0">
                          <a:latin typeface="ＭＳ Ｐゴシック" pitchFamily="50" charset="-128"/>
                          <a:ea typeface="ＭＳ Ｐゴシック" pitchFamily="50" charset="-128"/>
                        </a:rPr>
                        <a:t>内科</a:t>
                      </a:r>
                      <a:endParaRPr lang="ja-JP" altLang="en-US"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a:t>
                      </a:r>
                      <a:r>
                        <a:rPr lang="zh-TW" altLang="en-US" sz="800" u="none" strike="noStrike" dirty="0" smtClean="0">
                          <a:latin typeface="ＭＳ Ｐゴシック" pitchFamily="50" charset="-128"/>
                          <a:ea typeface="ＭＳ Ｐゴシック" pitchFamily="50" charset="-128"/>
                        </a:rPr>
                        <a:t>朝倉東町</a:t>
                      </a:r>
                      <a:r>
                        <a:rPr lang="en-US" altLang="zh-TW" sz="800" u="none" strike="noStrike" dirty="0">
                          <a:latin typeface="ＭＳ Ｐゴシック" pitchFamily="50" charset="-128"/>
                          <a:ea typeface="ＭＳ Ｐゴシック" pitchFamily="50" charset="-128"/>
                        </a:rPr>
                        <a:t>51</a:t>
                      </a:r>
                      <a:r>
                        <a:rPr lang="zh-TW" altLang="en-US" sz="800" u="none" strike="noStrike" dirty="0">
                          <a:latin typeface="ＭＳ Ｐゴシック" pitchFamily="50" charset="-128"/>
                          <a:ea typeface="ＭＳ Ｐゴシック" pitchFamily="50" charset="-128"/>
                        </a:rPr>
                        <a:t>番</a:t>
                      </a:r>
                      <a:r>
                        <a:rPr lang="en-US" altLang="zh-TW" sz="800" u="none" strike="noStrike" dirty="0">
                          <a:latin typeface="ＭＳ Ｐゴシック" pitchFamily="50" charset="-128"/>
                          <a:ea typeface="ＭＳ Ｐゴシック" pitchFamily="50" charset="-128"/>
                        </a:rPr>
                        <a:t>1</a:t>
                      </a:r>
                      <a:r>
                        <a:rPr lang="zh-TW" altLang="en-US" sz="800" u="none" strike="noStrike" dirty="0">
                          <a:latin typeface="ＭＳ Ｐゴシック" pitchFamily="50" charset="-128"/>
                          <a:ea typeface="ＭＳ Ｐゴシック" pitchFamily="50" charset="-128"/>
                        </a:rPr>
                        <a:t>号</a:t>
                      </a:r>
                      <a:endParaRPr lang="zh-TW" altLang="en-US"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800" u="none" strike="noStrike" dirty="0">
                          <a:latin typeface="ＭＳ Ｐゴシック" pitchFamily="50" charset="-128"/>
                          <a:ea typeface="ＭＳ Ｐゴシック" pitchFamily="50" charset="-128"/>
                        </a:rPr>
                        <a:t>088-840-2121</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210195">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川村</a:t>
                      </a:r>
                      <a:r>
                        <a:rPr lang="ja-JP" altLang="en-US" sz="800" u="none" strike="noStrike" dirty="0">
                          <a:latin typeface="ＭＳ Ｐゴシック" pitchFamily="50" charset="-128"/>
                          <a:ea typeface="ＭＳ Ｐゴシック" pitchFamily="50" charset="-128"/>
                        </a:rPr>
                        <a:t>整形外科</a:t>
                      </a:r>
                      <a:endParaRPr lang="ja-JP" altLang="en-US"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曙町</a:t>
                      </a:r>
                      <a:r>
                        <a:rPr lang="en-US" altLang="ja-JP" sz="800" u="none" strike="noStrike" dirty="0">
                          <a:latin typeface="ＭＳ Ｐゴシック" pitchFamily="50" charset="-128"/>
                          <a:ea typeface="ＭＳ Ｐゴシック" pitchFamily="50" charset="-128"/>
                        </a:rPr>
                        <a:t>1-19-1</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800" u="none" strike="noStrike" dirty="0">
                          <a:latin typeface="ＭＳ Ｐゴシック" pitchFamily="50" charset="-128"/>
                          <a:ea typeface="ＭＳ Ｐゴシック" pitchFamily="50" charset="-128"/>
                        </a:rPr>
                        <a:t>088-843-5252</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210195">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たむら</a:t>
                      </a:r>
                      <a:r>
                        <a:rPr lang="ja-JP" altLang="en-US" sz="800" u="none" strike="noStrike" dirty="0">
                          <a:latin typeface="ＭＳ Ｐゴシック" pitchFamily="50" charset="-128"/>
                          <a:ea typeface="ＭＳ Ｐゴシック" pitchFamily="50" charset="-128"/>
                        </a:rPr>
                        <a:t>内科クリニック</a:t>
                      </a:r>
                      <a:endParaRPr lang="ja-JP" altLang="en-US"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曙町</a:t>
                      </a:r>
                      <a:r>
                        <a:rPr lang="ja-JP" altLang="en-US" sz="800" u="none" strike="noStrike" dirty="0">
                          <a:latin typeface="ＭＳ Ｐゴシック" pitchFamily="50" charset="-128"/>
                          <a:ea typeface="ＭＳ Ｐゴシック" pitchFamily="50" charset="-128"/>
                        </a:rPr>
                        <a:t>１丁目</a:t>
                      </a:r>
                      <a:r>
                        <a:rPr lang="en-US" altLang="ja-JP" sz="800" u="none" strike="noStrike" dirty="0">
                          <a:latin typeface="ＭＳ Ｐゴシック" pitchFamily="50" charset="-128"/>
                          <a:ea typeface="ＭＳ Ｐゴシック" pitchFamily="50" charset="-128"/>
                        </a:rPr>
                        <a:t>1-20</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800" u="none" strike="noStrike" dirty="0">
                          <a:latin typeface="ＭＳ Ｐゴシック" pitchFamily="50" charset="-128"/>
                          <a:ea typeface="ＭＳ Ｐゴシック" pitchFamily="50" charset="-128"/>
                        </a:rPr>
                        <a:t>088-850-0008</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210195">
                <a:tc vMerge="1">
                  <a:txBody>
                    <a:bodyPr/>
                    <a:lstStyle/>
                    <a:p>
                      <a:endParaRPr kumimoji="1" lang="ja-JP" altLang="en-US"/>
                    </a:p>
                  </a:txBody>
                  <a:tcPr/>
                </a:tc>
                <a:tc>
                  <a:txBody>
                    <a:bodyPr/>
                    <a:lstStyle/>
                    <a:p>
                      <a:pPr algn="l" fontAlgn="ctr"/>
                      <a:r>
                        <a:rPr lang="ja-JP" altLang="en-US" sz="800" u="none" strike="noStrike" spc="-150" dirty="0" smtClean="0">
                          <a:latin typeface="ＭＳ Ｐゴシック" pitchFamily="50" charset="-128"/>
                          <a:ea typeface="ＭＳ Ｐゴシック" pitchFamily="50" charset="-128"/>
                        </a:rPr>
                        <a:t>　</a:t>
                      </a:r>
                      <a:r>
                        <a:rPr lang="ja-JP" altLang="en-US" sz="800" u="none" strike="noStrike" spc="-150" dirty="0" err="1" smtClean="0">
                          <a:latin typeface="ＭＳ Ｐゴシック" pitchFamily="50" charset="-128"/>
                          <a:ea typeface="ＭＳ Ｐゴシック" pitchFamily="50" charset="-128"/>
                        </a:rPr>
                        <a:t>うぐるす</a:t>
                      </a:r>
                      <a:r>
                        <a:rPr lang="ja-JP" altLang="en-US" sz="800" u="none" strike="noStrike" spc="-150" dirty="0">
                          <a:latin typeface="ＭＳ Ｐゴシック" pitchFamily="50" charset="-128"/>
                          <a:ea typeface="ＭＳ Ｐゴシック" pitchFamily="50" charset="-128"/>
                        </a:rPr>
                        <a:t>内科クリニック</a:t>
                      </a:r>
                      <a:endParaRPr lang="ja-JP" altLang="en-US" sz="800" b="0" i="0" u="none" strike="noStrike" spc="-150"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鵜来</a:t>
                      </a:r>
                      <a:r>
                        <a:rPr lang="ja-JP" altLang="en-US" sz="800" u="none" strike="noStrike" dirty="0">
                          <a:latin typeface="ＭＳ Ｐゴシック" pitchFamily="50" charset="-128"/>
                          <a:ea typeface="ＭＳ Ｐゴシック" pitchFamily="50" charset="-128"/>
                        </a:rPr>
                        <a:t>巣</a:t>
                      </a:r>
                      <a:r>
                        <a:rPr lang="en-US" altLang="ja-JP" sz="800" u="none" strike="noStrike" dirty="0">
                          <a:latin typeface="ＭＳ Ｐゴシック" pitchFamily="50" charset="-128"/>
                          <a:ea typeface="ＭＳ Ｐゴシック" pitchFamily="50" charset="-128"/>
                        </a:rPr>
                        <a:t>11-38-10</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800" u="none" strike="noStrike" dirty="0">
                          <a:latin typeface="ＭＳ Ｐゴシック" pitchFamily="50" charset="-128"/>
                          <a:ea typeface="ＭＳ Ｐゴシック" pitchFamily="50" charset="-128"/>
                        </a:rPr>
                        <a:t>088-840-4976</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bl>
          </a:graphicData>
        </a:graphic>
      </p:graphicFrame>
      <p:graphicFrame>
        <p:nvGraphicFramePr>
          <p:cNvPr id="55" name="表 54"/>
          <p:cNvGraphicFramePr>
            <a:graphicFrameLocks noGrp="1"/>
          </p:cNvGraphicFramePr>
          <p:nvPr/>
        </p:nvGraphicFramePr>
        <p:xfrm>
          <a:off x="3455268" y="3904880"/>
          <a:ext cx="3247318" cy="1021830"/>
        </p:xfrm>
        <a:graphic>
          <a:graphicData uri="http://schemas.openxmlformats.org/drawingml/2006/table">
            <a:tbl>
              <a:tblPr bandRow="1">
                <a:tableStyleId>{8799B23B-EC83-4686-B30A-512413B5E67A}</a:tableStyleId>
              </a:tblPr>
              <a:tblGrid>
                <a:gridCol w="191899"/>
                <a:gridCol w="1213304"/>
                <a:gridCol w="1082650"/>
                <a:gridCol w="759465"/>
              </a:tblGrid>
              <a:tr h="204366">
                <a:tc rowSpan="5">
                  <a:txBody>
                    <a:bodyPr/>
                    <a:lstStyle/>
                    <a:p>
                      <a:pPr algn="ctr" fontAlgn="ctr"/>
                      <a:r>
                        <a:rPr lang="ja-JP" altLang="en-US" sz="1100" u="none" strike="noStrike" dirty="0" smtClean="0">
                          <a:latin typeface="ＭＳ Ｐゴシック" pitchFamily="50" charset="-128"/>
                          <a:ea typeface="ＭＳ Ｐゴシック" pitchFamily="50" charset="-128"/>
                        </a:rPr>
                        <a:t>鴨    田</a:t>
                      </a:r>
                      <a:endParaRPr lang="ja-JP" altLang="en-US" sz="1100" b="0" i="0" u="none" strike="noStrike" dirty="0">
                        <a:solidFill>
                          <a:srgbClr val="000000"/>
                        </a:solidFill>
                        <a:latin typeface="ＭＳ Ｐゴシック" pitchFamily="50" charset="-128"/>
                        <a:ea typeface="ＭＳ Ｐゴシック" pitchFamily="50" charset="-128"/>
                      </a:endParaRPr>
                    </a:p>
                  </a:txBody>
                  <a:tcPr marL="9525" marR="9525" marT="9525" marB="0" vert="eaVert" anchor="ctr"/>
                </a:tc>
                <a:tc>
                  <a:txBody>
                    <a:bodyPr/>
                    <a:lstStyle/>
                    <a:p>
                      <a:pPr algn="l" fontAlgn="ctr"/>
                      <a:r>
                        <a:rPr lang="ja-JP" altLang="en-US" sz="800" u="none" strike="noStrike" dirty="0" smtClean="0">
                          <a:latin typeface="ＭＳ Ｐゴシック" pitchFamily="50" charset="-128"/>
                          <a:ea typeface="ＭＳ Ｐゴシック" pitchFamily="50" charset="-128"/>
                        </a:rPr>
                        <a:t> 　快</a:t>
                      </a:r>
                      <a:r>
                        <a:rPr lang="ja-JP" altLang="en-US" sz="800" u="none" strike="noStrike" dirty="0">
                          <a:latin typeface="ＭＳ Ｐゴシック" pitchFamily="50" charset="-128"/>
                          <a:ea typeface="ＭＳ Ｐゴシック" pitchFamily="50" charset="-128"/>
                        </a:rPr>
                        <a:t>聖クリニック</a:t>
                      </a:r>
                      <a:endParaRPr lang="ja-JP" altLang="en-US"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鴨部</a:t>
                      </a:r>
                      <a:r>
                        <a:rPr lang="en-US" altLang="ja-JP" sz="800" u="none" strike="noStrike" dirty="0">
                          <a:latin typeface="ＭＳ Ｐゴシック" pitchFamily="50" charset="-128"/>
                          <a:ea typeface="ＭＳ Ｐゴシック" pitchFamily="50" charset="-128"/>
                        </a:rPr>
                        <a:t>1085</a:t>
                      </a:r>
                      <a:r>
                        <a:rPr lang="ja-JP" altLang="en-US" sz="800" u="none" strike="noStrike" dirty="0">
                          <a:latin typeface="ＭＳ Ｐゴシック" pitchFamily="50" charset="-128"/>
                          <a:ea typeface="ＭＳ Ｐゴシック" pitchFamily="50" charset="-128"/>
                        </a:rPr>
                        <a:t>番地</a:t>
                      </a:r>
                      <a:r>
                        <a:rPr lang="en-US" altLang="ja-JP" sz="800" u="none" strike="noStrike" dirty="0">
                          <a:latin typeface="ＭＳ Ｐゴシック" pitchFamily="50" charset="-128"/>
                          <a:ea typeface="ＭＳ Ｐゴシック" pitchFamily="50" charset="-128"/>
                        </a:rPr>
                        <a:t>1</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800" u="none" strike="noStrike" dirty="0">
                          <a:latin typeface="ＭＳ Ｐゴシック" pitchFamily="50" charset="-128"/>
                          <a:ea typeface="ＭＳ Ｐゴシック" pitchFamily="50" charset="-128"/>
                        </a:rPr>
                        <a:t>088-850-0038</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204366">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かもだ</a:t>
                      </a:r>
                      <a:r>
                        <a:rPr lang="ja-JP" altLang="en-US" sz="800" u="none" strike="noStrike" dirty="0">
                          <a:latin typeface="ＭＳ Ｐゴシック" pitchFamily="50" charset="-128"/>
                          <a:ea typeface="ＭＳ Ｐゴシック" pitchFamily="50" charset="-128"/>
                        </a:rPr>
                        <a:t>の診療所</a:t>
                      </a:r>
                      <a:endParaRPr lang="ja-JP" altLang="en-US"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鴨部２丁目</a:t>
                      </a:r>
                      <a:r>
                        <a:rPr lang="en-US" altLang="ja-JP" sz="800" u="none" strike="noStrike" dirty="0" smtClean="0">
                          <a:latin typeface="ＭＳ Ｐゴシック" pitchFamily="50" charset="-128"/>
                          <a:ea typeface="ＭＳ Ｐゴシック" pitchFamily="50" charset="-128"/>
                        </a:rPr>
                        <a:t>1</a:t>
                      </a:r>
                      <a:r>
                        <a:rPr lang="ja-JP" altLang="en-US" sz="800" u="none" strike="noStrike" dirty="0" smtClean="0">
                          <a:latin typeface="ＭＳ Ｐゴシック" pitchFamily="50" charset="-128"/>
                          <a:ea typeface="ＭＳ Ｐゴシック" pitchFamily="50" charset="-128"/>
                        </a:rPr>
                        <a:t>番</a:t>
                      </a:r>
                      <a:r>
                        <a:rPr lang="en-US" altLang="ja-JP" sz="800" u="none" strike="noStrike" dirty="0" smtClean="0">
                          <a:latin typeface="ＭＳ Ｐゴシック" pitchFamily="50" charset="-128"/>
                          <a:ea typeface="ＭＳ Ｐゴシック" pitchFamily="50" charset="-128"/>
                        </a:rPr>
                        <a:t>16</a:t>
                      </a:r>
                      <a:r>
                        <a:rPr lang="ja-JP" altLang="en-US" sz="800" u="none" strike="noStrike" dirty="0" smtClean="0">
                          <a:latin typeface="ＭＳ Ｐゴシック" pitchFamily="50" charset="-128"/>
                          <a:ea typeface="ＭＳ Ｐゴシック" pitchFamily="50" charset="-128"/>
                        </a:rPr>
                        <a:t>号</a:t>
                      </a:r>
                      <a:endParaRPr lang="ja-JP" altLang="en-US"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800" u="none" strike="noStrike" dirty="0">
                          <a:latin typeface="ＭＳ Ｐゴシック" pitchFamily="50" charset="-128"/>
                          <a:ea typeface="ＭＳ Ｐゴシック" pitchFamily="50" charset="-128"/>
                        </a:rPr>
                        <a:t>088-843-3215</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204366">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高知</a:t>
                      </a:r>
                      <a:r>
                        <a:rPr lang="ja-JP" altLang="en-US" sz="800" u="none" strike="noStrike" dirty="0">
                          <a:latin typeface="ＭＳ Ｐゴシック" pitchFamily="50" charset="-128"/>
                          <a:ea typeface="ＭＳ Ｐゴシック" pitchFamily="50" charset="-128"/>
                        </a:rPr>
                        <a:t>西病院</a:t>
                      </a:r>
                      <a:endParaRPr lang="ja-JP" altLang="en-US"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神田</a:t>
                      </a:r>
                      <a:r>
                        <a:rPr lang="en-US" altLang="ja-JP" sz="800" u="none" strike="noStrike" dirty="0">
                          <a:latin typeface="ＭＳ Ｐゴシック" pitchFamily="50" charset="-128"/>
                          <a:ea typeface="ＭＳ Ｐゴシック" pitchFamily="50" charset="-128"/>
                        </a:rPr>
                        <a:t>317-12</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800" u="none" strike="noStrike" dirty="0">
                          <a:latin typeface="ＭＳ Ｐゴシック" pitchFamily="50" charset="-128"/>
                          <a:ea typeface="ＭＳ Ｐゴシック" pitchFamily="50" charset="-128"/>
                        </a:rPr>
                        <a:t>088-843-8220</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204366">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岡林</a:t>
                      </a:r>
                      <a:r>
                        <a:rPr lang="ja-JP" altLang="en-US" sz="800" u="none" strike="noStrike" dirty="0">
                          <a:latin typeface="ＭＳ Ｐゴシック" pitchFamily="50" charset="-128"/>
                          <a:ea typeface="ＭＳ Ｐゴシック" pitchFamily="50" charset="-128"/>
                        </a:rPr>
                        <a:t>病院</a:t>
                      </a:r>
                      <a:endParaRPr lang="ja-JP" altLang="en-US"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神田</a:t>
                      </a:r>
                      <a:r>
                        <a:rPr lang="en-US" altLang="ja-JP" sz="800" u="none" strike="noStrike" dirty="0">
                          <a:latin typeface="ＭＳ Ｐゴシック" pitchFamily="50" charset="-128"/>
                          <a:ea typeface="ＭＳ Ｐゴシック" pitchFamily="50" charset="-128"/>
                        </a:rPr>
                        <a:t>598</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800" u="none" strike="noStrike" dirty="0">
                          <a:latin typeface="ＭＳ Ｐゴシック" pitchFamily="50" charset="-128"/>
                          <a:ea typeface="ＭＳ Ｐゴシック" pitchFamily="50" charset="-128"/>
                        </a:rPr>
                        <a:t>088-832-8821</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204366">
                <a:tc vMerge="1">
                  <a:txBody>
                    <a:bodyPr/>
                    <a:lstStyle/>
                    <a:p>
                      <a:endParaRPr kumimoji="1" lang="ja-JP" altLang="en-US"/>
                    </a:p>
                  </a:txBody>
                  <a:tcPr/>
                </a:tc>
                <a:tc>
                  <a:txBody>
                    <a:bodyPr/>
                    <a:lstStyle/>
                    <a:p>
                      <a:pPr algn="l" fontAlgn="ctr"/>
                      <a:r>
                        <a:rPr lang="ja-JP" altLang="en-US" sz="800" u="none" strike="noStrike" spc="-150" dirty="0" smtClean="0">
                          <a:latin typeface="ＭＳ Ｐゴシック" pitchFamily="50" charset="-128"/>
                          <a:ea typeface="ＭＳ Ｐゴシック" pitchFamily="50" charset="-128"/>
                        </a:rPr>
                        <a:t> 　おがわ</a:t>
                      </a:r>
                      <a:r>
                        <a:rPr lang="ja-JP" altLang="en-US" sz="800" u="none" strike="noStrike" spc="-150" dirty="0">
                          <a:latin typeface="ＭＳ Ｐゴシック" pitchFamily="50" charset="-128"/>
                          <a:ea typeface="ＭＳ Ｐゴシック" pitchFamily="50" charset="-128"/>
                        </a:rPr>
                        <a:t>ハートクリニック</a:t>
                      </a:r>
                      <a:endParaRPr lang="ja-JP" altLang="en-US" sz="800" b="0" i="0" u="none" strike="noStrike" spc="-150"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800" u="none" strike="noStrike" dirty="0" smtClean="0">
                          <a:latin typeface="ＭＳ Ｐゴシック" pitchFamily="50" charset="-128"/>
                          <a:ea typeface="ＭＳ Ｐゴシック" pitchFamily="50" charset="-128"/>
                        </a:rPr>
                        <a:t>　神田</a:t>
                      </a:r>
                      <a:r>
                        <a:rPr lang="en-US" altLang="ja-JP" sz="800" u="none" strike="noStrike" dirty="0" smtClean="0">
                          <a:latin typeface="ＭＳ Ｐゴシック" pitchFamily="50" charset="-128"/>
                          <a:ea typeface="ＭＳ Ｐゴシック" pitchFamily="50" charset="-128"/>
                        </a:rPr>
                        <a:t>840-1</a:t>
                      </a:r>
                      <a:r>
                        <a:rPr lang="ja-JP" altLang="en-US" sz="800" u="none" strike="noStrike" dirty="0" smtClean="0">
                          <a:latin typeface="ＭＳ Ｐゴシック" pitchFamily="50" charset="-128"/>
                          <a:ea typeface="ＭＳ Ｐゴシック" pitchFamily="50" charset="-128"/>
                        </a:rPr>
                        <a:t>　</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800" u="none" strike="noStrike" dirty="0">
                          <a:latin typeface="ＭＳ Ｐゴシック" pitchFamily="50" charset="-128"/>
                          <a:ea typeface="ＭＳ Ｐゴシック" pitchFamily="50" charset="-128"/>
                        </a:rPr>
                        <a:t>088-805-0810</a:t>
                      </a:r>
                      <a:endParaRPr lang="en-US" altLang="ja-JP" sz="8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bl>
          </a:graphicData>
        </a:graphic>
      </p:graphicFrame>
      <p:grpSp>
        <p:nvGrpSpPr>
          <p:cNvPr id="64" name="グループ化 63"/>
          <p:cNvGrpSpPr/>
          <p:nvPr/>
        </p:nvGrpSpPr>
        <p:grpSpPr>
          <a:xfrm>
            <a:off x="260648" y="6444208"/>
            <a:ext cx="1450600" cy="2284746"/>
            <a:chOff x="260648" y="6444208"/>
            <a:chExt cx="1450600" cy="2284746"/>
          </a:xfrm>
        </p:grpSpPr>
        <p:grpSp>
          <p:nvGrpSpPr>
            <p:cNvPr id="65" name="グループ化 53"/>
            <p:cNvGrpSpPr/>
            <p:nvPr/>
          </p:nvGrpSpPr>
          <p:grpSpPr>
            <a:xfrm>
              <a:off x="260648" y="7092280"/>
              <a:ext cx="1450600" cy="1636674"/>
              <a:chOff x="159328" y="7094811"/>
              <a:chExt cx="1450600" cy="1636674"/>
            </a:xfrm>
          </p:grpSpPr>
          <p:pic>
            <p:nvPicPr>
              <p:cNvPr id="67" name="図 66" descr="koekake02.jpg"/>
              <p:cNvPicPr>
                <a:picLocks noChangeAspect="1"/>
              </p:cNvPicPr>
              <p:nvPr/>
            </p:nvPicPr>
            <p:blipFill>
              <a:blip r:embed="rId6" cstate="print"/>
              <a:stretch>
                <a:fillRect/>
              </a:stretch>
            </p:blipFill>
            <p:spPr>
              <a:xfrm>
                <a:off x="159328" y="7094811"/>
                <a:ext cx="1047986" cy="1584174"/>
              </a:xfrm>
              <a:prstGeom prst="rect">
                <a:avLst/>
              </a:prstGeom>
            </p:spPr>
          </p:pic>
          <p:sp>
            <p:nvSpPr>
              <p:cNvPr id="68" name="テキスト ボックス 67"/>
              <p:cNvSpPr txBox="1"/>
              <p:nvPr/>
            </p:nvSpPr>
            <p:spPr>
              <a:xfrm>
                <a:off x="731907" y="8392931"/>
                <a:ext cx="863613" cy="338554"/>
              </a:xfrm>
              <a:prstGeom prst="rect">
                <a:avLst/>
              </a:prstGeom>
              <a:noFill/>
            </p:spPr>
            <p:txBody>
              <a:bodyPr wrap="square" rtlCol="0">
                <a:spAutoFit/>
              </a:bodyPr>
              <a:lstStyle/>
              <a:p>
                <a:r>
                  <a:rPr kumimoji="1" lang="ja-JP" altLang="en-US" sz="400" dirty="0" smtClean="0"/>
                  <a:t>健康づくり声かけ隊長　</a:t>
                </a:r>
                <a:endParaRPr kumimoji="1" lang="en-US" altLang="ja-JP" sz="400" dirty="0" smtClean="0"/>
              </a:p>
              <a:p>
                <a:endParaRPr kumimoji="1" lang="en-US" altLang="ja-JP" sz="400" dirty="0" smtClean="0"/>
              </a:p>
              <a:p>
                <a:endParaRPr kumimoji="1" lang="en-US" altLang="ja-JP" sz="400" dirty="0" smtClean="0"/>
              </a:p>
              <a:p>
                <a:r>
                  <a:rPr kumimoji="1" lang="ja-JP" altLang="en-US" sz="400" dirty="0" smtClean="0"/>
                  <a:t>古江掛　　　　　増代</a:t>
                </a:r>
                <a:endParaRPr kumimoji="1" lang="en-US" altLang="ja-JP" sz="400" dirty="0" smtClean="0"/>
              </a:p>
            </p:txBody>
          </p:sp>
          <p:sp>
            <p:nvSpPr>
              <p:cNvPr id="69" name="テキスト ボックス 68"/>
              <p:cNvSpPr txBox="1"/>
              <p:nvPr/>
            </p:nvSpPr>
            <p:spPr>
              <a:xfrm>
                <a:off x="723116" y="8516879"/>
                <a:ext cx="777250" cy="153888"/>
              </a:xfrm>
              <a:prstGeom prst="rect">
                <a:avLst/>
              </a:prstGeom>
              <a:noFill/>
            </p:spPr>
            <p:txBody>
              <a:bodyPr wrap="square" rtlCol="0">
                <a:spAutoFit/>
              </a:bodyPr>
              <a:lstStyle/>
              <a:p>
                <a:r>
                  <a:rPr kumimoji="1" lang="ja-JP" altLang="en-US" sz="400" dirty="0" smtClean="0"/>
                  <a:t>こえかけ　　　　ますよ</a:t>
                </a:r>
                <a:endParaRPr kumimoji="1" lang="ja-JP" altLang="en-US" sz="400" dirty="0"/>
              </a:p>
            </p:txBody>
          </p:sp>
          <p:sp>
            <p:nvSpPr>
              <p:cNvPr id="70" name="テキスト ボックス 69"/>
              <p:cNvSpPr txBox="1"/>
              <p:nvPr/>
            </p:nvSpPr>
            <p:spPr>
              <a:xfrm>
                <a:off x="746315" y="7163383"/>
                <a:ext cx="863613" cy="246221"/>
              </a:xfrm>
              <a:prstGeom prst="rect">
                <a:avLst/>
              </a:prstGeom>
              <a:noFill/>
            </p:spPr>
            <p:txBody>
              <a:bodyPr wrap="square" rtlCol="0">
                <a:spAutoFit/>
              </a:bodyPr>
              <a:lstStyle/>
              <a:p>
                <a:r>
                  <a:rPr lang="ja-JP" altLang="en-US" sz="500" dirty="0" smtClean="0"/>
                  <a:t>健やか犬</a:t>
                </a:r>
                <a:endParaRPr lang="en-US" altLang="ja-JP" sz="500" dirty="0" smtClean="0"/>
              </a:p>
              <a:p>
                <a:r>
                  <a:rPr lang="ja-JP" altLang="en-US" sz="500" dirty="0" smtClean="0"/>
                  <a:t>「健犬（けんけん</a:t>
                </a:r>
                <a:r>
                  <a:rPr lang="en-US" altLang="ja-JP" sz="500" dirty="0" smtClean="0"/>
                  <a:t>)</a:t>
                </a:r>
                <a:r>
                  <a:rPr lang="ja-JP" altLang="en-US" sz="500" dirty="0" smtClean="0"/>
                  <a:t>」</a:t>
                </a:r>
                <a:endParaRPr kumimoji="1" lang="ja-JP" altLang="en-US" sz="500" dirty="0"/>
              </a:p>
            </p:txBody>
          </p:sp>
        </p:grpSp>
        <p:sp>
          <p:nvSpPr>
            <p:cNvPr id="66" name="テキスト ボックス 65"/>
            <p:cNvSpPr txBox="1"/>
            <p:nvPr/>
          </p:nvSpPr>
          <p:spPr>
            <a:xfrm>
              <a:off x="260648" y="6444208"/>
              <a:ext cx="1224136" cy="369332"/>
            </a:xfrm>
            <a:prstGeom prst="rect">
              <a:avLst/>
            </a:prstGeom>
            <a:noFill/>
          </p:spPr>
          <p:txBody>
            <a:bodyPr wrap="square" rtlCol="0">
              <a:spAutoFit/>
            </a:bodyPr>
            <a:lstStyle/>
            <a:p>
              <a:r>
                <a:rPr kumimoji="1" lang="ja-JP" altLang="en-US" sz="600" dirty="0" smtClean="0"/>
                <a:t>健診</a:t>
              </a:r>
              <a:r>
                <a:rPr lang="ja-JP" altLang="en-US" sz="600" dirty="0" smtClean="0"/>
                <a:t>費用は、医療保険者によって異なります。受診券に記載していますので、ご確認ください。</a:t>
              </a:r>
              <a:endParaRPr kumimoji="1" lang="ja-JP" altLang="en-US" sz="600" dirty="0"/>
            </a:p>
          </p:txBody>
        </p:sp>
      </p:grpSp>
      <p:sp>
        <p:nvSpPr>
          <p:cNvPr id="45" name="角丸四角形 44"/>
          <p:cNvSpPr/>
          <p:nvPr/>
        </p:nvSpPr>
        <p:spPr>
          <a:xfrm>
            <a:off x="306896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t>基本の検査項目</a:t>
            </a:r>
            <a:endParaRPr lang="en-US" altLang="ja-JP" sz="900" b="1" dirty="0" smtClean="0"/>
          </a:p>
        </p:txBody>
      </p:sp>
      <p:sp>
        <p:nvSpPr>
          <p:cNvPr id="46" name="角丸四角形 45"/>
          <p:cNvSpPr/>
          <p:nvPr/>
        </p:nvSpPr>
        <p:spPr>
          <a:xfrm>
            <a:off x="155260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900" b="1" dirty="0" smtClean="0"/>
              <a:t>特定</a:t>
            </a:r>
            <a:r>
              <a:rPr kumimoji="1" lang="ja-JP" altLang="en-US" sz="900" b="1" dirty="0" smtClean="0"/>
              <a:t>健診の受け方</a:t>
            </a:r>
            <a:endParaRPr kumimoji="1" lang="en-US" altLang="ja-JP" sz="700" b="1" dirty="0" smtClean="0"/>
          </a:p>
        </p:txBody>
      </p:sp>
      <p:sp>
        <p:nvSpPr>
          <p:cNvPr id="52" name="角丸四角形 51"/>
          <p:cNvSpPr/>
          <p:nvPr/>
        </p:nvSpPr>
        <p:spPr>
          <a:xfrm>
            <a:off x="260648" y="6156176"/>
            <a:ext cx="1185011" cy="251302"/>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900" b="1" dirty="0" smtClean="0"/>
              <a:t>健診費用について</a:t>
            </a:r>
            <a:endParaRPr lang="en-US" altLang="ja-JP" sz="700" b="1" dirty="0" smtClean="0"/>
          </a:p>
        </p:txBody>
      </p:sp>
      <p:sp>
        <p:nvSpPr>
          <p:cNvPr id="61" name="テキスト ボックス 60"/>
          <p:cNvSpPr txBox="1"/>
          <p:nvPr/>
        </p:nvSpPr>
        <p:spPr>
          <a:xfrm>
            <a:off x="2996952" y="7884368"/>
            <a:ext cx="1440160" cy="630942"/>
          </a:xfrm>
          <a:prstGeom prst="rect">
            <a:avLst/>
          </a:prstGeom>
          <a:noFill/>
        </p:spPr>
        <p:txBody>
          <a:bodyPr wrap="square" rtlCol="0">
            <a:spAutoFit/>
          </a:bodyPr>
          <a:lstStyle/>
          <a:p>
            <a:r>
              <a:rPr lang="ja-JP" altLang="en-US" sz="700" dirty="0" smtClean="0"/>
              <a:t>医療保険者とは、健康保険組合、全国健康保険協会、共済組合、市町村国民健康保険などを指します。健康保険証で加入している医療保険者を確認できます。</a:t>
            </a:r>
            <a:endParaRPr kumimoji="1" lang="ja-JP" altLang="en-US" sz="700" dirty="0"/>
          </a:p>
        </p:txBody>
      </p:sp>
      <p:graphicFrame>
        <p:nvGraphicFramePr>
          <p:cNvPr id="78" name="表 77"/>
          <p:cNvGraphicFramePr>
            <a:graphicFrameLocks noGrp="1"/>
          </p:cNvGraphicFramePr>
          <p:nvPr/>
        </p:nvGraphicFramePr>
        <p:xfrm>
          <a:off x="2929278" y="6474544"/>
          <a:ext cx="1589790" cy="1074442"/>
        </p:xfrm>
        <a:graphic>
          <a:graphicData uri="http://schemas.openxmlformats.org/drawingml/2006/table">
            <a:tbl>
              <a:tblPr firstRow="1" bandRow="1">
                <a:effectLst/>
                <a:tableStyleId>{7DF18680-E054-41AD-8BC1-D1AEF772440D}</a:tableStyleId>
              </a:tblPr>
              <a:tblGrid>
                <a:gridCol w="451730"/>
                <a:gridCol w="1138060"/>
              </a:tblGrid>
              <a:tr h="216024">
                <a:tc>
                  <a:txBody>
                    <a:bodyPr/>
                    <a:lstStyle/>
                    <a:p>
                      <a:pPr algn="l"/>
                      <a:r>
                        <a:rPr kumimoji="1" lang="ja-JP" altLang="en-US" sz="600" b="1" baseline="0" dirty="0" smtClean="0">
                          <a:solidFill>
                            <a:schemeClr val="tx1"/>
                          </a:solidFill>
                          <a:latin typeface="+mn-ea"/>
                          <a:ea typeface="+mn-ea"/>
                        </a:rPr>
                        <a:t>診察など</a:t>
                      </a:r>
                      <a:endParaRPr kumimoji="1" lang="en-US" altLang="ja-JP" sz="5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問診、身体計測（身長・体重・</a:t>
                      </a:r>
                      <a:r>
                        <a:rPr kumimoji="1" lang="en-US" altLang="ja-JP" sz="600" b="1" baseline="0" dirty="0" smtClean="0">
                          <a:solidFill>
                            <a:schemeClr val="tx1"/>
                          </a:solidFill>
                          <a:latin typeface="+mn-ea"/>
                          <a:ea typeface="+mn-ea"/>
                        </a:rPr>
                        <a:t>BMI</a:t>
                      </a:r>
                      <a:r>
                        <a:rPr kumimoji="1" lang="ja-JP" altLang="en-US" sz="600" b="1" baseline="0" dirty="0" smtClean="0">
                          <a:solidFill>
                            <a:schemeClr val="tx1"/>
                          </a:solidFill>
                          <a:latin typeface="+mn-ea"/>
                          <a:ea typeface="+mn-ea"/>
                        </a:rPr>
                        <a:t>・腹囲）、診察、血圧</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24">
                <a:tc>
                  <a:txBody>
                    <a:bodyPr/>
                    <a:lstStyle/>
                    <a:p>
                      <a:pPr algn="l"/>
                      <a:r>
                        <a:rPr kumimoji="1" lang="ja-JP" altLang="en-US" sz="600" b="1" baseline="0" dirty="0" smtClean="0">
                          <a:solidFill>
                            <a:schemeClr val="tx1"/>
                          </a:solidFill>
                          <a:latin typeface="+mn-ea"/>
                          <a:ea typeface="+mn-ea"/>
                        </a:rPr>
                        <a:t>脂質</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中性脂肪、</a:t>
                      </a:r>
                      <a:r>
                        <a:rPr kumimoji="1" lang="en-US" altLang="ja-JP" sz="600" b="1" baseline="0" dirty="0" smtClean="0">
                          <a:solidFill>
                            <a:schemeClr val="tx1"/>
                          </a:solidFill>
                          <a:latin typeface="+mn-ea"/>
                          <a:ea typeface="+mn-ea"/>
                        </a:rPr>
                        <a:t>HDL</a:t>
                      </a:r>
                      <a:r>
                        <a:rPr kumimoji="1" lang="ja-JP" altLang="en-US" sz="600" b="1" baseline="0" dirty="0" smtClean="0">
                          <a:solidFill>
                            <a:schemeClr val="tx1"/>
                          </a:solidFill>
                          <a:latin typeface="+mn-ea"/>
                          <a:ea typeface="+mn-ea"/>
                        </a:rPr>
                        <a:t>コレステロール、</a:t>
                      </a:r>
                      <a:r>
                        <a:rPr kumimoji="1" lang="en-US" altLang="ja-JP" sz="600" b="1" baseline="0" dirty="0" smtClean="0">
                          <a:solidFill>
                            <a:schemeClr val="tx1"/>
                          </a:solidFill>
                          <a:latin typeface="+mn-ea"/>
                          <a:ea typeface="+mn-ea"/>
                        </a:rPr>
                        <a:t>LDL</a:t>
                      </a:r>
                      <a:r>
                        <a:rPr kumimoji="1" lang="ja-JP" altLang="en-US" sz="600" b="1" baseline="0" dirty="0" smtClean="0">
                          <a:solidFill>
                            <a:schemeClr val="tx1"/>
                          </a:solidFill>
                          <a:latin typeface="+mn-ea"/>
                          <a:ea typeface="+mn-ea"/>
                        </a:rPr>
                        <a:t>コレステロール</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9218">
                <a:tc>
                  <a:txBody>
                    <a:bodyPr/>
                    <a:lstStyle/>
                    <a:p>
                      <a:pPr algn="l"/>
                      <a:r>
                        <a:rPr kumimoji="1" lang="ja-JP" altLang="en-US" sz="600" b="1" baseline="0" dirty="0" smtClean="0">
                          <a:solidFill>
                            <a:schemeClr val="tx1"/>
                          </a:solidFill>
                          <a:latin typeface="+mn-ea"/>
                          <a:ea typeface="+mn-ea"/>
                        </a:rPr>
                        <a:t>代謝系</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空腹時血糖または</a:t>
                      </a:r>
                      <a:endParaRPr kumimoji="1" lang="en-US" altLang="ja-JP" sz="600" b="1" baseline="0" dirty="0" smtClean="0">
                        <a:solidFill>
                          <a:schemeClr val="tx1"/>
                        </a:solidFill>
                        <a:latin typeface="+mn-ea"/>
                        <a:ea typeface="+mn-ea"/>
                      </a:endParaRPr>
                    </a:p>
                    <a:p>
                      <a:r>
                        <a:rPr kumimoji="1" lang="ja-JP" altLang="en-US" sz="600" b="1" baseline="0" dirty="0" smtClean="0">
                          <a:solidFill>
                            <a:schemeClr val="tx1"/>
                          </a:solidFill>
                          <a:latin typeface="+mn-ea"/>
                          <a:ea typeface="+mn-ea"/>
                        </a:rPr>
                        <a:t>ヘモグロビン</a:t>
                      </a:r>
                      <a:r>
                        <a:rPr kumimoji="1" lang="en-US" altLang="ja-JP" sz="600" b="1" baseline="0" dirty="0" smtClean="0">
                          <a:solidFill>
                            <a:schemeClr val="tx1"/>
                          </a:solidFill>
                          <a:latin typeface="+mn-ea"/>
                          <a:ea typeface="+mn-ea"/>
                        </a:rPr>
                        <a:t>A1c</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baseline="0" dirty="0" smtClean="0">
                          <a:solidFill>
                            <a:schemeClr val="tx1"/>
                          </a:solidFill>
                          <a:latin typeface="+mn-ea"/>
                          <a:ea typeface="+mn-ea"/>
                        </a:rPr>
                        <a:t>肝機能</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600" b="1" baseline="0" dirty="0" smtClean="0">
                          <a:solidFill>
                            <a:schemeClr val="tx1"/>
                          </a:solidFill>
                          <a:latin typeface="+mn-ea"/>
                          <a:ea typeface="+mn-ea"/>
                        </a:rPr>
                        <a:t>AST(GOT)</a:t>
                      </a:r>
                      <a:r>
                        <a:rPr kumimoji="1" lang="ja-JP" altLang="en-US" sz="600" b="1" baseline="0" dirty="0" err="1" smtClean="0">
                          <a:solidFill>
                            <a:schemeClr val="tx1"/>
                          </a:solidFill>
                          <a:latin typeface="+mn-ea"/>
                          <a:ea typeface="+mn-ea"/>
                        </a:rPr>
                        <a:t>、</a:t>
                      </a:r>
                      <a:r>
                        <a:rPr kumimoji="1" lang="en-US" altLang="ja-JP" sz="600" b="1" baseline="0" dirty="0" smtClean="0">
                          <a:solidFill>
                            <a:schemeClr val="tx1"/>
                          </a:solidFill>
                          <a:latin typeface="+mn-ea"/>
                          <a:ea typeface="+mn-ea"/>
                        </a:rPr>
                        <a:t>ALT</a:t>
                      </a:r>
                      <a:r>
                        <a:rPr kumimoji="1" lang="ja-JP" altLang="en-US" sz="600" b="1" baseline="0" dirty="0" smtClean="0">
                          <a:solidFill>
                            <a:schemeClr val="tx1"/>
                          </a:solidFill>
                          <a:latin typeface="+mn-ea"/>
                          <a:ea typeface="+mn-ea"/>
                        </a:rPr>
                        <a:t>（</a:t>
                      </a:r>
                      <a:r>
                        <a:rPr kumimoji="1" lang="en-US" altLang="ja-JP" sz="600" b="1" baseline="0" dirty="0" smtClean="0">
                          <a:solidFill>
                            <a:schemeClr val="tx1"/>
                          </a:solidFill>
                          <a:latin typeface="+mn-ea"/>
                          <a:ea typeface="+mn-ea"/>
                        </a:rPr>
                        <a:t>GPT)</a:t>
                      </a:r>
                      <a:r>
                        <a:rPr kumimoji="1" lang="ja-JP" altLang="en-US" sz="600" b="1" baseline="0" dirty="0" err="1" smtClean="0">
                          <a:solidFill>
                            <a:schemeClr val="tx1"/>
                          </a:solidFill>
                          <a:latin typeface="+mn-ea"/>
                          <a:ea typeface="+mn-ea"/>
                        </a:rPr>
                        <a:t>、</a:t>
                      </a:r>
                      <a:endParaRPr kumimoji="1" lang="en-US" altLang="ja-JP" sz="600" b="1" baseline="0" dirty="0" smtClean="0">
                        <a:solidFill>
                          <a:schemeClr val="tx1"/>
                        </a:solidFill>
                        <a:latin typeface="+mn-ea"/>
                        <a:ea typeface="+mn-ea"/>
                      </a:endParaRPr>
                    </a:p>
                    <a:p>
                      <a:r>
                        <a:rPr kumimoji="1" lang="en-US" altLang="ja-JP" sz="600" b="1" baseline="0" dirty="0" smtClean="0">
                          <a:solidFill>
                            <a:schemeClr val="tx1"/>
                          </a:solidFill>
                          <a:latin typeface="+mn-ea"/>
                          <a:ea typeface="+mn-ea"/>
                        </a:rPr>
                        <a:t>γ</a:t>
                      </a:r>
                      <a:r>
                        <a:rPr kumimoji="1" lang="ja-JP" altLang="en-US" sz="600" b="1" baseline="0" dirty="0" err="1" smtClean="0">
                          <a:solidFill>
                            <a:schemeClr val="tx1"/>
                          </a:solidFill>
                          <a:latin typeface="+mn-ea"/>
                          <a:ea typeface="+mn-ea"/>
                        </a:rPr>
                        <a:t>ｰ</a:t>
                      </a:r>
                      <a:r>
                        <a:rPr kumimoji="1" lang="en-US" altLang="ja-JP" sz="600" b="1" baseline="0" dirty="0" smtClean="0">
                          <a:solidFill>
                            <a:schemeClr val="tx1"/>
                          </a:solidFill>
                          <a:latin typeface="+mn-ea"/>
                          <a:ea typeface="+mn-ea"/>
                        </a:rPr>
                        <a:t>GT(γ-GTP</a:t>
                      </a:r>
                      <a:r>
                        <a:rPr kumimoji="1" lang="ja-JP" altLang="en-US" sz="600" b="1" baseline="0" dirty="0" smtClean="0">
                          <a:solidFill>
                            <a:schemeClr val="tx1"/>
                          </a:solidFill>
                          <a:latin typeface="+mn-ea"/>
                          <a:ea typeface="+mn-ea"/>
                        </a:rPr>
                        <a:t>）</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spc="-150" baseline="0" dirty="0" smtClean="0">
                          <a:solidFill>
                            <a:schemeClr val="tx1"/>
                          </a:solidFill>
                          <a:latin typeface="+mn-ea"/>
                          <a:ea typeface="+mn-ea"/>
                        </a:rPr>
                        <a:t>尿　・　腎機能</a:t>
                      </a:r>
                      <a:endParaRPr kumimoji="1" lang="ja-JP" altLang="en-US" sz="600" b="1" spc="-150"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尿たんぱく、尿糖</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9" name="角丸四角形 78"/>
          <p:cNvSpPr/>
          <p:nvPr/>
        </p:nvSpPr>
        <p:spPr>
          <a:xfrm>
            <a:off x="3018021" y="7638847"/>
            <a:ext cx="1368152" cy="25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t>実施主体は医療保険者</a:t>
            </a:r>
            <a:endParaRPr kumimoji="1" lang="en-US" altLang="ja-JP" sz="800" b="1" dirty="0" smtClean="0"/>
          </a:p>
        </p:txBody>
      </p:sp>
      <p:sp>
        <p:nvSpPr>
          <p:cNvPr id="86" name="円形吹き出し 85"/>
          <p:cNvSpPr/>
          <p:nvPr/>
        </p:nvSpPr>
        <p:spPr>
          <a:xfrm>
            <a:off x="908720" y="5364088"/>
            <a:ext cx="1368152" cy="576064"/>
          </a:xfrm>
          <a:prstGeom prst="wedgeEllipseCallout">
            <a:avLst>
              <a:gd name="adj1" fmla="val -11763"/>
              <a:gd name="adj2" fmla="val 47382"/>
            </a:avLst>
          </a:prstGeom>
          <a:solidFill>
            <a:schemeClr val="accent2">
              <a:lumMod val="60000"/>
              <a:lumOff val="40000"/>
              <a:alpha val="5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rPr>
              <a:t>高知市</a:t>
            </a:r>
            <a:endParaRPr kumimoji="1" lang="ja-JP" altLang="en-US" sz="2000" b="1" dirty="0">
              <a:solidFill>
                <a:schemeClr val="tx1"/>
              </a:solidFill>
            </a:endParaRPr>
          </a:p>
        </p:txBody>
      </p:sp>
      <p:sp>
        <p:nvSpPr>
          <p:cNvPr id="87" name="テキスト ボックス 86"/>
          <p:cNvSpPr txBox="1"/>
          <p:nvPr/>
        </p:nvSpPr>
        <p:spPr>
          <a:xfrm>
            <a:off x="1456125" y="6424752"/>
            <a:ext cx="1396811" cy="2585323"/>
          </a:xfrm>
          <a:prstGeom prst="rect">
            <a:avLst/>
          </a:prstGeom>
          <a:noFill/>
        </p:spPr>
        <p:txBody>
          <a:bodyPr wrap="square" rtlCol="0">
            <a:spAutoFit/>
          </a:bodyPr>
          <a:lstStyle/>
          <a:p>
            <a:r>
              <a:rPr kumimoji="1" lang="ja-JP" altLang="en-US" sz="600" b="1" dirty="0" smtClean="0"/>
              <a:t>①健診の案内が届きます</a:t>
            </a:r>
            <a:endParaRPr kumimoji="1" lang="en-US" altLang="ja-JP" sz="600" b="1" dirty="0" smtClean="0"/>
          </a:p>
          <a:p>
            <a:r>
              <a:rPr lang="en-US" altLang="ja-JP" sz="600" dirty="0" smtClean="0"/>
              <a:t>40</a:t>
            </a:r>
            <a:r>
              <a:rPr lang="ja-JP" altLang="en-US" sz="600" dirty="0" smtClean="0"/>
              <a:t>～</a:t>
            </a:r>
            <a:r>
              <a:rPr lang="en-US" altLang="ja-JP" sz="600" dirty="0" smtClean="0"/>
              <a:t>74</a:t>
            </a:r>
            <a:r>
              <a:rPr lang="ja-JP" altLang="en-US" sz="600" dirty="0" smtClean="0"/>
              <a:t>歳の方には毎年、医療保険者（健康保険証の発行元）から健診の案内（受診券など）が送られてきます。</a:t>
            </a:r>
            <a:endParaRPr kumimoji="1" lang="en-US" altLang="ja-JP" sz="600" dirty="0" smtClean="0"/>
          </a:p>
          <a:p>
            <a:endParaRPr lang="en-US" altLang="ja-JP" sz="600" dirty="0" smtClean="0"/>
          </a:p>
          <a:p>
            <a:r>
              <a:rPr lang="ja-JP" altLang="en-US" sz="600" b="1" dirty="0" smtClean="0"/>
              <a:t>②案内の確認</a:t>
            </a:r>
            <a:endParaRPr lang="en-US" altLang="ja-JP" sz="600" b="1" dirty="0" smtClean="0"/>
          </a:p>
          <a:p>
            <a:r>
              <a:rPr lang="en-US" altLang="ja-JP" sz="600" dirty="0" smtClean="0"/>
              <a:t> </a:t>
            </a:r>
            <a:r>
              <a:rPr lang="ja-JP" altLang="en-US" sz="600" dirty="0" smtClean="0"/>
              <a:t>記載されている健診内容や受診券を確認し、案内に従って受診しましょう。</a:t>
            </a:r>
            <a:endParaRPr lang="en-US" altLang="ja-JP" sz="600" dirty="0" smtClean="0"/>
          </a:p>
          <a:p>
            <a:endParaRPr kumimoji="1" lang="en-US" altLang="ja-JP" sz="600" dirty="0" smtClean="0"/>
          </a:p>
          <a:p>
            <a:r>
              <a:rPr kumimoji="1" lang="ja-JP" altLang="en-US" sz="600" b="1" dirty="0" smtClean="0"/>
              <a:t>③特定健診の受診</a:t>
            </a:r>
            <a:endParaRPr kumimoji="1" lang="en-US" altLang="ja-JP" sz="600" b="1" dirty="0" smtClean="0"/>
          </a:p>
          <a:p>
            <a:r>
              <a:rPr lang="ja-JP" altLang="en-US" sz="600" dirty="0" smtClean="0"/>
              <a:t>メタボリックシンドロームのリスク確認に欠かせない腹囲（お腹周り）測定や血液検査などを行います。（基本の検査項目は右上に記載</a:t>
            </a:r>
            <a:r>
              <a:rPr lang="en-US" altLang="ja-JP" sz="600" dirty="0" smtClean="0"/>
              <a:t>)</a:t>
            </a:r>
          </a:p>
          <a:p>
            <a:endParaRPr kumimoji="1" lang="en-US" altLang="ja-JP" sz="600" dirty="0" smtClean="0"/>
          </a:p>
          <a:p>
            <a:r>
              <a:rPr kumimoji="1" lang="ja-JP" altLang="en-US" sz="600" b="1" dirty="0" smtClean="0"/>
              <a:t>④判定・結果通知</a:t>
            </a:r>
            <a:endParaRPr kumimoji="1" lang="en-US" altLang="ja-JP" sz="600" b="1" dirty="0" smtClean="0"/>
          </a:p>
          <a:p>
            <a:r>
              <a:rPr lang="ja-JP" altLang="en-US" sz="600" dirty="0" smtClean="0"/>
              <a:t>受診者へは、メタボリックシンドロームの判定を含む結果通知と、生活習慣病を予防するための情報が提供されます。</a:t>
            </a:r>
            <a:endParaRPr lang="en-US" altLang="ja-JP" sz="600" dirty="0" smtClean="0"/>
          </a:p>
          <a:p>
            <a:endParaRPr kumimoji="1" lang="en-US" altLang="ja-JP" sz="600" dirty="0" smtClean="0"/>
          </a:p>
          <a:p>
            <a:r>
              <a:rPr kumimoji="1" lang="ja-JP" altLang="en-US" sz="600" b="1" dirty="0" smtClean="0"/>
              <a:t>⑤特定保健指導</a:t>
            </a:r>
            <a:endParaRPr kumimoji="1" lang="en-US" altLang="ja-JP" sz="600" b="1" dirty="0" smtClean="0"/>
          </a:p>
          <a:p>
            <a:r>
              <a:rPr lang="ja-JP" altLang="en-US" sz="600" dirty="0" smtClean="0"/>
              <a:t>メタボリックシンドロームのリスクが高く、生活習慣の改善が必要な方は、医師、保健師、管理栄養士などによる専門家のサポートが受けられます。案内が届いた時には、必ず受けましょう。</a:t>
            </a:r>
            <a:endParaRPr kumimoji="1" lang="en-US" altLang="ja-JP" sz="600" dirty="0" smtClean="0"/>
          </a:p>
        </p:txBody>
      </p:sp>
      <p:grpSp>
        <p:nvGrpSpPr>
          <p:cNvPr id="88" name="グループ化 87"/>
          <p:cNvGrpSpPr/>
          <p:nvPr/>
        </p:nvGrpSpPr>
        <p:grpSpPr>
          <a:xfrm>
            <a:off x="4509120" y="6052418"/>
            <a:ext cx="2113765" cy="3059214"/>
            <a:chOff x="4509120" y="6052418"/>
            <a:chExt cx="2113765" cy="3059214"/>
          </a:xfrm>
        </p:grpSpPr>
        <p:sp>
          <p:nvSpPr>
            <p:cNvPr id="89" name="テキスト ボックス 88"/>
            <p:cNvSpPr txBox="1"/>
            <p:nvPr/>
          </p:nvSpPr>
          <p:spPr>
            <a:xfrm>
              <a:off x="4534653" y="6433115"/>
              <a:ext cx="2088232" cy="1169551"/>
            </a:xfrm>
            <a:prstGeom prst="rect">
              <a:avLst/>
            </a:prstGeom>
            <a:noFill/>
          </p:spPr>
          <p:txBody>
            <a:bodyPr wrap="square" rtlCol="0">
              <a:spAutoFit/>
            </a:bodyPr>
            <a:lstStyle/>
            <a:p>
              <a:r>
                <a:rPr kumimoji="1" lang="ja-JP" altLang="en-US" sz="700" dirty="0" smtClean="0"/>
                <a:t>健診は、病気の早期発見・早期治療はもちろんのこと、病気になる前のリスクを見つけ、発症をくい止めるためのものです。</a:t>
              </a:r>
              <a:endParaRPr kumimoji="1" lang="en-US" altLang="ja-JP" sz="700" dirty="0" smtClean="0"/>
            </a:p>
            <a:p>
              <a:r>
                <a:rPr lang="ja-JP" altLang="en-US" sz="700" dirty="0" smtClean="0"/>
                <a:t>健診結果をよく見てください。異常所見の向こうには、病気やリスクを招いている日常生活の問題点がいろいろと浮かび上がってくるはずです。健診はその問題を改善する絶好のチャンス。特に今まで検診を受けていない人やたまにしか受けていない人、また結果を活用していない人は、ぜひ積極的に受診して、健康づくりにいかしてください。</a:t>
              </a:r>
              <a:endParaRPr kumimoji="1" lang="ja-JP" altLang="en-US" sz="700" dirty="0"/>
            </a:p>
          </p:txBody>
        </p:sp>
        <p:sp>
          <p:nvSpPr>
            <p:cNvPr id="90" name="テキスト ボックス 89"/>
            <p:cNvSpPr txBox="1"/>
            <p:nvPr/>
          </p:nvSpPr>
          <p:spPr>
            <a:xfrm>
              <a:off x="4587478" y="6052418"/>
              <a:ext cx="1800200" cy="461665"/>
            </a:xfrm>
            <a:prstGeom prst="rect">
              <a:avLst/>
            </a:prstGeom>
            <a:noFill/>
          </p:spPr>
          <p:txBody>
            <a:bodyPr wrap="square" rtlCol="0">
              <a:spAutoFit/>
            </a:bodyPr>
            <a:lstStyle/>
            <a:p>
              <a:pPr algn="ctr"/>
              <a:r>
                <a:rPr kumimoji="1" lang="ja-JP" altLang="en-US" sz="1200" b="1" dirty="0" smtClean="0">
                  <a:solidFill>
                    <a:srgbClr val="FF0000"/>
                  </a:solidFill>
                </a:rPr>
                <a:t>健診を生活習慣改善の　　きっかけに！</a:t>
              </a:r>
              <a:endParaRPr kumimoji="1" lang="ja-JP" altLang="en-US" sz="1100" b="1" dirty="0">
                <a:solidFill>
                  <a:srgbClr val="FF0000"/>
                </a:solidFill>
              </a:endParaRPr>
            </a:p>
          </p:txBody>
        </p:sp>
        <p:sp>
          <p:nvSpPr>
            <p:cNvPr id="91" name="テキスト ボックス 90"/>
            <p:cNvSpPr txBox="1"/>
            <p:nvPr/>
          </p:nvSpPr>
          <p:spPr>
            <a:xfrm>
              <a:off x="4653136" y="7525470"/>
              <a:ext cx="1800200" cy="276999"/>
            </a:xfrm>
            <a:prstGeom prst="rect">
              <a:avLst/>
            </a:prstGeom>
            <a:noFill/>
          </p:spPr>
          <p:txBody>
            <a:bodyPr wrap="square" rtlCol="0">
              <a:spAutoFit/>
            </a:bodyPr>
            <a:lstStyle/>
            <a:p>
              <a:r>
                <a:rPr lang="ja-JP" altLang="en-US" sz="1200" b="1" dirty="0" smtClean="0">
                  <a:solidFill>
                    <a:srgbClr val="FF0000"/>
                  </a:solidFill>
                </a:rPr>
                <a:t>自分の健康を守るひけつ</a:t>
              </a:r>
              <a:endParaRPr kumimoji="1" lang="ja-JP" altLang="en-US" sz="1200" b="1" dirty="0">
                <a:solidFill>
                  <a:srgbClr val="FF0000"/>
                </a:solidFill>
              </a:endParaRPr>
            </a:p>
          </p:txBody>
        </p:sp>
        <p:sp>
          <p:nvSpPr>
            <p:cNvPr id="92" name="テキスト ボックス 91"/>
            <p:cNvSpPr txBox="1"/>
            <p:nvPr/>
          </p:nvSpPr>
          <p:spPr>
            <a:xfrm>
              <a:off x="4509120" y="7740352"/>
              <a:ext cx="2088232" cy="954107"/>
            </a:xfrm>
            <a:prstGeom prst="rect">
              <a:avLst/>
            </a:prstGeom>
            <a:noFill/>
          </p:spPr>
          <p:txBody>
            <a:bodyPr wrap="square" rtlCol="0">
              <a:spAutoFit/>
            </a:bodyPr>
            <a:lstStyle/>
            <a:p>
              <a:r>
                <a:rPr kumimoji="1" lang="ja-JP" altLang="en-US" sz="700" b="1" dirty="0" smtClean="0"/>
                <a:t>①年に一度はしっかり健診を受ける。</a:t>
              </a:r>
              <a:endParaRPr kumimoji="1" lang="en-US" altLang="ja-JP" sz="700" b="1" dirty="0" smtClean="0"/>
            </a:p>
            <a:p>
              <a:r>
                <a:rPr lang="ja-JP" altLang="en-US" sz="700" b="1" dirty="0" smtClean="0"/>
                <a:t>②健診結果を生活にいかす。</a:t>
              </a:r>
              <a:endParaRPr lang="en-US" altLang="ja-JP" sz="700" b="1" dirty="0" smtClean="0"/>
            </a:p>
            <a:p>
              <a:r>
                <a:rPr lang="en-US" altLang="ja-JP" sz="700" dirty="0" smtClean="0"/>
                <a:t> </a:t>
              </a:r>
              <a:r>
                <a:rPr lang="ja-JP" altLang="en-US" sz="700" dirty="0" smtClean="0"/>
                <a:t>健診を受けても、受けっぱなしでは意味がありません。結果は大切に保管し、前年と比較するなど経年的に見ていきましょう。数値が悪くなっているものがあれば、生活習慣改善に取り組むことが大切です。</a:t>
              </a:r>
              <a:endParaRPr lang="en-US" altLang="ja-JP" sz="700" dirty="0" smtClean="0"/>
            </a:p>
            <a:p>
              <a:r>
                <a:rPr kumimoji="1" lang="ja-JP" altLang="en-US" sz="700" b="1" dirty="0" smtClean="0"/>
                <a:t>③かかりつけ医をもって、自分の身体のことを相談できる環境をつくる。</a:t>
              </a:r>
              <a:endParaRPr kumimoji="1" lang="en-US" altLang="ja-JP" sz="700" b="1" dirty="0" smtClean="0"/>
            </a:p>
          </p:txBody>
        </p:sp>
        <p:pic>
          <p:nvPicPr>
            <p:cNvPr id="93" name="図 9" descr="図2.png"/>
            <p:cNvPicPr>
              <a:picLocks noChangeAspect="1"/>
            </p:cNvPicPr>
            <p:nvPr/>
          </p:nvPicPr>
          <p:blipFill>
            <a:blip r:embed="rId7" cstate="print"/>
            <a:srcRect/>
            <a:stretch>
              <a:fillRect/>
            </a:stretch>
          </p:blipFill>
          <p:spPr bwMode="auto">
            <a:xfrm>
              <a:off x="4661228" y="8656788"/>
              <a:ext cx="1803082" cy="454844"/>
            </a:xfrm>
            <a:prstGeom prst="rect">
              <a:avLst/>
            </a:prstGeom>
            <a:noFill/>
            <a:ln w="9525">
              <a:noFill/>
              <a:miter lim="800000"/>
              <a:headEnd/>
              <a:tailEnd/>
            </a:ln>
          </p:spPr>
        </p:pic>
      </p:grpSp>
      <p:grpSp>
        <p:nvGrpSpPr>
          <p:cNvPr id="44" name="グループ化 43"/>
          <p:cNvGrpSpPr/>
          <p:nvPr/>
        </p:nvGrpSpPr>
        <p:grpSpPr>
          <a:xfrm>
            <a:off x="3155901" y="298723"/>
            <a:ext cx="3528392" cy="1482452"/>
            <a:chOff x="-204319" y="1043608"/>
            <a:chExt cx="3528392" cy="1283223"/>
          </a:xfrm>
        </p:grpSpPr>
        <p:sp>
          <p:nvSpPr>
            <p:cNvPr id="48" name="テキスト ボックス 47"/>
            <p:cNvSpPr txBox="1"/>
            <p:nvPr/>
          </p:nvSpPr>
          <p:spPr>
            <a:xfrm>
              <a:off x="-171400" y="1043608"/>
              <a:ext cx="3456384" cy="648072"/>
            </a:xfrm>
            <a:prstGeom prst="rect">
              <a:avLst/>
            </a:prstGeom>
            <a:noFill/>
          </p:spPr>
          <p:txBody>
            <a:bodyPr vert="horz" wrap="square" lIns="91440" tIns="45720" rIns="91440" bIns="45720" rtlCol="0">
              <a:norm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800" b="0" i="0" u="none" strike="noStrike" kern="1200" cap="none" spc="0" normalizeH="0" noProof="0" dirty="0" smtClean="0">
                  <a:ln>
                    <a:noFill/>
                  </a:ln>
                  <a:solidFill>
                    <a:schemeClr val="tx1"/>
                  </a:solidFill>
                  <a:effectLst/>
                  <a:uLnTx/>
                  <a:uFillTx/>
                  <a:latin typeface="+mn-lt"/>
                  <a:ea typeface="+mn-ea"/>
                  <a:cs typeface="+mn-cs"/>
                </a:rPr>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医療機関一覧表の医療機関へ事前にお申し込みのうえ、特定健診受診券、健康保険証、問診票等を持参して受診してください。</a:t>
              </a:r>
              <a:r>
                <a:rPr lang="en-US" altLang="ja-JP" sz="800" dirty="0" smtClean="0"/>
                <a:t>   </a:t>
              </a:r>
              <a:r>
                <a:rPr lang="ja-JP" altLang="en-US" sz="800" dirty="0" smtClean="0"/>
                <a:t> </a:t>
              </a:r>
              <a:r>
                <a:rPr lang="en-US" altLang="ja-JP" sz="800" dirty="0" smtClean="0"/>
                <a:t> </a:t>
              </a: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9" name="テキスト ボックス 48"/>
            <p:cNvSpPr txBox="1"/>
            <p:nvPr/>
          </p:nvSpPr>
          <p:spPr>
            <a:xfrm>
              <a:off x="-204319" y="1678759"/>
              <a:ext cx="3528392" cy="648072"/>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en-US" altLang="ja-JP" sz="800" dirty="0" smtClean="0"/>
                <a:t>        </a:t>
              </a:r>
              <a:r>
                <a:rPr lang="ja-JP" altLang="en-US" sz="800" dirty="0" smtClean="0"/>
                <a:t>　     　　　</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lang="en-US" altLang="ja-JP" sz="800" dirty="0" smtClean="0"/>
                <a:t> </a:t>
              </a:r>
              <a:r>
                <a:rPr lang="ja-JP" altLang="en-US" sz="800" dirty="0" smtClean="0"/>
                <a:t>医療機関一覧表の医療機関に通院中の方は、通常の診察を行う際に特定健診を同時に実施することが可能な場合がありますので、ご希望の場合は事前に医療機関へご相談ください。</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0" name="テキスト ボックス 49"/>
            <p:cNvSpPr txBox="1"/>
            <p:nvPr/>
          </p:nvSpPr>
          <p:spPr>
            <a:xfrm>
              <a:off x="-13542" y="1645490"/>
              <a:ext cx="3096344" cy="360040"/>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lang="ja-JP" altLang="en-US" sz="1200" b="1" dirty="0" smtClean="0">
                  <a:solidFill>
                    <a:srgbClr val="FF0000"/>
                  </a:solidFill>
                </a:rPr>
                <a:t>通院中の方も特定健診の対象です</a:t>
              </a:r>
              <a:r>
                <a:rPr lang="ja-JP" altLang="en-US" sz="800" dirty="0" smtClean="0"/>
                <a:t>　</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lang="ja-JP" altLang="en-US" sz="800" dirty="0" smtClean="0"/>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1" name="テキスト ボックス 50"/>
            <p:cNvSpPr txBox="1"/>
            <p:nvPr/>
          </p:nvSpPr>
          <p:spPr>
            <a:xfrm>
              <a:off x="-167181" y="1062808"/>
              <a:ext cx="3456384" cy="648072"/>
            </a:xfrm>
            <a:prstGeom prst="rect">
              <a:avLst/>
            </a:prstGeom>
            <a:noFill/>
          </p:spPr>
          <p:txBody>
            <a:bodyPr vert="horz" wrap="square" lIns="91440" tIns="45720" rIns="91440" bIns="45720" rtlCol="0">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800" b="0" i="0" u="none" strike="noStrike" kern="1200" cap="none" spc="0" normalizeH="0" noProof="0" dirty="0" smtClean="0">
                  <a:ln>
                    <a:noFill/>
                  </a:ln>
                  <a:solidFill>
                    <a:schemeClr val="tx1"/>
                  </a:solidFill>
                  <a:effectLst/>
                  <a:uLnTx/>
                  <a:uFillTx/>
                  <a:latin typeface="+mn-lt"/>
                  <a:ea typeface="+mn-ea"/>
                  <a:cs typeface="+mn-cs"/>
                </a:rPr>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医療機関での受診に際しては、予約等が必要な場合がありますので、必ず事前に電話などでお問い合わせください。             </a:t>
              </a:r>
              <a:endParaRPr kumimoji="1" lang="en-US" altLang="ja-JP" sz="800" b="0" i="0" u="none" strike="noStrike" kern="1200" cap="none" spc="0" normalizeH="0" baseline="0" noProof="0" dirty="0" smtClean="0">
                <a:ln>
                  <a:noFill/>
                </a:ln>
                <a:solidFill>
                  <a:schemeClr val="tx1"/>
                </a:solidFill>
                <a:effectLst/>
                <a:uLnTx/>
                <a:uFillTx/>
                <a:latin typeface="+mn-lt"/>
                <a:ea typeface="+mn-ea"/>
                <a:cs typeface="+mn-cs"/>
              </a:endParaRPr>
            </a:p>
          </p:txBody>
        </p:sp>
      </p:grpSp>
      <p:sp>
        <p:nvSpPr>
          <p:cNvPr id="60" name="テキスト ボックス 59"/>
          <p:cNvSpPr txBox="1"/>
          <p:nvPr/>
        </p:nvSpPr>
        <p:spPr>
          <a:xfrm>
            <a:off x="2924944" y="8505357"/>
            <a:ext cx="1584176" cy="507831"/>
          </a:xfrm>
          <a:prstGeom prst="rect">
            <a:avLst/>
          </a:prstGeom>
          <a:noFill/>
          <a:ln>
            <a:solidFill>
              <a:srgbClr val="FF0000"/>
            </a:solidFill>
          </a:ln>
        </p:spPr>
        <p:txBody>
          <a:bodyPr wrap="square" rtlCol="0" anchor="t" anchorCtr="1">
            <a:spAutoFit/>
          </a:bodyPr>
          <a:lstStyle/>
          <a:p>
            <a:pPr algn="ctr"/>
            <a:r>
              <a:rPr kumimoji="1" lang="ja-JP" altLang="en-US" sz="900" dirty="0" smtClean="0">
                <a:solidFill>
                  <a:srgbClr val="FF0000"/>
                </a:solidFill>
              </a:rPr>
              <a:t>受診券の発行等についは、</a:t>
            </a:r>
            <a:endParaRPr kumimoji="1" lang="en-US" altLang="ja-JP" sz="900" dirty="0" smtClean="0">
              <a:solidFill>
                <a:srgbClr val="FF0000"/>
              </a:solidFill>
            </a:endParaRPr>
          </a:p>
          <a:p>
            <a:pPr algn="ctr"/>
            <a:r>
              <a:rPr kumimoji="1" lang="ja-JP" altLang="en-US" sz="900" dirty="0" smtClean="0">
                <a:solidFill>
                  <a:srgbClr val="FF0000"/>
                </a:solidFill>
              </a:rPr>
              <a:t>　加入する医療保険者に</a:t>
            </a:r>
            <a:endParaRPr kumimoji="1" lang="en-US" altLang="ja-JP" sz="900" dirty="0" smtClean="0">
              <a:solidFill>
                <a:srgbClr val="FF0000"/>
              </a:solidFill>
            </a:endParaRPr>
          </a:p>
          <a:p>
            <a:pPr algn="ctr"/>
            <a:r>
              <a:rPr kumimoji="1" lang="ja-JP" altLang="en-US" sz="900" dirty="0" smtClean="0">
                <a:solidFill>
                  <a:srgbClr val="FF0000"/>
                </a:solidFill>
              </a:rPr>
              <a:t>　お問い合わせください。</a:t>
            </a:r>
            <a:endParaRPr kumimoji="1" lang="en-US" altLang="ja-JP" sz="1200" dirty="0" smtClean="0">
              <a:solidFill>
                <a:srgbClr val="FF0000"/>
              </a:solidFill>
              <a:latin typeface="+mn-ea"/>
            </a:endParaRPr>
          </a:p>
        </p:txBody>
      </p:sp>
      <p:sp>
        <p:nvSpPr>
          <p:cNvPr id="57" name="テキスト ボックス 56"/>
          <p:cNvSpPr txBox="1"/>
          <p:nvPr/>
        </p:nvSpPr>
        <p:spPr>
          <a:xfrm>
            <a:off x="1510479" y="483615"/>
            <a:ext cx="1831590" cy="707886"/>
          </a:xfrm>
          <a:prstGeom prst="rect">
            <a:avLst/>
          </a:prstGeom>
          <a:noFill/>
          <a:ln>
            <a:noFill/>
          </a:ln>
        </p:spPr>
        <p:txBody>
          <a:bodyPr wrap="square" rtlCol="0" anchor="t" anchorCtr="1">
            <a:spAutoFit/>
          </a:bodyPr>
          <a:lstStyle/>
          <a:p>
            <a:r>
              <a:rPr kumimoji="1" lang="ja-JP" altLang="en-US" sz="800" dirty="0" smtClean="0"/>
              <a:t>最新の実施機関については、国保連合会ホームページ</a:t>
            </a:r>
            <a:r>
              <a:rPr lang="en-US" altLang="ja-JP" sz="800" dirty="0">
                <a:hlinkClick r:id="rId8"/>
              </a:rPr>
              <a:t>http://</a:t>
            </a:r>
            <a:r>
              <a:rPr lang="en-US" altLang="ja-JP" sz="800" dirty="0" smtClean="0">
                <a:hlinkClick r:id="rId8"/>
              </a:rPr>
              <a:t>www.kochi-kokuhoren.or.jp/kyogikai/ky02.htm</a:t>
            </a:r>
            <a:r>
              <a:rPr lang="ja-JP" altLang="en-US" sz="800" dirty="0" smtClean="0"/>
              <a:t>の表中にある実施機関一覧をご参照ください。</a:t>
            </a:r>
            <a:endParaRPr kumimoji="1" lang="ja-JP" altLang="en-US" sz="8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5" name="グループ化 94"/>
          <p:cNvGrpSpPr/>
          <p:nvPr/>
        </p:nvGrpSpPr>
        <p:grpSpPr>
          <a:xfrm>
            <a:off x="4221088" y="5220072"/>
            <a:ext cx="1121965" cy="972641"/>
            <a:chOff x="4581128" y="4860032"/>
            <a:chExt cx="1368152" cy="1170460"/>
          </a:xfrm>
        </p:grpSpPr>
        <p:pic>
          <p:nvPicPr>
            <p:cNvPr id="96" name="Picture 2"/>
            <p:cNvPicPr>
              <a:picLocks noChangeAspect="1" noChangeArrowheads="1"/>
            </p:cNvPicPr>
            <p:nvPr/>
          </p:nvPicPr>
          <p:blipFill>
            <a:blip r:embed="rId3" cstate="print"/>
            <a:srcRect/>
            <a:stretch>
              <a:fillRect/>
            </a:stretch>
          </p:blipFill>
          <p:spPr bwMode="auto">
            <a:xfrm>
              <a:off x="4581128" y="4860032"/>
              <a:ext cx="1368152" cy="1170460"/>
            </a:xfrm>
            <a:prstGeom prst="rect">
              <a:avLst/>
            </a:prstGeom>
            <a:noFill/>
            <a:ln w="9525">
              <a:noFill/>
              <a:miter lim="800000"/>
              <a:headEnd/>
              <a:tailEnd/>
            </a:ln>
          </p:spPr>
        </p:pic>
        <p:pic>
          <p:nvPicPr>
            <p:cNvPr id="97" name="コンテンツ プレースホルダ 18" descr="高知市文字.png"/>
            <p:cNvPicPr>
              <a:picLocks noChangeAspect="1"/>
            </p:cNvPicPr>
            <p:nvPr/>
          </p:nvPicPr>
          <p:blipFill>
            <a:blip r:embed="rId4" cstate="print"/>
            <a:stretch>
              <a:fillRect/>
            </a:stretch>
          </p:blipFill>
          <p:spPr>
            <a:xfrm>
              <a:off x="4673629" y="5028631"/>
              <a:ext cx="1084915" cy="864096"/>
            </a:xfrm>
            <a:prstGeom prst="rect">
              <a:avLst/>
            </a:prstGeom>
          </p:spPr>
        </p:pic>
      </p:grpSp>
      <p:grpSp>
        <p:nvGrpSpPr>
          <p:cNvPr id="98" name="グループ化 97"/>
          <p:cNvGrpSpPr/>
          <p:nvPr/>
        </p:nvGrpSpPr>
        <p:grpSpPr>
          <a:xfrm>
            <a:off x="2492896" y="5220072"/>
            <a:ext cx="1728192" cy="1008111"/>
            <a:chOff x="2132856" y="5004048"/>
            <a:chExt cx="1674186" cy="1008111"/>
          </a:xfrm>
          <a:effectLst/>
        </p:grpSpPr>
        <p:pic>
          <p:nvPicPr>
            <p:cNvPr id="99" name="Picture 3" descr="C:\Users\ioas_user\Pictures\高知県\高知市内.png"/>
            <p:cNvPicPr>
              <a:picLocks noChangeAspect="1" noChangeArrowheads="1"/>
            </p:cNvPicPr>
            <p:nvPr/>
          </p:nvPicPr>
          <p:blipFill>
            <a:blip r:embed="rId5" cstate="print"/>
            <a:srcRect/>
            <a:stretch>
              <a:fillRect/>
            </a:stretch>
          </p:blipFill>
          <p:spPr bwMode="auto">
            <a:xfrm>
              <a:off x="2132856" y="5004048"/>
              <a:ext cx="1250881" cy="1008111"/>
            </a:xfrm>
            <a:prstGeom prst="rect">
              <a:avLst/>
            </a:prstGeom>
            <a:noFill/>
            <a:scene3d>
              <a:camera prst="orthographicFront">
                <a:rot lat="0" lon="0" rev="20699999"/>
              </a:camera>
              <a:lightRig rig="threePt" dir="t"/>
            </a:scene3d>
          </p:spPr>
        </p:pic>
        <p:cxnSp>
          <p:nvCxnSpPr>
            <p:cNvPr id="100" name="直線コネクタ 99"/>
            <p:cNvCxnSpPr/>
            <p:nvPr/>
          </p:nvCxnSpPr>
          <p:spPr>
            <a:xfrm>
              <a:off x="2924944" y="5292080"/>
              <a:ext cx="882098" cy="0"/>
            </a:xfrm>
            <a:prstGeom prst="line">
              <a:avLst/>
            </a:prstGeom>
            <a:ln w="25400" cap="rnd">
              <a:solidFill>
                <a:schemeClr val="accent2"/>
              </a:solidFill>
              <a:prstDash val="sysDot"/>
              <a:headEnd type="oval"/>
            </a:ln>
          </p:spPr>
          <p:style>
            <a:lnRef idx="1">
              <a:schemeClr val="accent1"/>
            </a:lnRef>
            <a:fillRef idx="0">
              <a:schemeClr val="accent1"/>
            </a:fillRef>
            <a:effectRef idx="0">
              <a:schemeClr val="accent1"/>
            </a:effectRef>
            <a:fontRef idx="minor">
              <a:schemeClr val="tx1"/>
            </a:fontRef>
          </p:style>
        </p:cxnSp>
      </p:grpSp>
      <p:sp>
        <p:nvSpPr>
          <p:cNvPr id="54" name="角丸四角形 53"/>
          <p:cNvSpPr/>
          <p:nvPr/>
        </p:nvSpPr>
        <p:spPr>
          <a:xfrm>
            <a:off x="0" y="0"/>
            <a:ext cx="6858000" cy="5220000"/>
          </a:xfrm>
          <a:prstGeom prst="roundRect">
            <a:avLst>
              <a:gd name="adj" fmla="val 3529"/>
            </a:avLst>
          </a:prstGeom>
          <a:solidFill>
            <a:schemeClr val="accent6">
              <a:lumMod val="20000"/>
              <a:lumOff val="80000"/>
            </a:schemeClr>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p:cNvSpPr txBox="1"/>
          <p:nvPr/>
        </p:nvSpPr>
        <p:spPr>
          <a:xfrm>
            <a:off x="1773427" y="-85080"/>
            <a:ext cx="1476164" cy="461665"/>
          </a:xfrm>
          <a:prstGeom prst="rect">
            <a:avLst/>
          </a:prstGeom>
          <a:noFill/>
        </p:spPr>
        <p:txBody>
          <a:bodyPr wrap="square" rtlCol="0">
            <a:spAutoFit/>
          </a:bodyPr>
          <a:lstStyle/>
          <a:p>
            <a:r>
              <a:rPr lang="en-US" altLang="ja-JP" sz="2400" dirty="0" smtClean="0"/>
              <a:t>55</a:t>
            </a:r>
            <a:r>
              <a:rPr lang="ja-JP" altLang="en-US" sz="2000" b="1" dirty="0" smtClean="0"/>
              <a:t>機関</a:t>
            </a:r>
            <a:endParaRPr lang="ja-JP" altLang="en-US" sz="2000" b="1" dirty="0"/>
          </a:p>
        </p:txBody>
      </p:sp>
      <p:sp>
        <p:nvSpPr>
          <p:cNvPr id="26" name="コンテンツ プレースホルダ 29"/>
          <p:cNvSpPr txBox="1">
            <a:spLocks/>
          </p:cNvSpPr>
          <p:nvPr/>
        </p:nvSpPr>
        <p:spPr>
          <a:xfrm>
            <a:off x="260648" y="395537"/>
            <a:ext cx="4824536" cy="273630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grpSp>
        <p:nvGrpSpPr>
          <p:cNvPr id="5" name="グループ化 23"/>
          <p:cNvGrpSpPr/>
          <p:nvPr/>
        </p:nvGrpSpPr>
        <p:grpSpPr>
          <a:xfrm>
            <a:off x="332656" y="107504"/>
            <a:ext cx="1396800" cy="902140"/>
            <a:chOff x="7114401" y="2021659"/>
            <a:chExt cx="1525508" cy="1327028"/>
          </a:xfrm>
        </p:grpSpPr>
        <p:sp>
          <p:nvSpPr>
            <p:cNvPr id="49" name="片側の 2 つの角を丸めた四角形 48"/>
            <p:cNvSpPr/>
            <p:nvPr/>
          </p:nvSpPr>
          <p:spPr>
            <a:xfrm>
              <a:off x="7164288" y="2021659"/>
              <a:ext cx="1440160" cy="576066"/>
            </a:xfrm>
            <a:prstGeom prst="round2SameRect">
              <a:avLst>
                <a:gd name="adj1" fmla="val 16667"/>
                <a:gd name="adj2" fmla="val 0"/>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bg1"/>
                  </a:solidFill>
                </a:rPr>
                <a:t>　北 部</a:t>
              </a:r>
              <a:endParaRPr lang="ja-JP" altLang="en-US" sz="2000" b="1" dirty="0">
                <a:solidFill>
                  <a:schemeClr val="bg1"/>
                </a:solidFill>
              </a:endParaRPr>
            </a:p>
          </p:txBody>
        </p:sp>
        <p:sp>
          <p:nvSpPr>
            <p:cNvPr id="50" name="片側の 2 つの角を丸めた四角形 49"/>
            <p:cNvSpPr/>
            <p:nvPr/>
          </p:nvSpPr>
          <p:spPr>
            <a:xfrm rot="10800000">
              <a:off x="7164288" y="2597722"/>
              <a:ext cx="1440160" cy="615253"/>
            </a:xfrm>
            <a:prstGeom prst="round2SameRect">
              <a:avLst>
                <a:gd name="adj1" fmla="val 16667"/>
                <a:gd name="adj2" fmla="val 0"/>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7114401" y="2607314"/>
              <a:ext cx="1525508" cy="741373"/>
            </a:xfrm>
            <a:prstGeom prst="rect">
              <a:avLst/>
            </a:prstGeom>
            <a:noFill/>
          </p:spPr>
          <p:txBody>
            <a:bodyPr wrap="square" rtlCol="0" anchor="t" anchorCtr="1">
              <a:spAutoFit/>
            </a:bodyPr>
            <a:lstStyle/>
            <a:p>
              <a:r>
                <a:rPr kumimoji="1" lang="ja-JP" altLang="en-US" sz="800" dirty="0" smtClean="0"/>
                <a:t>上街、高知街、</a:t>
              </a:r>
              <a:endParaRPr kumimoji="1" lang="en-US" altLang="ja-JP" sz="800" dirty="0" smtClean="0"/>
            </a:p>
            <a:p>
              <a:r>
                <a:rPr lang="ja-JP" altLang="en-US" sz="800" dirty="0" smtClean="0"/>
                <a:t>江ノ口、小高坂、</a:t>
              </a:r>
              <a:endParaRPr lang="en-US" altLang="ja-JP" sz="800" dirty="0" smtClean="0"/>
            </a:p>
            <a:p>
              <a:r>
                <a:rPr kumimoji="1" lang="ja-JP" altLang="en-US" sz="800" dirty="0" smtClean="0"/>
                <a:t>一宮、秦、土佐山</a:t>
              </a:r>
              <a:endParaRPr kumimoji="1" lang="en-US" altLang="ja-JP" sz="800" dirty="0" smtClean="0"/>
            </a:p>
          </p:txBody>
        </p:sp>
      </p:grpSp>
      <p:graphicFrame>
        <p:nvGraphicFramePr>
          <p:cNvPr id="39" name="表 38"/>
          <p:cNvGraphicFramePr>
            <a:graphicFrameLocks noGrp="1"/>
          </p:cNvGraphicFramePr>
          <p:nvPr/>
        </p:nvGraphicFramePr>
        <p:xfrm>
          <a:off x="188640" y="971600"/>
          <a:ext cx="3123903" cy="784740"/>
        </p:xfrm>
        <a:graphic>
          <a:graphicData uri="http://schemas.openxmlformats.org/drawingml/2006/table">
            <a:tbl>
              <a:tblPr bandRow="1">
                <a:tableStyleId>{5DA37D80-6434-44D0-A028-1B22A696006F}</a:tableStyleId>
              </a:tblPr>
              <a:tblGrid>
                <a:gridCol w="199549"/>
                <a:gridCol w="1004973"/>
                <a:gridCol w="1125751"/>
                <a:gridCol w="793630"/>
              </a:tblGrid>
              <a:tr h="121406">
                <a:tc rowSpan="6">
                  <a:txBody>
                    <a:bodyPr/>
                    <a:lstStyle/>
                    <a:p>
                      <a:pPr algn="ctr" fontAlgn="ctr"/>
                      <a:r>
                        <a:rPr lang="ja-JP" altLang="en-US" sz="900" u="none" strike="noStrike" spc="600" dirty="0" smtClean="0"/>
                        <a:t>上街</a:t>
                      </a:r>
                      <a:r>
                        <a:rPr lang="ja-JP" altLang="en-US" sz="1100" u="none" strike="noStrike" dirty="0" smtClean="0"/>
                        <a:t>　　</a:t>
                      </a:r>
                      <a:endParaRPr lang="ja-JP" altLang="en-US" sz="1100" b="0" i="0" u="none" strike="noStrike" dirty="0">
                        <a:solidFill>
                          <a:srgbClr val="000000"/>
                        </a:solidFill>
                        <a:latin typeface="ＭＳ Ｐゴシック"/>
                      </a:endParaRPr>
                    </a:p>
                  </a:txBody>
                  <a:tcPr marL="9525" marR="9525" marT="9525" marB="0" vert="eaVert" anchor="ctr"/>
                </a:tc>
                <a:tc>
                  <a:txBody>
                    <a:bodyPr/>
                    <a:lstStyle/>
                    <a:p>
                      <a:pPr algn="l" fontAlgn="ctr"/>
                      <a:r>
                        <a:rPr lang="ja-JP" altLang="en-US" sz="700" u="none" strike="noStrike" dirty="0" smtClean="0">
                          <a:latin typeface="ＭＳ Ｐゴシック" pitchFamily="50" charset="-128"/>
                          <a:ea typeface="ＭＳ Ｐゴシック" pitchFamily="50" charset="-128"/>
                        </a:rPr>
                        <a:t>　国吉</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上町</a:t>
                      </a:r>
                      <a:r>
                        <a:rPr lang="zh-CN" altLang="en-US" sz="700" u="none" strike="noStrike" dirty="0">
                          <a:latin typeface="ＭＳ Ｐゴシック" pitchFamily="50" charset="-128"/>
                          <a:ea typeface="ＭＳ Ｐゴシック" pitchFamily="50" charset="-128"/>
                        </a:rPr>
                        <a:t>１丁目</a:t>
                      </a:r>
                      <a:r>
                        <a:rPr lang="en-US" altLang="zh-CN" sz="700" u="none" strike="noStrike" dirty="0">
                          <a:latin typeface="ＭＳ Ｐゴシック" pitchFamily="50" charset="-128"/>
                          <a:ea typeface="ＭＳ Ｐゴシック" pitchFamily="50" charset="-128"/>
                        </a:rPr>
                        <a:t>3</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4</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088-875-0231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21406">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川村</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上町</a:t>
                      </a:r>
                      <a:r>
                        <a:rPr lang="ja-JP" altLang="en-US" sz="700" u="none" strike="noStrike" dirty="0">
                          <a:latin typeface="ＭＳ Ｐゴシック" pitchFamily="50" charset="-128"/>
                          <a:ea typeface="ＭＳ Ｐゴシック" pitchFamily="50" charset="-128"/>
                        </a:rPr>
                        <a:t>５丁目</a:t>
                      </a:r>
                      <a:r>
                        <a:rPr lang="en-US" altLang="ja-JP" sz="700" u="none" strike="noStrike" dirty="0">
                          <a:latin typeface="ＭＳ Ｐゴシック" pitchFamily="50" charset="-128"/>
                          <a:ea typeface="ＭＳ Ｐゴシック" pitchFamily="50" charset="-128"/>
                        </a:rPr>
                        <a:t>6-20</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088-823-7433</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21406">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上町</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上町</a:t>
                      </a:r>
                      <a:r>
                        <a:rPr lang="zh-CN" altLang="en-US" sz="700" u="none" strike="noStrike" dirty="0">
                          <a:latin typeface="ＭＳ Ｐゴシック" pitchFamily="50" charset="-128"/>
                          <a:ea typeface="ＭＳ Ｐゴシック" pitchFamily="50" charset="-128"/>
                        </a:rPr>
                        <a:t>１丁目</a:t>
                      </a:r>
                      <a:r>
                        <a:rPr lang="en-US" altLang="zh-CN" sz="700" u="none" strike="noStrike" dirty="0">
                          <a:latin typeface="ＭＳ Ｐゴシック" pitchFamily="50" charset="-128"/>
                          <a:ea typeface="ＭＳ Ｐゴシック" pitchFamily="50" charset="-128"/>
                        </a:rPr>
                        <a:t>7</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34</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088-823-3271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21406">
                <a:tc vMerge="1">
                  <a:txBody>
                    <a:bodyPr/>
                    <a:lstStyle/>
                    <a:p>
                      <a:endParaRPr kumimoji="1" lang="ja-JP" altLang="en-US"/>
                    </a:p>
                  </a:txBody>
                  <a:tcPr/>
                </a:tc>
                <a:tc>
                  <a:txBody>
                    <a:bodyPr/>
                    <a:lstStyle/>
                    <a:p>
                      <a:pPr algn="l" fontAlgn="ctr"/>
                      <a:r>
                        <a:rPr lang="ja-JP" altLang="en-US" sz="700" u="none" strike="noStrike" spc="-150" dirty="0" smtClean="0">
                          <a:latin typeface="ＭＳ Ｐゴシック" pitchFamily="50" charset="-128"/>
                          <a:ea typeface="ＭＳ Ｐゴシック" pitchFamily="50" charset="-128"/>
                        </a:rPr>
                        <a:t>　クリニックグリーンハウス</a:t>
                      </a:r>
                      <a:endParaRPr lang="ja-JP" altLang="en-US" sz="700" b="0" i="0" u="none" strike="noStrike" spc="-150"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上町</a:t>
                      </a:r>
                      <a:r>
                        <a:rPr lang="zh-CN" altLang="en-US" sz="700" u="none" strike="noStrike" dirty="0">
                          <a:latin typeface="ＭＳ Ｐゴシック" pitchFamily="50" charset="-128"/>
                          <a:ea typeface="ＭＳ Ｐゴシック" pitchFamily="50" charset="-128"/>
                        </a:rPr>
                        <a:t>１丁目</a:t>
                      </a:r>
                      <a:r>
                        <a:rPr lang="en-US" altLang="zh-CN" sz="700" u="none" strike="noStrike" dirty="0">
                          <a:latin typeface="ＭＳ Ｐゴシック" pitchFamily="50" charset="-128"/>
                          <a:ea typeface="ＭＳ Ｐゴシック" pitchFamily="50" charset="-128"/>
                        </a:rPr>
                        <a:t>7</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1</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088-871-1711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77710">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吉岡</a:t>
                      </a:r>
                      <a:r>
                        <a:rPr lang="ja-JP" altLang="en-US" sz="700" u="none" strike="noStrike" dirty="0">
                          <a:latin typeface="ＭＳ Ｐゴシック" pitchFamily="50" charset="-128"/>
                          <a:ea typeface="ＭＳ Ｐゴシック" pitchFamily="50" charset="-128"/>
                        </a:rPr>
                        <a:t>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500" u="none" strike="noStrike" dirty="0" smtClean="0">
                          <a:latin typeface="ＭＳ Ｐゴシック" pitchFamily="50" charset="-128"/>
                          <a:ea typeface="ＭＳ Ｐゴシック" pitchFamily="50" charset="-128"/>
                        </a:rPr>
                        <a:t>　 上町</a:t>
                      </a:r>
                      <a:r>
                        <a:rPr lang="ja-JP" altLang="en-US" sz="500" u="none" strike="noStrike" dirty="0">
                          <a:latin typeface="ＭＳ Ｐゴシック" pitchFamily="50" charset="-128"/>
                          <a:ea typeface="ＭＳ Ｐゴシック" pitchFamily="50" charset="-128"/>
                        </a:rPr>
                        <a:t>２丁目</a:t>
                      </a:r>
                      <a:r>
                        <a:rPr lang="en-US" altLang="ja-JP" sz="500" u="none" strike="noStrike" dirty="0">
                          <a:latin typeface="ＭＳ Ｐゴシック" pitchFamily="50" charset="-128"/>
                          <a:ea typeface="ＭＳ Ｐゴシック" pitchFamily="50" charset="-128"/>
                        </a:rPr>
                        <a:t>5-1 </a:t>
                      </a:r>
                      <a:endParaRPr lang="en-US" altLang="ja-JP" sz="500" u="none" strike="noStrike" dirty="0" smtClean="0">
                        <a:latin typeface="ＭＳ Ｐゴシック" pitchFamily="50" charset="-128"/>
                        <a:ea typeface="ＭＳ Ｐゴシック" pitchFamily="50" charset="-128"/>
                      </a:endParaRPr>
                    </a:p>
                    <a:p>
                      <a:pPr algn="l" fontAlgn="ctr"/>
                      <a:r>
                        <a:rPr lang="ja-JP" altLang="en-US" sz="500" u="none" strike="noStrike" dirty="0" smtClean="0">
                          <a:latin typeface="ＭＳ Ｐゴシック" pitchFamily="50" charset="-128"/>
                          <a:ea typeface="ＭＳ Ｐゴシック" pitchFamily="50" charset="-128"/>
                        </a:rPr>
                        <a:t>　 臼井エステートビル２階　　　　　　        　　　　　　　　　</a:t>
                      </a:r>
                      <a:endParaRPr lang="ja-JP" altLang="en-US" sz="5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088-871-1666</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21406">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山本</a:t>
                      </a:r>
                      <a:r>
                        <a:rPr lang="zh-CN" altLang="en-US" sz="700" u="none" strike="noStrike" dirty="0">
                          <a:latin typeface="ＭＳ Ｐゴシック" pitchFamily="50" charset="-128"/>
                          <a:ea typeface="ＭＳ Ｐゴシック" pitchFamily="50" charset="-128"/>
                        </a:rPr>
                        <a:t>内科外科医院</a:t>
                      </a:r>
                      <a:endParaRPr lang="zh-CN"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上町</a:t>
                      </a:r>
                      <a:r>
                        <a:rPr lang="ja-JP" altLang="en-US" sz="700" u="none" strike="noStrike" dirty="0">
                          <a:latin typeface="ＭＳ Ｐゴシック" pitchFamily="50" charset="-128"/>
                          <a:ea typeface="ＭＳ Ｐゴシック" pitchFamily="50" charset="-128"/>
                        </a:rPr>
                        <a:t>１</a:t>
                      </a:r>
                      <a:r>
                        <a:rPr lang="en-US" altLang="ja-JP" sz="700" u="none" strike="noStrike" dirty="0">
                          <a:latin typeface="ＭＳ Ｐゴシック" pitchFamily="50" charset="-128"/>
                          <a:ea typeface="ＭＳ Ｐゴシック" pitchFamily="50" charset="-128"/>
                        </a:rPr>
                        <a:t>-10-39</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088-823-7765</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bl>
          </a:graphicData>
        </a:graphic>
      </p:graphicFrame>
      <p:graphicFrame>
        <p:nvGraphicFramePr>
          <p:cNvPr id="55" name="表 54"/>
          <p:cNvGraphicFramePr>
            <a:graphicFrameLocks noGrp="1"/>
          </p:cNvGraphicFramePr>
          <p:nvPr/>
        </p:nvGraphicFramePr>
        <p:xfrm>
          <a:off x="3429000" y="1306116"/>
          <a:ext cx="3096344" cy="422106"/>
        </p:xfrm>
        <a:graphic>
          <a:graphicData uri="http://schemas.openxmlformats.org/drawingml/2006/table">
            <a:tbl>
              <a:tblPr bandRow="1">
                <a:tableStyleId>{5DA37D80-6434-44D0-A028-1B22A696006F}</a:tableStyleId>
              </a:tblPr>
              <a:tblGrid>
                <a:gridCol w="190893"/>
                <a:gridCol w="1027521"/>
                <a:gridCol w="1112363"/>
                <a:gridCol w="765567"/>
              </a:tblGrid>
              <a:tr h="132576">
                <a:tc rowSpan="3">
                  <a:txBody>
                    <a:bodyPr/>
                    <a:lstStyle/>
                    <a:p>
                      <a:pPr algn="ctr" fontAlgn="ctr"/>
                      <a:r>
                        <a:rPr lang="ja-JP" altLang="en-US" sz="800" u="none" strike="noStrike" dirty="0"/>
                        <a:t>小高坂</a:t>
                      </a:r>
                      <a:endParaRPr lang="ja-JP" altLang="en-US" sz="800" b="0" i="0" u="none" strike="noStrike" dirty="0">
                        <a:solidFill>
                          <a:srgbClr val="000000"/>
                        </a:solidFill>
                        <a:latin typeface="ＭＳ Ｐゴシック"/>
                      </a:endParaRPr>
                    </a:p>
                  </a:txBody>
                  <a:tcPr marL="9525" marR="9525" marT="9525" marB="0" vert="eaVert" anchor="ctr"/>
                </a:tc>
                <a:tc>
                  <a:txBody>
                    <a:bodyPr/>
                    <a:lstStyle/>
                    <a:p>
                      <a:pPr algn="l" fontAlgn="ctr"/>
                      <a:r>
                        <a:rPr lang="ja-JP" altLang="en-US" sz="700" u="none" strike="noStrike" dirty="0" smtClean="0">
                          <a:latin typeface="ＭＳ Ｐゴシック" pitchFamily="50" charset="-128"/>
                          <a:ea typeface="ＭＳ Ｐゴシック" pitchFamily="50" charset="-128"/>
                        </a:rPr>
                        <a:t>　高知</a:t>
                      </a:r>
                      <a:r>
                        <a:rPr lang="ja-JP" altLang="en-US" sz="700" u="none" strike="noStrike" dirty="0">
                          <a:latin typeface="ＭＳ Ｐゴシック" pitchFamily="50" charset="-128"/>
                          <a:ea typeface="ＭＳ Ｐゴシック" pitchFamily="50" charset="-128"/>
                        </a:rPr>
                        <a:t>いちょう医院</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井口町</a:t>
                      </a:r>
                      <a:r>
                        <a:rPr lang="en-US" altLang="ja-JP" sz="700" u="none" strike="noStrike" dirty="0">
                          <a:latin typeface="ＭＳ Ｐゴシック" pitchFamily="50" charset="-128"/>
                          <a:ea typeface="ＭＳ Ｐゴシック" pitchFamily="50" charset="-128"/>
                        </a:rPr>
                        <a:t>11</a:t>
                      </a:r>
                      <a:r>
                        <a:rPr lang="ja-JP" altLang="en-US" sz="700" u="none" strike="noStrike" dirty="0">
                          <a:latin typeface="ＭＳ Ｐゴシック" pitchFamily="50" charset="-128"/>
                          <a:ea typeface="ＭＳ Ｐゴシック" pitchFamily="50" charset="-128"/>
                        </a:rPr>
                        <a:t>番地</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088-875-8105</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44765">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見</a:t>
                      </a:r>
                      <a:r>
                        <a:rPr lang="ja-JP" altLang="en-US" sz="700" u="none" strike="noStrike" dirty="0">
                          <a:latin typeface="ＭＳ Ｐゴシック" pitchFamily="50" charset="-128"/>
                          <a:ea typeface="ＭＳ Ｐゴシック" pitchFamily="50" charset="-128"/>
                        </a:rPr>
                        <a:t>元クリニック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西町</a:t>
                      </a:r>
                      <a:r>
                        <a:rPr lang="en-US" altLang="ja-JP" sz="700" u="none" strike="noStrike" dirty="0">
                          <a:latin typeface="ＭＳ Ｐゴシック" pitchFamily="50" charset="-128"/>
                          <a:ea typeface="ＭＳ Ｐゴシック" pitchFamily="50" charset="-128"/>
                        </a:rPr>
                        <a:t>42</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088-855-8123</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44765">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細木</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大膳</a:t>
                      </a:r>
                      <a:r>
                        <a:rPr lang="ja-JP" altLang="en-US" sz="700" u="none" strike="noStrike" dirty="0">
                          <a:latin typeface="ＭＳ Ｐゴシック" pitchFamily="50" charset="-128"/>
                          <a:ea typeface="ＭＳ Ｐゴシック" pitchFamily="50" charset="-128"/>
                        </a:rPr>
                        <a:t>町</a:t>
                      </a:r>
                      <a:r>
                        <a:rPr lang="en-US" altLang="ja-JP" sz="700" u="none" strike="noStrike" dirty="0">
                          <a:latin typeface="ＭＳ Ｐゴシック" pitchFamily="50" charset="-128"/>
                          <a:ea typeface="ＭＳ Ｐゴシック" pitchFamily="50" charset="-128"/>
                        </a:rPr>
                        <a:t>37</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088-822-7211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bl>
          </a:graphicData>
        </a:graphic>
      </p:graphicFrame>
      <p:graphicFrame>
        <p:nvGraphicFramePr>
          <p:cNvPr id="56" name="表 55"/>
          <p:cNvGraphicFramePr>
            <a:graphicFrameLocks noGrp="1"/>
          </p:cNvGraphicFramePr>
          <p:nvPr/>
        </p:nvGraphicFramePr>
        <p:xfrm>
          <a:off x="3429000" y="4211960"/>
          <a:ext cx="3096343" cy="947538"/>
        </p:xfrm>
        <a:graphic>
          <a:graphicData uri="http://schemas.openxmlformats.org/drawingml/2006/table">
            <a:tbl>
              <a:tblPr bandRow="1">
                <a:tableStyleId>{5DA37D80-6434-44D0-A028-1B22A696006F}</a:tableStyleId>
              </a:tblPr>
              <a:tblGrid>
                <a:gridCol w="195606"/>
                <a:gridCol w="1026677"/>
                <a:gridCol w="1120537"/>
                <a:gridCol w="753523"/>
              </a:tblGrid>
              <a:tr h="157923">
                <a:tc rowSpan="6">
                  <a:txBody>
                    <a:bodyPr/>
                    <a:lstStyle/>
                    <a:p>
                      <a:pPr algn="ctr" fontAlgn="ctr"/>
                      <a:r>
                        <a:rPr lang="ja-JP" altLang="en-US" sz="900" u="none" strike="noStrike" spc="600" dirty="0" smtClean="0"/>
                        <a:t>一 宮</a:t>
                      </a:r>
                      <a:r>
                        <a:rPr lang="ja-JP" altLang="en-US" sz="1100" u="none" strike="noStrike" spc="-150" dirty="0" smtClean="0"/>
                        <a:t>　　　</a:t>
                      </a:r>
                      <a:endParaRPr lang="ja-JP" altLang="en-US" sz="1100" b="0" i="0" u="none" strike="noStrike" spc="-150" dirty="0">
                        <a:solidFill>
                          <a:srgbClr val="000000"/>
                        </a:solidFill>
                        <a:latin typeface="ＭＳ Ｐゴシック"/>
                      </a:endParaRPr>
                    </a:p>
                  </a:txBody>
                  <a:tcPr marL="9525" marR="9525" marT="9525" marB="0" vert="eaVert" anchor="ctr"/>
                </a:tc>
                <a:tc>
                  <a:txBody>
                    <a:bodyPr/>
                    <a:lstStyle/>
                    <a:p>
                      <a:pPr algn="l" fontAlgn="ctr"/>
                      <a:r>
                        <a:rPr lang="ja-JP" altLang="en-US" sz="700" u="none" strike="noStrike" dirty="0" smtClean="0">
                          <a:latin typeface="ＭＳ Ｐゴシック" pitchFamily="50" charset="-128"/>
                          <a:ea typeface="ＭＳ Ｐゴシック" pitchFamily="50" charset="-128"/>
                        </a:rPr>
                        <a:t>　三愛</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一宮西町</a:t>
                      </a:r>
                      <a:r>
                        <a:rPr lang="zh-TW" altLang="en-US" sz="700" u="none" strike="noStrike" dirty="0">
                          <a:latin typeface="ＭＳ Ｐゴシック" pitchFamily="50" charset="-128"/>
                          <a:ea typeface="ＭＳ Ｐゴシック" pitchFamily="50" charset="-128"/>
                        </a:rPr>
                        <a:t>１丁目</a:t>
                      </a:r>
                      <a:r>
                        <a:rPr lang="en-US" altLang="zh-TW" sz="700" u="none" strike="noStrike" dirty="0">
                          <a:latin typeface="ＭＳ Ｐゴシック" pitchFamily="50" charset="-128"/>
                          <a:ea typeface="ＭＳ Ｐゴシック" pitchFamily="50" charset="-128"/>
                        </a:rPr>
                        <a:t>7-25</a:t>
                      </a:r>
                      <a:endParaRPr lang="en-US" altLang="zh-TW"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088-845-5291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57923">
                <a:tc vMerge="1">
                  <a:txBody>
                    <a:bodyPr/>
                    <a:lstStyle/>
                    <a:p>
                      <a:endParaRPr kumimoji="1" lang="ja-JP" altLang="en-US"/>
                    </a:p>
                  </a:txBody>
                  <a:tcPr/>
                </a:tc>
                <a:tc>
                  <a:txBody>
                    <a:bodyPr/>
                    <a:lstStyle/>
                    <a:p>
                      <a:pPr algn="l" fontAlgn="ctr"/>
                      <a:r>
                        <a:rPr lang="ja-JP" altLang="en-US" sz="700" u="none" strike="noStrike" spc="-150" dirty="0" smtClean="0">
                          <a:latin typeface="ＭＳ Ｐゴシック" pitchFamily="50" charset="-128"/>
                          <a:ea typeface="ＭＳ Ｐゴシック" pitchFamily="50" charset="-128"/>
                        </a:rPr>
                        <a:t>　高知</a:t>
                      </a:r>
                      <a:r>
                        <a:rPr lang="ja-JP" altLang="en-US" sz="700" u="none" strike="noStrike" spc="-150" dirty="0">
                          <a:latin typeface="ＭＳ Ｐゴシック" pitchFamily="50" charset="-128"/>
                          <a:ea typeface="ＭＳ Ｐゴシック" pitchFamily="50" charset="-128"/>
                        </a:rPr>
                        <a:t>総合リハビリテーション病院</a:t>
                      </a:r>
                      <a:endParaRPr lang="ja-JP" altLang="en-US" sz="700" b="0" i="0" u="none" strike="noStrike" spc="-150"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spc="0" dirty="0" smtClean="0">
                          <a:latin typeface="ＭＳ Ｐゴシック" pitchFamily="50" charset="-128"/>
                          <a:ea typeface="ＭＳ Ｐゴシック" pitchFamily="50" charset="-128"/>
                        </a:rPr>
                        <a:t>　一宮南町</a:t>
                      </a:r>
                      <a:r>
                        <a:rPr lang="ja-JP" altLang="en-US" sz="700" u="none" strike="noStrike" spc="0" dirty="0">
                          <a:latin typeface="ＭＳ Ｐゴシック" pitchFamily="50" charset="-128"/>
                          <a:ea typeface="ＭＳ Ｐゴシック" pitchFamily="50" charset="-128"/>
                        </a:rPr>
                        <a:t>１丁目</a:t>
                      </a:r>
                      <a:r>
                        <a:rPr lang="en-US" altLang="ja-JP" sz="700" u="none" strike="noStrike" spc="0" dirty="0">
                          <a:latin typeface="ＭＳ Ｐゴシック" pitchFamily="50" charset="-128"/>
                          <a:ea typeface="ＭＳ Ｐゴシック" pitchFamily="50" charset="-128"/>
                        </a:rPr>
                        <a:t>10</a:t>
                      </a:r>
                      <a:r>
                        <a:rPr lang="ja-JP" altLang="en-US" sz="700" u="none" strike="noStrike" spc="0" dirty="0">
                          <a:latin typeface="ＭＳ Ｐゴシック" pitchFamily="50" charset="-128"/>
                          <a:ea typeface="ＭＳ Ｐゴシック" pitchFamily="50" charset="-128"/>
                        </a:rPr>
                        <a:t>番</a:t>
                      </a:r>
                      <a:r>
                        <a:rPr lang="en-US" altLang="ja-JP" sz="700" u="none" strike="noStrike" spc="0" dirty="0">
                          <a:latin typeface="ＭＳ Ｐゴシック" pitchFamily="50" charset="-128"/>
                          <a:ea typeface="ＭＳ Ｐゴシック" pitchFamily="50" charset="-128"/>
                        </a:rPr>
                        <a:t>15</a:t>
                      </a:r>
                      <a:r>
                        <a:rPr lang="ja-JP" altLang="en-US" sz="700" u="none" strike="noStrike" spc="0" dirty="0">
                          <a:latin typeface="ＭＳ Ｐゴシック" pitchFamily="50" charset="-128"/>
                          <a:ea typeface="ＭＳ Ｐゴシック" pitchFamily="50" charset="-128"/>
                        </a:rPr>
                        <a:t>号</a:t>
                      </a:r>
                      <a:endParaRPr lang="ja-JP" altLang="en-US" sz="700" b="0" i="0" u="none" strike="noStrike" spc="0"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088-845-1641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5792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岩</a:t>
                      </a:r>
                      <a:r>
                        <a:rPr lang="ja-JP" altLang="en-US" sz="700" u="none" strike="noStrike" dirty="0">
                          <a:latin typeface="ＭＳ Ｐゴシック" pitchFamily="50" charset="-128"/>
                          <a:ea typeface="ＭＳ Ｐゴシック" pitchFamily="50" charset="-128"/>
                        </a:rPr>
                        <a:t>﨑胃腸科内科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薊</a:t>
                      </a:r>
                      <a:r>
                        <a:rPr lang="ja-JP" altLang="en-US" sz="700" u="none" strike="noStrike" dirty="0">
                          <a:latin typeface="ＭＳ Ｐゴシック" pitchFamily="50" charset="-128"/>
                          <a:ea typeface="ＭＳ Ｐゴシック" pitchFamily="50" charset="-128"/>
                        </a:rPr>
                        <a:t>野東町</a:t>
                      </a:r>
                      <a:r>
                        <a:rPr lang="en-US" altLang="ja-JP" sz="700" u="none" strike="noStrike" dirty="0">
                          <a:latin typeface="ＭＳ Ｐゴシック" pitchFamily="50" charset="-128"/>
                          <a:ea typeface="ＭＳ Ｐゴシック" pitchFamily="50" charset="-128"/>
                        </a:rPr>
                        <a:t>9-32</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088-846-7171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5792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いずみの</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spc="0" dirty="0" smtClean="0">
                          <a:latin typeface="ＭＳ Ｐゴシック" pitchFamily="50" charset="-128"/>
                          <a:ea typeface="ＭＳ Ｐゴシック" pitchFamily="50" charset="-128"/>
                        </a:rPr>
                        <a:t>　薊野北町２丁目</a:t>
                      </a:r>
                      <a:r>
                        <a:rPr lang="en-US" altLang="ja-JP" sz="700" u="none" strike="noStrike" spc="0" dirty="0" smtClean="0">
                          <a:latin typeface="ＭＳ Ｐゴシック" pitchFamily="50" charset="-128"/>
                          <a:ea typeface="ＭＳ Ｐゴシック" pitchFamily="50" charset="-128"/>
                        </a:rPr>
                        <a:t>10</a:t>
                      </a:r>
                      <a:r>
                        <a:rPr lang="ja-JP" altLang="en-US" sz="700" u="none" strike="noStrike" spc="0" dirty="0" smtClean="0">
                          <a:latin typeface="ＭＳ Ｐゴシック" pitchFamily="50" charset="-128"/>
                          <a:ea typeface="ＭＳ Ｐゴシック" pitchFamily="50" charset="-128"/>
                        </a:rPr>
                        <a:t>番</a:t>
                      </a:r>
                      <a:r>
                        <a:rPr lang="en-US" altLang="ja-JP" sz="700" u="none" strike="noStrike" spc="0" dirty="0" smtClean="0">
                          <a:latin typeface="ＭＳ Ｐゴシック" pitchFamily="50" charset="-128"/>
                          <a:ea typeface="ＭＳ Ｐゴシック" pitchFamily="50" charset="-128"/>
                        </a:rPr>
                        <a:t>53</a:t>
                      </a:r>
                      <a:r>
                        <a:rPr lang="ja-JP" altLang="en-US" sz="700" u="none" strike="noStrike" spc="0" dirty="0" smtClean="0">
                          <a:latin typeface="ＭＳ Ｐゴシック" pitchFamily="50" charset="-128"/>
                          <a:ea typeface="ＭＳ Ｐゴシック" pitchFamily="50" charset="-128"/>
                        </a:rPr>
                        <a:t>号</a:t>
                      </a:r>
                      <a:endParaRPr lang="ja-JP" altLang="en-US" sz="700" b="0" i="0" u="none" strike="noStrike" spc="0"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088-826-5511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57923">
                <a:tc vMerge="1">
                  <a:txBody>
                    <a:bodyPr/>
                    <a:lstStyle/>
                    <a:p>
                      <a:endParaRPr kumimoji="1" lang="ja-JP" altLang="en-US"/>
                    </a:p>
                  </a:txBody>
                  <a:tcPr/>
                </a:tc>
                <a:tc>
                  <a:txBody>
                    <a:bodyPr/>
                    <a:lstStyle/>
                    <a:p>
                      <a:pPr algn="l" fontAlgn="ctr"/>
                      <a:r>
                        <a:rPr lang="ja-JP" altLang="en-US" sz="700" u="none" strike="noStrike" spc="-150" dirty="0" smtClean="0">
                          <a:latin typeface="ＭＳ Ｐゴシック" pitchFamily="50" charset="-128"/>
                          <a:ea typeface="ＭＳ Ｐゴシック" pitchFamily="50" charset="-128"/>
                        </a:rPr>
                        <a:t>　きたむら</a:t>
                      </a:r>
                      <a:r>
                        <a:rPr lang="ja-JP" altLang="en-US" sz="700" u="none" strike="noStrike" spc="-150" dirty="0">
                          <a:latin typeface="ＭＳ Ｐゴシック" pitchFamily="50" charset="-128"/>
                          <a:ea typeface="ＭＳ Ｐゴシック" pitchFamily="50" charset="-128"/>
                        </a:rPr>
                        <a:t>心臓血管外科内科</a:t>
                      </a:r>
                      <a:endParaRPr lang="ja-JP" altLang="en-US" sz="700" b="0" i="0" u="none" strike="noStrike" spc="-150"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薊</a:t>
                      </a:r>
                      <a:r>
                        <a:rPr lang="ja-JP" altLang="en-US" sz="700" u="none" strike="noStrike" dirty="0">
                          <a:latin typeface="ＭＳ Ｐゴシック" pitchFamily="50" charset="-128"/>
                          <a:ea typeface="ＭＳ Ｐゴシック" pitchFamily="50" charset="-128"/>
                        </a:rPr>
                        <a:t>野南町</a:t>
                      </a:r>
                      <a:r>
                        <a:rPr lang="en-US" altLang="ja-JP" sz="700" u="none" strike="noStrike" dirty="0">
                          <a:latin typeface="ＭＳ Ｐゴシック" pitchFamily="50" charset="-128"/>
                          <a:ea typeface="ＭＳ Ｐゴシック" pitchFamily="50" charset="-128"/>
                        </a:rPr>
                        <a:t>28-45</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088-845-6711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5792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ja-JP" altLang="en-US" sz="700" u="none" strike="noStrike" dirty="0" err="1" smtClean="0">
                          <a:latin typeface="ＭＳ Ｐゴシック" pitchFamily="50" charset="-128"/>
                          <a:ea typeface="ＭＳ Ｐゴシック" pitchFamily="50" charset="-128"/>
                        </a:rPr>
                        <a:t>きんろう</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spc="0" dirty="0" smtClean="0">
                          <a:latin typeface="ＭＳ Ｐゴシック" pitchFamily="50" charset="-128"/>
                          <a:ea typeface="ＭＳ Ｐゴシック" pitchFamily="50" charset="-128"/>
                        </a:rPr>
                        <a:t>　薊</a:t>
                      </a:r>
                      <a:r>
                        <a:rPr lang="ja-JP" altLang="en-US" sz="700" u="none" strike="noStrike" spc="0" dirty="0">
                          <a:latin typeface="ＭＳ Ｐゴシック" pitchFamily="50" charset="-128"/>
                          <a:ea typeface="ＭＳ Ｐゴシック" pitchFamily="50" charset="-128"/>
                        </a:rPr>
                        <a:t>野北町３丁目</a:t>
                      </a:r>
                      <a:r>
                        <a:rPr lang="en-US" altLang="ja-JP" sz="700" u="none" strike="noStrike" spc="0" dirty="0">
                          <a:latin typeface="ＭＳ Ｐゴシック" pitchFamily="50" charset="-128"/>
                          <a:ea typeface="ＭＳ Ｐゴシック" pitchFamily="50" charset="-128"/>
                        </a:rPr>
                        <a:t>2</a:t>
                      </a:r>
                      <a:r>
                        <a:rPr lang="ja-JP" altLang="en-US" sz="700" u="none" strike="noStrike" spc="0" dirty="0">
                          <a:latin typeface="ＭＳ Ｐゴシック" pitchFamily="50" charset="-128"/>
                          <a:ea typeface="ＭＳ Ｐゴシック" pitchFamily="50" charset="-128"/>
                        </a:rPr>
                        <a:t>番</a:t>
                      </a:r>
                      <a:r>
                        <a:rPr lang="en-US" altLang="ja-JP" sz="700" u="none" strike="noStrike" spc="0" dirty="0">
                          <a:latin typeface="ＭＳ Ｐゴシック" pitchFamily="50" charset="-128"/>
                          <a:ea typeface="ＭＳ Ｐゴシック" pitchFamily="50" charset="-128"/>
                        </a:rPr>
                        <a:t>28</a:t>
                      </a:r>
                      <a:r>
                        <a:rPr lang="ja-JP" altLang="en-US" sz="700" u="none" strike="noStrike" spc="0" dirty="0">
                          <a:latin typeface="ＭＳ Ｐゴシック" pitchFamily="50" charset="-128"/>
                          <a:ea typeface="ＭＳ Ｐゴシック" pitchFamily="50" charset="-128"/>
                        </a:rPr>
                        <a:t>号</a:t>
                      </a:r>
                      <a:endParaRPr lang="ja-JP" altLang="en-US" sz="700" b="0" i="0" u="none" strike="noStrike" spc="0"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088-845-8711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bl>
          </a:graphicData>
        </a:graphic>
      </p:graphicFrame>
      <p:graphicFrame>
        <p:nvGraphicFramePr>
          <p:cNvPr id="57" name="表 56"/>
          <p:cNvGraphicFramePr>
            <a:graphicFrameLocks noGrp="1"/>
          </p:cNvGraphicFramePr>
          <p:nvPr/>
        </p:nvGraphicFramePr>
        <p:xfrm>
          <a:off x="192857" y="4539285"/>
          <a:ext cx="3093808" cy="295838"/>
        </p:xfrm>
        <a:graphic>
          <a:graphicData uri="http://schemas.openxmlformats.org/drawingml/2006/table">
            <a:tbl>
              <a:tblPr bandRow="1">
                <a:tableStyleId>{5DA37D80-6434-44D0-A028-1B22A696006F}</a:tableStyleId>
              </a:tblPr>
              <a:tblGrid>
                <a:gridCol w="186705"/>
                <a:gridCol w="1004251"/>
                <a:gridCol w="1137261"/>
                <a:gridCol w="765591"/>
              </a:tblGrid>
              <a:tr h="147919">
                <a:tc rowSpan="2">
                  <a:txBody>
                    <a:bodyPr/>
                    <a:lstStyle/>
                    <a:p>
                      <a:pPr algn="ctr" fontAlgn="ctr"/>
                      <a:r>
                        <a:rPr lang="ja-JP" altLang="en-US" sz="900" u="none" strike="noStrike" dirty="0"/>
                        <a:t>秦</a:t>
                      </a:r>
                      <a:endParaRPr lang="ja-JP" altLang="en-US" sz="900" b="0" i="0" u="none" strike="noStrike" dirty="0">
                        <a:solidFill>
                          <a:srgbClr val="000000"/>
                        </a:solidFill>
                        <a:latin typeface="ＭＳ Ｐゴシック"/>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山中</a:t>
                      </a:r>
                      <a:r>
                        <a:rPr lang="ja-JP" altLang="en-US" sz="700" u="none" strike="noStrike" dirty="0">
                          <a:latin typeface="ＭＳ Ｐゴシック" pitchFamily="50" charset="-128"/>
                          <a:ea typeface="ＭＳ Ｐゴシック" pitchFamily="50" charset="-128"/>
                        </a:rPr>
                        <a:t>外科・整形外科</a:t>
                      </a:r>
                      <a:endParaRPr lang="ja-JP" altLang="en-US"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西秦</a:t>
                      </a:r>
                      <a:r>
                        <a:rPr lang="ja-JP" altLang="en-US" sz="700" u="none" strike="noStrike" dirty="0">
                          <a:latin typeface="ＭＳ Ｐゴシック" pitchFamily="50" charset="-128"/>
                          <a:ea typeface="ＭＳ Ｐゴシック" pitchFamily="50" charset="-128"/>
                        </a:rPr>
                        <a:t>泉寺</a:t>
                      </a:r>
                      <a:r>
                        <a:rPr lang="en-US" altLang="ja-JP" sz="700" u="none" strike="noStrike" dirty="0">
                          <a:latin typeface="ＭＳ Ｐゴシック" pitchFamily="50" charset="-128"/>
                          <a:ea typeface="ＭＳ Ｐゴシック" pitchFamily="50" charset="-128"/>
                        </a:rPr>
                        <a:t>373-1</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088-822-1888</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r h="147919">
                <a:tc vMerge="1">
                  <a:txBody>
                    <a:bodyPr/>
                    <a:lstStyle/>
                    <a:p>
                      <a:endParaRPr kumimoji="1" lang="ja-JP" altLang="en-US"/>
                    </a:p>
                  </a:txBody>
                  <a:tcPr/>
                </a:tc>
                <a:tc>
                  <a:txBody>
                    <a:bodyPr/>
                    <a:lstStyle/>
                    <a:p>
                      <a:pPr algn="l" fontAlgn="ctr"/>
                      <a:r>
                        <a:rPr lang="ja-JP" altLang="en-US" sz="700" u="none" strike="noStrike" spc="0" dirty="0" smtClean="0">
                          <a:latin typeface="ＭＳ Ｐゴシック" pitchFamily="50" charset="-128"/>
                          <a:ea typeface="ＭＳ Ｐゴシック" pitchFamily="50" charset="-128"/>
                        </a:rPr>
                        <a:t>　福田</a:t>
                      </a:r>
                      <a:r>
                        <a:rPr lang="ja-JP" altLang="en-US" sz="700" u="none" strike="noStrike" spc="0" dirty="0">
                          <a:latin typeface="ＭＳ Ｐゴシック" pitchFamily="50" charset="-128"/>
                          <a:ea typeface="ＭＳ Ｐゴシック" pitchFamily="50" charset="-128"/>
                        </a:rPr>
                        <a:t>心臓・消化器内科</a:t>
                      </a:r>
                      <a:endParaRPr lang="ja-JP" altLang="en-US" sz="700" b="0" i="0" u="none" strike="noStrike" spc="0"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marL="0" indent="0"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東秦</a:t>
                      </a:r>
                      <a:r>
                        <a:rPr lang="zh-TW" altLang="en-US" sz="700" u="none" strike="noStrike" dirty="0">
                          <a:latin typeface="ＭＳ Ｐゴシック" pitchFamily="50" charset="-128"/>
                          <a:ea typeface="ＭＳ Ｐゴシック" pitchFamily="50" charset="-128"/>
                        </a:rPr>
                        <a:t>泉寺</a:t>
                      </a:r>
                      <a:r>
                        <a:rPr lang="en-US" altLang="zh-TW" sz="700" u="none" strike="noStrike" dirty="0">
                          <a:latin typeface="ＭＳ Ｐゴシック" pitchFamily="50" charset="-128"/>
                          <a:ea typeface="ＭＳ Ｐゴシック" pitchFamily="50" charset="-128"/>
                        </a:rPr>
                        <a:t>67</a:t>
                      </a:r>
                      <a:r>
                        <a:rPr lang="zh-TW" altLang="en-US" sz="700" u="none" strike="noStrike" dirty="0">
                          <a:latin typeface="ＭＳ Ｐゴシック" pitchFamily="50" charset="-128"/>
                          <a:ea typeface="ＭＳ Ｐゴシック" pitchFamily="50" charset="-128"/>
                        </a:rPr>
                        <a:t>番地</a:t>
                      </a:r>
                      <a:r>
                        <a:rPr lang="en-US" altLang="zh-TW" sz="700" u="none" strike="noStrike" dirty="0">
                          <a:latin typeface="ＭＳ Ｐゴシック" pitchFamily="50" charset="-128"/>
                          <a:ea typeface="ＭＳ Ｐゴシック" pitchFamily="50" charset="-128"/>
                        </a:rPr>
                        <a:t>1</a:t>
                      </a:r>
                      <a:endParaRPr lang="en-US" altLang="zh-TW"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088-822-1122</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bl>
          </a:graphicData>
        </a:graphic>
      </p:graphicFrame>
      <p:graphicFrame>
        <p:nvGraphicFramePr>
          <p:cNvPr id="58" name="表 57"/>
          <p:cNvGraphicFramePr>
            <a:graphicFrameLocks noGrp="1"/>
          </p:cNvGraphicFramePr>
          <p:nvPr/>
        </p:nvGraphicFramePr>
        <p:xfrm>
          <a:off x="192857" y="4899325"/>
          <a:ext cx="3101433" cy="248739"/>
        </p:xfrm>
        <a:graphic>
          <a:graphicData uri="http://schemas.openxmlformats.org/drawingml/2006/table">
            <a:tbl>
              <a:tblPr bandRow="1">
                <a:tableStyleId>{5DA37D80-6434-44D0-A028-1B22A696006F}</a:tableStyleId>
              </a:tblPr>
              <a:tblGrid>
                <a:gridCol w="186705"/>
                <a:gridCol w="1015605"/>
                <a:gridCol w="1123746"/>
                <a:gridCol w="775377"/>
              </a:tblGrid>
              <a:tr h="248739">
                <a:tc>
                  <a:txBody>
                    <a:bodyPr/>
                    <a:lstStyle/>
                    <a:p>
                      <a:pPr algn="l" fontAlgn="ctr"/>
                      <a:r>
                        <a:rPr lang="ja-JP" altLang="en-US" sz="600" u="none" strike="noStrike" dirty="0" smtClean="0"/>
                        <a:t>土佐山</a:t>
                      </a:r>
                      <a:endParaRPr lang="ja-JP" altLang="en-US" sz="300" b="0" i="0" u="none" strike="noStrike" dirty="0">
                        <a:solidFill>
                          <a:srgbClr val="000000"/>
                        </a:solidFill>
                        <a:latin typeface="ＭＳ Ｐゴシック" pitchFamily="50" charset="-128"/>
                        <a:ea typeface="ＭＳ Ｐゴシック" pitchFamily="50" charset="-128"/>
                      </a:endParaRPr>
                    </a:p>
                  </a:txBody>
                  <a:tcPr marL="9525" marR="9525" marT="9525" marB="0" vert="eaVert" anchor="ctr" anchorCtr="1"/>
                </a:tc>
                <a:tc>
                  <a:txBody>
                    <a:bodyPr/>
                    <a:lstStyle/>
                    <a:p>
                      <a:pPr marL="0" indent="0" algn="l" fontAlgn="ctr">
                        <a:tabLst/>
                      </a:pPr>
                      <a:r>
                        <a:rPr lang="ja-JP" altLang="en-US" sz="600" u="none" strike="noStrike" spc="0" dirty="0" smtClean="0">
                          <a:latin typeface="ＭＳ Ｐゴシック" pitchFamily="50" charset="-128"/>
                          <a:ea typeface="ＭＳ Ｐゴシック" pitchFamily="50" charset="-128"/>
                        </a:rPr>
                        <a:t>　</a:t>
                      </a:r>
                      <a:r>
                        <a:rPr lang="ja-JP" altLang="en-US" sz="700" u="none" strike="noStrike" spc="0" dirty="0" smtClean="0">
                          <a:latin typeface="ＭＳ Ｐゴシック" pitchFamily="50" charset="-128"/>
                          <a:ea typeface="ＭＳ Ｐゴシック" pitchFamily="50" charset="-128"/>
                        </a:rPr>
                        <a:t>高知市土佐山へき地</a:t>
                      </a:r>
                      <a:endParaRPr lang="en-US" altLang="ja-JP" sz="700" u="none" strike="noStrike" spc="0" dirty="0" smtClean="0">
                        <a:latin typeface="ＭＳ Ｐゴシック" pitchFamily="50" charset="-128"/>
                        <a:ea typeface="ＭＳ Ｐゴシック" pitchFamily="50" charset="-128"/>
                      </a:endParaRPr>
                    </a:p>
                    <a:p>
                      <a:pPr algn="l" fontAlgn="ctr"/>
                      <a:r>
                        <a:rPr lang="ja-JP" altLang="en-US" sz="700" u="none" strike="noStrike" spc="0" dirty="0" smtClean="0">
                          <a:latin typeface="ＭＳ Ｐゴシック" pitchFamily="50" charset="-128"/>
                          <a:ea typeface="ＭＳ Ｐゴシック" pitchFamily="50" charset="-128"/>
                        </a:rPr>
                        <a:t>　診療所</a:t>
                      </a:r>
                      <a:endParaRPr lang="ja-JP" altLang="en-US" sz="600" b="0" i="0" u="none" strike="noStrike" spc="0"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土佐山</a:t>
                      </a:r>
                      <a:r>
                        <a:rPr lang="ja-JP" altLang="en-US" sz="700" u="none" strike="noStrike" dirty="0">
                          <a:latin typeface="ＭＳ Ｐゴシック" pitchFamily="50" charset="-128"/>
                          <a:ea typeface="ＭＳ Ｐゴシック" pitchFamily="50" charset="-128"/>
                        </a:rPr>
                        <a:t>桑尾</a:t>
                      </a:r>
                      <a:r>
                        <a:rPr lang="en-US" altLang="ja-JP" sz="700" u="none" strike="noStrike" dirty="0">
                          <a:latin typeface="ＭＳ Ｐゴシック" pitchFamily="50" charset="-128"/>
                          <a:ea typeface="ＭＳ Ｐゴシック" pitchFamily="50" charset="-128"/>
                        </a:rPr>
                        <a:t>1842-2</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c>
                  <a:txBody>
                    <a:bodyPr/>
                    <a:lstStyle/>
                    <a:p>
                      <a:pPr algn="ctr" fontAlgn="ctr"/>
                      <a:r>
                        <a:rPr lang="en-US" altLang="ja-JP" sz="700" u="none" strike="noStrike" dirty="0">
                          <a:latin typeface="ＭＳ Ｐゴシック" pitchFamily="50" charset="-128"/>
                          <a:ea typeface="ＭＳ Ｐゴシック" pitchFamily="50" charset="-128"/>
                        </a:rPr>
                        <a:t>088-895-2636</a:t>
                      </a:r>
                      <a:endParaRPr lang="en-US" altLang="ja-JP" sz="700" b="0" i="0" u="none" strike="noStrike" dirty="0">
                        <a:solidFill>
                          <a:srgbClr val="000000"/>
                        </a:solidFill>
                        <a:latin typeface="ＭＳ Ｐゴシック" pitchFamily="50" charset="-128"/>
                        <a:ea typeface="ＭＳ Ｐゴシック" pitchFamily="50" charset="-128"/>
                      </a:endParaRPr>
                    </a:p>
                  </a:txBody>
                  <a:tcPr marL="9525" marR="9525" marT="9525" marB="0" anchor="ctr"/>
                </a:tc>
              </a:tr>
            </a:tbl>
          </a:graphicData>
        </a:graphic>
      </p:graphicFrame>
      <p:graphicFrame>
        <p:nvGraphicFramePr>
          <p:cNvPr id="60" name="表 59"/>
          <p:cNvGraphicFramePr>
            <a:graphicFrameLocks noGrp="1"/>
          </p:cNvGraphicFramePr>
          <p:nvPr/>
        </p:nvGraphicFramePr>
        <p:xfrm>
          <a:off x="192857" y="1809447"/>
          <a:ext cx="3111060" cy="2659075"/>
        </p:xfrm>
        <a:graphic>
          <a:graphicData uri="http://schemas.openxmlformats.org/drawingml/2006/table">
            <a:tbl>
              <a:tblPr bandRow="1">
                <a:tableStyleId>{5DA37D80-6434-44D0-A028-1B22A696006F}</a:tableStyleId>
              </a:tblPr>
              <a:tblGrid>
                <a:gridCol w="186705"/>
                <a:gridCol w="1006426"/>
                <a:gridCol w="1129807"/>
                <a:gridCol w="788122"/>
              </a:tblGrid>
              <a:tr h="125533">
                <a:tc rowSpan="19">
                  <a:txBody>
                    <a:bodyPr/>
                    <a:lstStyle/>
                    <a:p>
                      <a:pPr algn="ctr" fontAlgn="ctr"/>
                      <a:r>
                        <a:rPr lang="ja-JP" altLang="en-US" sz="900" u="none" strike="noStrike" spc="600" dirty="0" smtClean="0"/>
                        <a:t>高 知 街</a:t>
                      </a:r>
                      <a:endParaRPr lang="ja-JP" altLang="en-US" sz="900" b="0" i="0" u="none" strike="noStrike" spc="600" dirty="0">
                        <a:solidFill>
                          <a:srgbClr val="000000"/>
                        </a:solidFill>
                        <a:latin typeface="ＭＳ Ｐゴシック"/>
                      </a:endParaRPr>
                    </a:p>
                  </a:txBody>
                  <a:tcPr marL="3781" marR="3781" marT="3781" marB="0" vert="eaVert"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田村</a:t>
                      </a:r>
                      <a:r>
                        <a:rPr lang="zh-TW" altLang="en-US" sz="700" u="none" strike="noStrike" dirty="0">
                          <a:latin typeface="ＭＳ Ｐゴシック" pitchFamily="50" charset="-128"/>
                          <a:ea typeface="ＭＳ Ｐゴシック" pitchFamily="50" charset="-128"/>
                        </a:rPr>
                        <a:t>産婦人科</a:t>
                      </a:r>
                      <a:endParaRPr lang="zh-TW"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鷹匠</a:t>
                      </a:r>
                      <a:r>
                        <a:rPr lang="ja-JP" altLang="en-US" sz="700" u="none" strike="noStrike" dirty="0">
                          <a:latin typeface="ＭＳ Ｐゴシック" pitchFamily="50" charset="-128"/>
                          <a:ea typeface="ＭＳ Ｐゴシック" pitchFamily="50" charset="-128"/>
                        </a:rPr>
                        <a:t>町１丁目</a:t>
                      </a:r>
                      <a:r>
                        <a:rPr lang="en-US" altLang="ja-JP" sz="700" u="none" strike="noStrike" dirty="0">
                          <a:latin typeface="ＭＳ Ｐゴシック" pitchFamily="50" charset="-128"/>
                          <a:ea typeface="ＭＳ Ｐゴシック" pitchFamily="50" charset="-128"/>
                        </a:rPr>
                        <a:t>1</a:t>
                      </a:r>
                      <a:r>
                        <a:rPr lang="ja-JP" altLang="en-US" sz="700" u="none" strike="noStrike" dirty="0">
                          <a:latin typeface="ＭＳ Ｐゴシック" pitchFamily="50" charset="-128"/>
                          <a:ea typeface="ＭＳ Ｐゴシック" pitchFamily="50" charset="-128"/>
                        </a:rPr>
                        <a:t>番</a:t>
                      </a:r>
                      <a:r>
                        <a:rPr lang="en-US" altLang="ja-JP" sz="700" u="none" strike="noStrike" dirty="0">
                          <a:latin typeface="ＭＳ Ｐゴシック" pitchFamily="50" charset="-128"/>
                          <a:ea typeface="ＭＳ Ｐゴシック" pitchFamily="50" charset="-128"/>
                        </a:rPr>
                        <a:t>10</a:t>
                      </a:r>
                      <a:r>
                        <a:rPr lang="ja-JP" altLang="en-US" sz="700" u="none" strike="noStrike" dirty="0">
                          <a:latin typeface="ＭＳ Ｐゴシック" pitchFamily="50" charset="-128"/>
                          <a:ea typeface="ＭＳ Ｐゴシック" pitchFamily="50" charset="-128"/>
                        </a:rPr>
                        <a:t>号</a:t>
                      </a:r>
                      <a:endParaRPr lang="ja-JP"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088-823-1110</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12553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さんさん</a:t>
                      </a:r>
                      <a:r>
                        <a:rPr lang="ja-JP" altLang="en-US" sz="700" u="none" strike="noStrike" dirty="0">
                          <a:latin typeface="ＭＳ Ｐゴシック" pitchFamily="50" charset="-128"/>
                          <a:ea typeface="ＭＳ Ｐゴシック" pitchFamily="50" charset="-128"/>
                        </a:rPr>
                        <a:t>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鷹匠</a:t>
                      </a:r>
                      <a:r>
                        <a:rPr lang="ja-JP" altLang="en-US" sz="700" u="none" strike="noStrike" dirty="0">
                          <a:latin typeface="ＭＳ Ｐゴシック" pitchFamily="50" charset="-128"/>
                          <a:ea typeface="ＭＳ Ｐゴシック" pitchFamily="50" charset="-128"/>
                        </a:rPr>
                        <a:t>町１丁目１番８号</a:t>
                      </a:r>
                      <a:endParaRPr lang="ja-JP"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088-822-5531</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12553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柚本</a:t>
                      </a:r>
                      <a:r>
                        <a:rPr lang="ja-JP" altLang="en-US" sz="700" u="none" strike="noStrike" dirty="0">
                          <a:latin typeface="ＭＳ Ｐゴシック" pitchFamily="50" charset="-128"/>
                          <a:ea typeface="ＭＳ Ｐゴシック" pitchFamily="50" charset="-128"/>
                        </a:rPr>
                        <a:t>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本町</a:t>
                      </a:r>
                      <a:r>
                        <a:rPr lang="en-US" altLang="ja-JP" sz="700" u="none" strike="noStrike" dirty="0">
                          <a:latin typeface="ＭＳ Ｐゴシック" pitchFamily="50" charset="-128"/>
                          <a:ea typeface="ＭＳ Ｐゴシック" pitchFamily="50" charset="-128"/>
                        </a:rPr>
                        <a:t>2-2-30</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088-873-6667</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12553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竹下</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本町</a:t>
                      </a:r>
                      <a:r>
                        <a:rPr lang="zh-CN" altLang="en-US" sz="700" u="none" strike="noStrike" dirty="0">
                          <a:latin typeface="ＭＳ Ｐゴシック" pitchFamily="50" charset="-128"/>
                          <a:ea typeface="ＭＳ Ｐゴシック" pitchFamily="50" charset="-128"/>
                        </a:rPr>
                        <a:t>２丁目</a:t>
                      </a:r>
                      <a:r>
                        <a:rPr lang="en-US" altLang="zh-CN" sz="700" u="none" strike="noStrike" dirty="0">
                          <a:latin typeface="ＭＳ Ｐゴシック" pitchFamily="50" charset="-128"/>
                          <a:ea typeface="ＭＳ Ｐゴシック" pitchFamily="50" charset="-128"/>
                        </a:rPr>
                        <a:t>4</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3</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088-822-2371</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12553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見</a:t>
                      </a:r>
                      <a:r>
                        <a:rPr lang="zh-TW" altLang="en-US" sz="700" u="none" strike="noStrike" dirty="0">
                          <a:latin typeface="ＭＳ Ｐゴシック" pitchFamily="50" charset="-128"/>
                          <a:ea typeface="ＭＳ Ｐゴシック" pitchFamily="50" charset="-128"/>
                        </a:rPr>
                        <a:t>元回生病院</a:t>
                      </a:r>
                      <a:endParaRPr lang="zh-TW"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本町</a:t>
                      </a:r>
                      <a:r>
                        <a:rPr lang="zh-CN" altLang="en-US" sz="700" u="none" strike="noStrike" dirty="0">
                          <a:latin typeface="ＭＳ Ｐゴシック" pitchFamily="50" charset="-128"/>
                          <a:ea typeface="ＭＳ Ｐゴシック" pitchFamily="50" charset="-128"/>
                        </a:rPr>
                        <a:t>２丁目</a:t>
                      </a:r>
                      <a:r>
                        <a:rPr lang="en-US" altLang="zh-CN" sz="700" u="none" strike="noStrike" dirty="0">
                          <a:latin typeface="ＭＳ Ｐゴシック" pitchFamily="50" charset="-128"/>
                          <a:ea typeface="ＭＳ Ｐゴシック" pitchFamily="50" charset="-128"/>
                        </a:rPr>
                        <a:t>4</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28</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088-875-7227</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12553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下司</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本町</a:t>
                      </a:r>
                      <a:r>
                        <a:rPr lang="zh-CN" altLang="en-US" sz="700" u="none" strike="noStrike" dirty="0">
                          <a:latin typeface="ＭＳ Ｐゴシック" pitchFamily="50" charset="-128"/>
                          <a:ea typeface="ＭＳ Ｐゴシック" pitchFamily="50" charset="-128"/>
                        </a:rPr>
                        <a:t>３丁目</a:t>
                      </a:r>
                      <a:r>
                        <a:rPr lang="en-US" altLang="zh-CN" sz="700" u="none" strike="noStrike" dirty="0">
                          <a:latin typeface="ＭＳ Ｐゴシック" pitchFamily="50" charset="-128"/>
                          <a:ea typeface="ＭＳ Ｐゴシック" pitchFamily="50" charset="-128"/>
                        </a:rPr>
                        <a:t>5</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13</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088-823-3257</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12553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南病院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本町</a:t>
                      </a:r>
                      <a:r>
                        <a:rPr lang="ja-JP" altLang="en-US" sz="700" u="none" strike="noStrike" dirty="0">
                          <a:latin typeface="ＭＳ Ｐゴシック" pitchFamily="50" charset="-128"/>
                          <a:ea typeface="ＭＳ Ｐゴシック" pitchFamily="50" charset="-128"/>
                        </a:rPr>
                        <a:t>３丁目</a:t>
                      </a:r>
                      <a:r>
                        <a:rPr lang="en-US" altLang="ja-JP" sz="700" u="none" strike="noStrike" dirty="0">
                          <a:latin typeface="ＭＳ Ｐゴシック" pitchFamily="50" charset="-128"/>
                          <a:ea typeface="ＭＳ Ｐゴシック" pitchFamily="50" charset="-128"/>
                        </a:rPr>
                        <a:t>6-28</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088-822-0505</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216849">
                <a:tc vMerge="1">
                  <a:txBody>
                    <a:bodyPr/>
                    <a:lstStyle/>
                    <a:p>
                      <a:endParaRPr kumimoji="1" lang="ja-JP" altLang="en-US"/>
                    </a:p>
                  </a:txBody>
                  <a:tcPr/>
                </a:tc>
                <a:tc>
                  <a:txBody>
                    <a:bodyPr/>
                    <a:lstStyle/>
                    <a:p>
                      <a:pPr algn="l" fontAlgn="ctr"/>
                      <a:r>
                        <a:rPr lang="ja-JP" altLang="en-US" sz="800" u="none" strike="noStrike" dirty="0" smtClean="0">
                          <a:latin typeface="ＭＳ Ｐゴシック" pitchFamily="50" charset="-128"/>
                          <a:ea typeface="ＭＳ Ｐゴシック" pitchFamily="50" charset="-128"/>
                        </a:rPr>
                        <a:t>　</a:t>
                      </a:r>
                      <a:r>
                        <a:rPr lang="ja-JP" altLang="en-US" sz="700" u="none" strike="noStrike" dirty="0" smtClean="0">
                          <a:latin typeface="ＭＳ Ｐゴシック" pitchFamily="50" charset="-128"/>
                          <a:ea typeface="ＭＳ Ｐゴシック" pitchFamily="50" charset="-128"/>
                        </a:rPr>
                        <a:t>谷田</a:t>
                      </a:r>
                      <a:r>
                        <a:rPr lang="ja-JP" altLang="en-US" sz="700" u="none" strike="noStrike" dirty="0">
                          <a:latin typeface="ＭＳ Ｐゴシック" pitchFamily="50" charset="-128"/>
                          <a:ea typeface="ＭＳ Ｐゴシック" pitchFamily="50" charset="-128"/>
                        </a:rPr>
                        <a:t>内科クリニック</a:t>
                      </a:r>
                      <a:endParaRPr lang="ja-JP" altLang="en-US" sz="8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600" u="none" strike="noStrike" spc="0" dirty="0" smtClean="0">
                          <a:latin typeface="ＭＳ Ｐゴシック" pitchFamily="50" charset="-128"/>
                          <a:ea typeface="ＭＳ Ｐゴシック" pitchFamily="50" charset="-128"/>
                        </a:rPr>
                        <a:t>　本町</a:t>
                      </a:r>
                      <a:r>
                        <a:rPr lang="ja-JP" altLang="en-US" sz="600" u="none" strike="noStrike" spc="0" dirty="0">
                          <a:latin typeface="ＭＳ Ｐゴシック" pitchFamily="50" charset="-128"/>
                          <a:ea typeface="ＭＳ Ｐゴシック" pitchFamily="50" charset="-128"/>
                        </a:rPr>
                        <a:t>４丁目</a:t>
                      </a:r>
                      <a:r>
                        <a:rPr lang="en-US" altLang="ja-JP" sz="600" u="none" strike="noStrike" spc="0" dirty="0">
                          <a:latin typeface="ＭＳ Ｐゴシック" pitchFamily="50" charset="-128"/>
                          <a:ea typeface="ＭＳ Ｐゴシック" pitchFamily="50" charset="-128"/>
                        </a:rPr>
                        <a:t>1-52 </a:t>
                      </a:r>
                      <a:r>
                        <a:rPr lang="en-US" altLang="ja-JP" sz="600" u="none" strike="noStrike" spc="0" dirty="0" smtClean="0">
                          <a:latin typeface="ＭＳ Ｐゴシック" pitchFamily="50" charset="-128"/>
                          <a:ea typeface="ＭＳ Ｐゴシック" pitchFamily="50" charset="-128"/>
                        </a:rPr>
                        <a:t>  </a:t>
                      </a:r>
                    </a:p>
                    <a:p>
                      <a:pPr algn="l" fontAlgn="ctr"/>
                      <a:r>
                        <a:rPr lang="ja-JP" altLang="en-US" sz="600" u="none" strike="noStrike" spc="0" dirty="0" smtClean="0">
                          <a:latin typeface="ＭＳ Ｐゴシック" pitchFamily="50" charset="-128"/>
                          <a:ea typeface="ＭＳ Ｐゴシック" pitchFamily="50" charset="-128"/>
                        </a:rPr>
                        <a:t>　本町</a:t>
                      </a:r>
                      <a:r>
                        <a:rPr lang="en-US" altLang="ja-JP" sz="600" u="none" strike="noStrike" spc="0" dirty="0">
                          <a:latin typeface="ＭＳ Ｐゴシック" pitchFamily="50" charset="-128"/>
                          <a:ea typeface="ＭＳ Ｐゴシック" pitchFamily="50" charset="-128"/>
                        </a:rPr>
                        <a:t>ML</a:t>
                      </a:r>
                      <a:r>
                        <a:rPr lang="ja-JP" altLang="en-US" sz="600" u="none" strike="noStrike" spc="0" dirty="0">
                          <a:latin typeface="ＭＳ Ｐゴシック" pitchFamily="50" charset="-128"/>
                          <a:ea typeface="ＭＳ Ｐゴシック" pitchFamily="50" charset="-128"/>
                        </a:rPr>
                        <a:t>プラザ１</a:t>
                      </a:r>
                      <a:r>
                        <a:rPr lang="en-US" altLang="ja-JP" sz="600" u="none" strike="noStrike" spc="0" dirty="0">
                          <a:latin typeface="ＭＳ Ｐゴシック" pitchFamily="50" charset="-128"/>
                          <a:ea typeface="ＭＳ Ｐゴシック" pitchFamily="50" charset="-128"/>
                        </a:rPr>
                        <a:t>F</a:t>
                      </a:r>
                      <a:endParaRPr lang="en-US" altLang="ja-JP" sz="600" b="0" i="0" u="none" strike="noStrike" spc="0"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088-854-7050</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12553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浜田</a:t>
                      </a:r>
                      <a:r>
                        <a:rPr lang="zh-CN" altLang="en-US" sz="700" u="none" strike="noStrike" dirty="0">
                          <a:latin typeface="ＭＳ Ｐゴシック" pitchFamily="50" charset="-128"/>
                          <a:ea typeface="ＭＳ Ｐゴシック" pitchFamily="50" charset="-128"/>
                        </a:rPr>
                        <a:t>循環器内科</a:t>
                      </a:r>
                      <a:endParaRPr lang="zh-CN"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本町</a:t>
                      </a:r>
                      <a:r>
                        <a:rPr lang="zh-CN" altLang="en-US" sz="700" u="none" strike="noStrike" dirty="0">
                          <a:latin typeface="ＭＳ Ｐゴシック" pitchFamily="50" charset="-128"/>
                          <a:ea typeface="ＭＳ Ｐゴシック" pitchFamily="50" charset="-128"/>
                        </a:rPr>
                        <a:t>５丁目</a:t>
                      </a:r>
                      <a:r>
                        <a:rPr lang="en-US" altLang="zh-CN" sz="700" u="none" strike="noStrike" dirty="0">
                          <a:latin typeface="ＭＳ Ｐゴシック" pitchFamily="50" charset="-128"/>
                          <a:ea typeface="ＭＳ Ｐゴシック" pitchFamily="50" charset="-128"/>
                        </a:rPr>
                        <a:t>2</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16</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088-823-8170</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12553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平田</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本町</a:t>
                      </a:r>
                      <a:r>
                        <a:rPr lang="ja-JP" altLang="en-US" sz="700" u="none" strike="noStrike" dirty="0">
                          <a:latin typeface="ＭＳ Ｐゴシック" pitchFamily="50" charset="-128"/>
                          <a:ea typeface="ＭＳ Ｐゴシック" pitchFamily="50" charset="-128"/>
                        </a:rPr>
                        <a:t>５丁目</a:t>
                      </a:r>
                      <a:r>
                        <a:rPr lang="en-US" altLang="ja-JP" sz="700" u="none" strike="noStrike" dirty="0">
                          <a:latin typeface="ＭＳ Ｐゴシック" pitchFamily="50" charset="-128"/>
                          <a:ea typeface="ＭＳ Ｐゴシック" pitchFamily="50" charset="-128"/>
                        </a:rPr>
                        <a:t>4-23</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088-875-6221</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12553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県庁前</a:t>
                      </a:r>
                      <a:r>
                        <a:rPr lang="ja-JP" altLang="en-US" sz="700" u="none" strike="noStrike" dirty="0">
                          <a:latin typeface="ＭＳ Ｐゴシック" pitchFamily="50" charset="-128"/>
                          <a:ea typeface="ＭＳ Ｐゴシック" pitchFamily="50" charset="-128"/>
                        </a:rPr>
                        <a:t>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升形</a:t>
                      </a:r>
                      <a:r>
                        <a:rPr lang="en-US" altLang="ja-JP" sz="700" u="none" strike="noStrike" dirty="0">
                          <a:latin typeface="ＭＳ Ｐゴシック" pitchFamily="50" charset="-128"/>
                          <a:ea typeface="ＭＳ Ｐゴシック" pitchFamily="50" charset="-128"/>
                        </a:rPr>
                        <a:t>4-3</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088-823-6651</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12553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高知見元醫院</a:t>
                      </a:r>
                      <a:endParaRPr lang="zh-TW"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升形</a:t>
                      </a:r>
                      <a:r>
                        <a:rPr lang="en-US" altLang="ja-JP" sz="700" u="none" strike="noStrike" dirty="0">
                          <a:latin typeface="ＭＳ Ｐゴシック" pitchFamily="50" charset="-128"/>
                          <a:ea typeface="ＭＳ Ｐゴシック" pitchFamily="50" charset="-128"/>
                        </a:rPr>
                        <a:t>5-33</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088-822-7168</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12553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浅井</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升形</a:t>
                      </a:r>
                      <a:r>
                        <a:rPr lang="en-US" altLang="zh-CN" sz="700" u="none" strike="noStrike" dirty="0">
                          <a:latin typeface="ＭＳ Ｐゴシック" pitchFamily="50" charset="-128"/>
                          <a:ea typeface="ＭＳ Ｐゴシック" pitchFamily="50" charset="-128"/>
                        </a:rPr>
                        <a:t>8</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2</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088-872-2013</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12553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島本</a:t>
                      </a:r>
                      <a:r>
                        <a:rPr lang="ja-JP" altLang="en-US" sz="700" u="none" strike="noStrike" dirty="0">
                          <a:latin typeface="ＭＳ Ｐゴシック" pitchFamily="50" charset="-128"/>
                          <a:ea typeface="ＭＳ Ｐゴシック" pitchFamily="50" charset="-128"/>
                        </a:rPr>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帯屋</a:t>
                      </a:r>
                      <a:r>
                        <a:rPr lang="zh-CN" altLang="en-US" sz="700" u="none" strike="noStrike" dirty="0">
                          <a:latin typeface="ＭＳ Ｐゴシック" pitchFamily="50" charset="-128"/>
                          <a:ea typeface="ＭＳ Ｐゴシック" pitchFamily="50" charset="-128"/>
                        </a:rPr>
                        <a:t>町２丁目</a:t>
                      </a:r>
                      <a:r>
                        <a:rPr lang="en-US" altLang="zh-CN" sz="700" u="none" strike="noStrike" dirty="0">
                          <a:latin typeface="ＭＳ Ｐゴシック" pitchFamily="50" charset="-128"/>
                          <a:ea typeface="ＭＳ Ｐゴシック" pitchFamily="50" charset="-128"/>
                        </a:rPr>
                        <a:t>6</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3</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088-873-6131</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216849">
                <a:tc vMerge="1">
                  <a:txBody>
                    <a:bodyPr/>
                    <a:lstStyle/>
                    <a:p>
                      <a:endParaRPr kumimoji="1" lang="ja-JP" altLang="en-US"/>
                    </a:p>
                  </a:txBody>
                  <a:tcPr/>
                </a:tc>
                <a:tc>
                  <a:txBody>
                    <a:bodyPr/>
                    <a:lstStyle/>
                    <a:p>
                      <a:pPr algn="l" fontAlgn="ctr"/>
                      <a:r>
                        <a:rPr lang="ja-JP" altLang="en-US" sz="700" u="none" strike="noStrike" spc="-150" dirty="0" smtClean="0">
                          <a:latin typeface="ＭＳ Ｐゴシック" pitchFamily="50" charset="-128"/>
                          <a:ea typeface="ＭＳ Ｐゴシック" pitchFamily="50" charset="-128"/>
                        </a:rPr>
                        <a:t>　帯屋</a:t>
                      </a:r>
                      <a:r>
                        <a:rPr lang="ja-JP" altLang="en-US" sz="700" u="none" strike="noStrike" spc="-150" dirty="0">
                          <a:latin typeface="ＭＳ Ｐゴシック" pitchFamily="50" charset="-128"/>
                          <a:ea typeface="ＭＳ Ｐゴシック" pitchFamily="50" charset="-128"/>
                        </a:rPr>
                        <a:t>町ハートクリニック</a:t>
                      </a:r>
                      <a:endParaRPr lang="ja-JP" altLang="en-US" sz="700" b="0" i="0" u="none" strike="noStrike" spc="-150"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600" u="none" strike="noStrike" dirty="0" smtClean="0">
                          <a:latin typeface="ＭＳ Ｐゴシック" pitchFamily="50" charset="-128"/>
                          <a:ea typeface="ＭＳ Ｐゴシック" pitchFamily="50" charset="-128"/>
                        </a:rPr>
                        <a:t>　帯屋町２丁目２番９号</a:t>
                      </a:r>
                      <a:endParaRPr lang="en-US" altLang="ja-JP" sz="600" u="none" strike="noStrike" dirty="0" smtClean="0">
                        <a:latin typeface="ＭＳ Ｐゴシック" pitchFamily="50" charset="-128"/>
                        <a:ea typeface="ＭＳ Ｐゴシック" pitchFamily="50" charset="-128"/>
                      </a:endParaRPr>
                    </a:p>
                    <a:p>
                      <a:pPr algn="l" fontAlgn="ctr"/>
                      <a:r>
                        <a:rPr lang="ja-JP" altLang="en-US" sz="600" u="none" strike="noStrike" dirty="0" smtClean="0">
                          <a:latin typeface="ＭＳ Ｐゴシック" pitchFamily="50" charset="-128"/>
                          <a:ea typeface="ＭＳ Ｐゴシック" pitchFamily="50" charset="-128"/>
                        </a:rPr>
                        <a:t>  帯屋町</a:t>
                      </a:r>
                      <a:r>
                        <a:rPr lang="en-US" altLang="ja-JP" sz="600" u="none" strike="noStrike" dirty="0" smtClean="0">
                          <a:latin typeface="ＭＳ Ｐゴシック" pitchFamily="50" charset="-128"/>
                          <a:ea typeface="ＭＳ Ｐゴシック" pitchFamily="50" charset="-128"/>
                        </a:rPr>
                        <a:t>CENTRO２F</a:t>
                      </a:r>
                      <a:r>
                        <a:rPr lang="ja-JP" altLang="en-US" sz="600" u="none" strike="noStrike" dirty="0" smtClean="0">
                          <a:latin typeface="ＭＳ Ｐゴシック" pitchFamily="50" charset="-128"/>
                          <a:ea typeface="ＭＳ Ｐゴシック" pitchFamily="50" charset="-128"/>
                        </a:rPr>
                        <a:t>　　　　　</a:t>
                      </a:r>
                      <a:endParaRPr lang="en-US" sz="6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088-875-4976</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216849">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畠中</a:t>
                      </a:r>
                      <a:r>
                        <a:rPr lang="ja-JP" altLang="en-US" sz="700" u="none" strike="noStrike" dirty="0">
                          <a:latin typeface="ＭＳ Ｐゴシック" pitchFamily="50" charset="-128"/>
                          <a:ea typeface="ＭＳ Ｐゴシック" pitchFamily="50" charset="-128"/>
                        </a:rPr>
                        <a:t>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600" u="none" strike="noStrike" dirty="0" smtClean="0">
                          <a:latin typeface="ＭＳ Ｐゴシック" pitchFamily="50" charset="-128"/>
                          <a:ea typeface="ＭＳ Ｐゴシック" pitchFamily="50" charset="-128"/>
                        </a:rPr>
                        <a:t>　追手筋</a:t>
                      </a:r>
                      <a:r>
                        <a:rPr lang="ja-JP" altLang="en-US" sz="600" u="none" strike="noStrike" dirty="0">
                          <a:latin typeface="ＭＳ Ｐゴシック" pitchFamily="50" charset="-128"/>
                          <a:ea typeface="ＭＳ Ｐゴシック" pitchFamily="50" charset="-128"/>
                        </a:rPr>
                        <a:t>１丁目</a:t>
                      </a:r>
                      <a:r>
                        <a:rPr lang="en-US" altLang="ja-JP" sz="600" u="none" strike="noStrike" dirty="0" smtClean="0">
                          <a:latin typeface="ＭＳ Ｐゴシック" pitchFamily="50" charset="-128"/>
                          <a:ea typeface="ＭＳ Ｐゴシック" pitchFamily="50" charset="-128"/>
                        </a:rPr>
                        <a:t>9-22 </a:t>
                      </a:r>
                    </a:p>
                    <a:p>
                      <a:pPr algn="l" fontAlgn="ctr"/>
                      <a:r>
                        <a:rPr lang="ja-JP" altLang="en-US" sz="600" u="none" strike="noStrike" dirty="0" smtClean="0">
                          <a:latin typeface="ＭＳ Ｐゴシック" pitchFamily="50" charset="-128"/>
                          <a:ea typeface="ＭＳ Ｐゴシック" pitchFamily="50" charset="-128"/>
                        </a:rPr>
                        <a:t>  高知メディカルプラザ１</a:t>
                      </a:r>
                      <a:r>
                        <a:rPr lang="en-US" altLang="ja-JP" sz="600" u="none" strike="noStrike" dirty="0" smtClean="0">
                          <a:latin typeface="ＭＳ Ｐゴシック" pitchFamily="50" charset="-128"/>
                          <a:ea typeface="ＭＳ Ｐゴシック" pitchFamily="50" charset="-128"/>
                        </a:rPr>
                        <a:t>F   </a:t>
                      </a:r>
                      <a:r>
                        <a:rPr lang="ja-JP" altLang="en-US" sz="600" u="none" strike="noStrike" dirty="0" smtClean="0">
                          <a:latin typeface="ＭＳ Ｐゴシック" pitchFamily="50" charset="-128"/>
                          <a:ea typeface="ＭＳ Ｐゴシック" pitchFamily="50" charset="-128"/>
                        </a:rPr>
                        <a:t>　　　</a:t>
                      </a:r>
                      <a:r>
                        <a:rPr lang="en-US" altLang="ja-JP" sz="600" u="none" strike="noStrike" dirty="0" smtClean="0">
                          <a:latin typeface="ＭＳ Ｐゴシック" pitchFamily="50" charset="-128"/>
                          <a:ea typeface="ＭＳ Ｐゴシック" pitchFamily="50" charset="-128"/>
                        </a:rPr>
                        <a:t>          </a:t>
                      </a:r>
                      <a:r>
                        <a:rPr lang="ja-JP" altLang="en-US" sz="600" u="none" strike="noStrike" dirty="0" smtClean="0">
                          <a:latin typeface="ＭＳ Ｐゴシック" pitchFamily="50" charset="-128"/>
                          <a:ea typeface="ＭＳ Ｐゴシック" pitchFamily="50" charset="-128"/>
                        </a:rPr>
                        <a:t>　</a:t>
                      </a:r>
                      <a:endParaRPr lang="en-US" altLang="ja-JP" sz="6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088-822-6105</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12553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植田</a:t>
                      </a:r>
                      <a:r>
                        <a:rPr lang="ja-JP" altLang="en-US" sz="700" u="none" strike="noStrike" dirty="0">
                          <a:latin typeface="ＭＳ Ｐゴシック" pitchFamily="50" charset="-128"/>
                          <a:ea typeface="ＭＳ Ｐゴシック" pitchFamily="50" charset="-128"/>
                        </a:rPr>
                        <a:t>医院</a:t>
                      </a:r>
                      <a:endParaRPr lang="ja-JP"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廿</a:t>
                      </a:r>
                      <a:r>
                        <a:rPr lang="ja-JP" altLang="en-US" sz="700" u="none" strike="noStrike" dirty="0">
                          <a:latin typeface="ＭＳ Ｐゴシック" pitchFamily="50" charset="-128"/>
                          <a:ea typeface="ＭＳ Ｐゴシック" pitchFamily="50" charset="-128"/>
                        </a:rPr>
                        <a:t>代町</a:t>
                      </a:r>
                      <a:r>
                        <a:rPr lang="en-US" altLang="ja-JP" sz="700" u="none" strike="noStrike" dirty="0">
                          <a:latin typeface="ＭＳ Ｐゴシック" pitchFamily="50" charset="-128"/>
                          <a:ea typeface="ＭＳ Ｐゴシック" pitchFamily="50" charset="-128"/>
                        </a:rPr>
                        <a:t>1-8</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088-823-8814</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12553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中ノ</a:t>
                      </a:r>
                      <a:r>
                        <a:rPr lang="ja-JP" altLang="en-US" sz="700" u="none" strike="noStrike" dirty="0">
                          <a:latin typeface="ＭＳ Ｐゴシック" pitchFamily="50" charset="-128"/>
                          <a:ea typeface="ＭＳ Ｐゴシック" pitchFamily="50" charset="-128"/>
                        </a:rPr>
                        <a:t>橋病院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永</a:t>
                      </a:r>
                      <a:r>
                        <a:rPr lang="ja-JP" altLang="en-US" sz="700" u="none" strike="noStrike" dirty="0">
                          <a:latin typeface="ＭＳ Ｐゴシック" pitchFamily="50" charset="-128"/>
                          <a:ea typeface="ＭＳ Ｐゴシック" pitchFamily="50" charset="-128"/>
                        </a:rPr>
                        <a:t>国寺町</a:t>
                      </a:r>
                      <a:r>
                        <a:rPr lang="en-US" altLang="ja-JP" sz="700" u="none" strike="noStrike" dirty="0">
                          <a:latin typeface="ＭＳ Ｐゴシック" pitchFamily="50" charset="-128"/>
                          <a:ea typeface="ＭＳ Ｐゴシック" pitchFamily="50" charset="-128"/>
                        </a:rPr>
                        <a:t>1-46</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088-872-4069</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r h="125533">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出原</a:t>
                      </a:r>
                      <a:r>
                        <a:rPr lang="ja-JP" altLang="en-US" sz="700" u="none" strike="noStrike" dirty="0">
                          <a:latin typeface="ＭＳ Ｐゴシック" pitchFamily="50" charset="-128"/>
                          <a:ea typeface="ＭＳ Ｐゴシック" pitchFamily="50" charset="-128"/>
                        </a:rPr>
                        <a:t>診療所</a:t>
                      </a:r>
                      <a:endParaRPr lang="ja-JP"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永</a:t>
                      </a:r>
                      <a:r>
                        <a:rPr lang="zh-CN" altLang="en-US" sz="700" u="none" strike="noStrike" dirty="0">
                          <a:latin typeface="ＭＳ Ｐゴシック" pitchFamily="50" charset="-128"/>
                          <a:ea typeface="ＭＳ Ｐゴシック" pitchFamily="50" charset="-128"/>
                        </a:rPr>
                        <a:t>国寺町６番２号</a:t>
                      </a:r>
                      <a:endParaRPr lang="zh-CN" altLang="en-US"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c>
                  <a:txBody>
                    <a:bodyPr/>
                    <a:lstStyle/>
                    <a:p>
                      <a:pPr algn="ctr" fontAlgn="ctr"/>
                      <a:r>
                        <a:rPr lang="en-US" altLang="ja-JP" sz="700" u="none" strike="noStrike" dirty="0">
                          <a:latin typeface="ＭＳ Ｐゴシック" pitchFamily="50" charset="-128"/>
                          <a:ea typeface="ＭＳ Ｐゴシック" pitchFamily="50" charset="-128"/>
                        </a:rPr>
                        <a:t>088-825-3211</a:t>
                      </a:r>
                      <a:endParaRPr lang="en-US" altLang="ja-JP" sz="700" b="0" i="0" u="none" strike="noStrike" dirty="0">
                        <a:solidFill>
                          <a:srgbClr val="000000"/>
                        </a:solidFill>
                        <a:latin typeface="ＭＳ Ｐゴシック" pitchFamily="50" charset="-128"/>
                        <a:ea typeface="ＭＳ Ｐゴシック" pitchFamily="50" charset="-128"/>
                      </a:endParaRPr>
                    </a:p>
                  </a:txBody>
                  <a:tcPr marL="3781" marR="3781" marT="3781" marB="0" anchor="ctr"/>
                </a:tc>
              </a:tr>
            </a:tbl>
          </a:graphicData>
        </a:graphic>
      </p:graphicFrame>
      <p:graphicFrame>
        <p:nvGraphicFramePr>
          <p:cNvPr id="61" name="表 60"/>
          <p:cNvGraphicFramePr>
            <a:graphicFrameLocks noGrp="1"/>
          </p:cNvGraphicFramePr>
          <p:nvPr/>
        </p:nvGraphicFramePr>
        <p:xfrm>
          <a:off x="3432810" y="1775500"/>
          <a:ext cx="3096344" cy="2368728"/>
        </p:xfrm>
        <a:graphic>
          <a:graphicData uri="http://schemas.openxmlformats.org/drawingml/2006/table">
            <a:tbl>
              <a:tblPr bandRow="1">
                <a:tableStyleId>{5DA37D80-6434-44D0-A028-1B22A696006F}</a:tableStyleId>
              </a:tblPr>
              <a:tblGrid>
                <a:gridCol w="190500"/>
                <a:gridCol w="1024104"/>
                <a:gridCol w="1117077"/>
                <a:gridCol w="764663"/>
              </a:tblGrid>
              <a:tr h="131596">
                <a:tc rowSpan="18">
                  <a:txBody>
                    <a:bodyPr/>
                    <a:lstStyle/>
                    <a:p>
                      <a:pPr algn="ctr" fontAlgn="ctr"/>
                      <a:r>
                        <a:rPr lang="ja-JP" altLang="en-US" sz="900" u="none" strike="noStrike" spc="600" dirty="0" smtClean="0">
                          <a:latin typeface="ＭＳ Ｐゴシック" pitchFamily="50" charset="-128"/>
                          <a:ea typeface="ＭＳ Ｐゴシック" pitchFamily="50" charset="-128"/>
                        </a:rPr>
                        <a:t>江 ノ 口</a:t>
                      </a:r>
                      <a:endParaRPr lang="ja-JP" altLang="en-US" sz="900" b="0" i="0" u="none" strike="noStrike" spc="600" dirty="0">
                        <a:solidFill>
                          <a:srgbClr val="000000"/>
                        </a:solidFill>
                        <a:latin typeface="ＭＳ Ｐゴシック" pitchFamily="50" charset="-128"/>
                        <a:ea typeface="ＭＳ Ｐゴシック" pitchFamily="50" charset="-128"/>
                      </a:endParaRPr>
                    </a:p>
                  </a:txBody>
                  <a:tcPr marL="4298" marR="4298" marT="4298" marB="0" vert="eaVert" anchor="ctr"/>
                </a:tc>
                <a:tc>
                  <a:txBody>
                    <a:bodyPr/>
                    <a:lstStyle/>
                    <a:p>
                      <a:pPr algn="l" fontAlgn="ctr"/>
                      <a:r>
                        <a:rPr lang="ja-JP" altLang="en-US" sz="700" u="none" strike="noStrike" dirty="0" smtClean="0"/>
                        <a:t>　岡村</a:t>
                      </a:r>
                      <a:r>
                        <a:rPr lang="ja-JP" altLang="en-US" sz="700" u="none" strike="noStrike" dirty="0"/>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入明町</a:t>
                      </a:r>
                      <a:r>
                        <a:rPr lang="en-US" altLang="ja-JP" sz="700" u="none" strike="noStrike" dirty="0">
                          <a:latin typeface="ＭＳ Ｐゴシック" pitchFamily="50" charset="-128"/>
                          <a:ea typeface="ＭＳ Ｐゴシック" pitchFamily="50" charset="-128"/>
                        </a:rPr>
                        <a:t>1-5 </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088-822-5155</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r h="131596">
                <a:tc vMerge="1">
                  <a:txBody>
                    <a:bodyPr/>
                    <a:lstStyle/>
                    <a:p>
                      <a:endParaRPr kumimoji="1" lang="ja-JP" altLang="en-US"/>
                    </a:p>
                  </a:txBody>
                  <a:tcPr/>
                </a:tc>
                <a:tc>
                  <a:txBody>
                    <a:bodyPr/>
                    <a:lstStyle/>
                    <a:p>
                      <a:pPr algn="l" fontAlgn="ctr"/>
                      <a:r>
                        <a:rPr lang="ja-JP" altLang="en-US" sz="700" u="none" strike="noStrike" dirty="0" smtClean="0"/>
                        <a:t>　木村</a:t>
                      </a:r>
                      <a:r>
                        <a:rPr lang="ja-JP" altLang="en-US" sz="700" u="none" strike="noStrike" dirty="0"/>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寿町</a:t>
                      </a:r>
                      <a:r>
                        <a:rPr lang="en-US" altLang="zh-CN" sz="700" u="none" strike="noStrike" dirty="0">
                          <a:latin typeface="ＭＳ Ｐゴシック" pitchFamily="50" charset="-128"/>
                          <a:ea typeface="ＭＳ Ｐゴシック" pitchFamily="50" charset="-128"/>
                        </a:rPr>
                        <a:t>8</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8</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088-822-7231</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r h="131596">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吉川</a:t>
                      </a:r>
                      <a:r>
                        <a:rPr lang="zh-CN" altLang="en-US" sz="700" u="none" strike="noStrike" dirty="0">
                          <a:latin typeface="ＭＳ Ｐゴシック" pitchFamily="50" charset="-128"/>
                          <a:ea typeface="ＭＳ Ｐゴシック" pitchFamily="50" charset="-128"/>
                        </a:rPr>
                        <a:t>内科消化器科</a:t>
                      </a:r>
                      <a:endParaRPr lang="zh-CN"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伊勢崎町</a:t>
                      </a:r>
                      <a:r>
                        <a:rPr lang="en-US" altLang="ja-JP" sz="700" u="none" strike="noStrike" dirty="0">
                          <a:latin typeface="ＭＳ Ｐゴシック" pitchFamily="50" charset="-128"/>
                          <a:ea typeface="ＭＳ Ｐゴシック" pitchFamily="50" charset="-128"/>
                        </a:rPr>
                        <a:t>10</a:t>
                      </a:r>
                      <a:r>
                        <a:rPr lang="ja-JP" altLang="en-US" sz="700" u="none" strike="noStrike" dirty="0">
                          <a:latin typeface="ＭＳ Ｐゴシック" pitchFamily="50" charset="-128"/>
                          <a:ea typeface="ＭＳ Ｐゴシック" pitchFamily="50" charset="-128"/>
                        </a:rPr>
                        <a:t>番</a:t>
                      </a:r>
                      <a:r>
                        <a:rPr lang="en-US" altLang="ja-JP" sz="700" u="none" strike="noStrike" dirty="0">
                          <a:latin typeface="ＭＳ Ｐゴシック" pitchFamily="50" charset="-128"/>
                          <a:ea typeface="ＭＳ Ｐゴシック" pitchFamily="50" charset="-128"/>
                        </a:rPr>
                        <a:t>11</a:t>
                      </a:r>
                      <a:r>
                        <a:rPr lang="ja-JP" altLang="en-US" sz="700" u="none" strike="noStrike" dirty="0">
                          <a:latin typeface="ＭＳ Ｐゴシック" pitchFamily="50" charset="-128"/>
                          <a:ea typeface="ＭＳ Ｐゴシック" pitchFamily="50" charset="-128"/>
                        </a:rPr>
                        <a:t>号</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088-871-3355</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r h="131596">
                <a:tc vMerge="1">
                  <a:txBody>
                    <a:bodyPr/>
                    <a:lstStyle/>
                    <a:p>
                      <a:endParaRPr kumimoji="1" lang="ja-JP" altLang="en-US"/>
                    </a:p>
                  </a:txBody>
                  <a:tcPr/>
                </a:tc>
                <a:tc>
                  <a:txBody>
                    <a:bodyPr/>
                    <a:lstStyle/>
                    <a:p>
                      <a:pPr algn="l" fontAlgn="ctr"/>
                      <a:r>
                        <a:rPr lang="ja-JP" altLang="en-US" sz="700" u="none" strike="noStrike" dirty="0" smtClean="0"/>
                        <a:t>　小谷</a:t>
                      </a:r>
                      <a:r>
                        <a:rPr lang="ja-JP" altLang="en-US" sz="700" u="none" strike="noStrike" dirty="0"/>
                        <a:t>放射線科・内科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吉田町</a:t>
                      </a:r>
                      <a:r>
                        <a:rPr lang="zh-CN" altLang="en-US" sz="700" u="none" strike="noStrike" dirty="0">
                          <a:latin typeface="ＭＳ Ｐゴシック" pitchFamily="50" charset="-128"/>
                          <a:ea typeface="ＭＳ Ｐゴシック" pitchFamily="50" charset="-128"/>
                        </a:rPr>
                        <a:t>２番８号</a:t>
                      </a:r>
                      <a:endParaRPr lang="zh-CN"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088-873-6111</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r h="131596">
                <a:tc vMerge="1">
                  <a:txBody>
                    <a:bodyPr/>
                    <a:lstStyle/>
                    <a:p>
                      <a:endParaRPr kumimoji="1" lang="ja-JP" altLang="en-US"/>
                    </a:p>
                  </a:txBody>
                  <a:tcPr/>
                </a:tc>
                <a:tc>
                  <a:txBody>
                    <a:bodyPr/>
                    <a:lstStyle/>
                    <a:p>
                      <a:pPr algn="l" fontAlgn="ctr"/>
                      <a:r>
                        <a:rPr lang="ja-JP" altLang="en-US" sz="700" u="none" strike="noStrike" spc="-150" dirty="0" smtClean="0"/>
                        <a:t>　より</a:t>
                      </a:r>
                      <a:r>
                        <a:rPr lang="ja-JP" altLang="en-US" sz="700" u="none" strike="noStrike" spc="-150" dirty="0"/>
                        <a:t>みつ内科消化器内科</a:t>
                      </a:r>
                      <a:endParaRPr lang="ja-JP" altLang="en-US" sz="700" b="0" i="0" u="none" strike="noStrike" spc="-150"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三園町</a:t>
                      </a:r>
                      <a:r>
                        <a:rPr lang="en-US" altLang="ja-JP" sz="700" u="none" strike="noStrike" dirty="0">
                          <a:latin typeface="ＭＳ Ｐゴシック" pitchFamily="50" charset="-128"/>
                          <a:ea typeface="ＭＳ Ｐゴシック" pitchFamily="50" charset="-128"/>
                        </a:rPr>
                        <a:t>227</a:t>
                      </a:r>
                      <a:r>
                        <a:rPr lang="ja-JP" altLang="en-US" sz="700" u="none" strike="noStrike" dirty="0">
                          <a:latin typeface="ＭＳ Ｐゴシック" pitchFamily="50" charset="-128"/>
                          <a:ea typeface="ＭＳ Ｐゴシック" pitchFamily="50" charset="-128"/>
                        </a:rPr>
                        <a:t>番地</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088-824-3955</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r h="131596">
                <a:tc vMerge="1">
                  <a:txBody>
                    <a:bodyPr/>
                    <a:lstStyle/>
                    <a:p>
                      <a:endParaRPr kumimoji="1" lang="ja-JP" altLang="en-US"/>
                    </a:p>
                  </a:txBody>
                  <a:tcPr/>
                </a:tc>
                <a:tc>
                  <a:txBody>
                    <a:bodyPr/>
                    <a:lstStyle/>
                    <a:p>
                      <a:pPr algn="l" fontAlgn="ctr"/>
                      <a:r>
                        <a:rPr lang="ja-JP" altLang="en-US" sz="700" u="none" strike="noStrike" dirty="0" smtClean="0"/>
                        <a:t>　愛宕</a:t>
                      </a:r>
                      <a:r>
                        <a:rPr lang="ja-JP" altLang="en-US" sz="700" u="none" strike="noStrike" dirty="0"/>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愛宕</a:t>
                      </a:r>
                      <a:r>
                        <a:rPr lang="ja-JP" altLang="en-US" sz="700" u="none" strike="noStrike" dirty="0">
                          <a:latin typeface="ＭＳ Ｐゴシック" pitchFamily="50" charset="-128"/>
                          <a:ea typeface="ＭＳ Ｐゴシック" pitchFamily="50" charset="-128"/>
                        </a:rPr>
                        <a:t>町１丁目</a:t>
                      </a:r>
                      <a:r>
                        <a:rPr lang="en-US" altLang="ja-JP" sz="700" u="none" strike="noStrike" dirty="0">
                          <a:latin typeface="ＭＳ Ｐゴシック" pitchFamily="50" charset="-128"/>
                          <a:ea typeface="ＭＳ Ｐゴシック" pitchFamily="50" charset="-128"/>
                        </a:rPr>
                        <a:t>1</a:t>
                      </a:r>
                      <a:r>
                        <a:rPr lang="ja-JP" altLang="en-US" sz="700" u="none" strike="noStrike" dirty="0">
                          <a:latin typeface="ＭＳ Ｐゴシック" pitchFamily="50" charset="-128"/>
                          <a:ea typeface="ＭＳ Ｐゴシック" pitchFamily="50" charset="-128"/>
                        </a:rPr>
                        <a:t>番</a:t>
                      </a:r>
                      <a:r>
                        <a:rPr lang="en-US" altLang="ja-JP" sz="700" u="none" strike="noStrike" dirty="0">
                          <a:latin typeface="ＭＳ Ｐゴシック" pitchFamily="50" charset="-128"/>
                          <a:ea typeface="ＭＳ Ｐゴシック" pitchFamily="50" charset="-128"/>
                        </a:rPr>
                        <a:t>13</a:t>
                      </a:r>
                      <a:r>
                        <a:rPr lang="ja-JP" altLang="en-US" sz="700" u="none" strike="noStrike" dirty="0">
                          <a:latin typeface="ＭＳ Ｐゴシック" pitchFamily="50" charset="-128"/>
                          <a:ea typeface="ＭＳ Ｐゴシック" pitchFamily="50" charset="-128"/>
                        </a:rPr>
                        <a:t>号</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088-823-3301</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r h="131596">
                <a:tc vMerge="1">
                  <a:txBody>
                    <a:bodyPr/>
                    <a:lstStyle/>
                    <a:p>
                      <a:endParaRPr kumimoji="1" lang="ja-JP" altLang="en-US"/>
                    </a:p>
                  </a:txBody>
                  <a:tcPr/>
                </a:tc>
                <a:tc>
                  <a:txBody>
                    <a:bodyPr/>
                    <a:lstStyle/>
                    <a:p>
                      <a:pPr algn="l" fontAlgn="ctr"/>
                      <a:r>
                        <a:rPr lang="ja-JP" altLang="en-US" sz="700" u="none" strike="noStrike" dirty="0" smtClean="0"/>
                        <a:t>　高橋</a:t>
                      </a:r>
                      <a:r>
                        <a:rPr lang="ja-JP" altLang="en-US" sz="700" u="none" strike="noStrike" dirty="0"/>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愛宕</a:t>
                      </a:r>
                      <a:r>
                        <a:rPr lang="ja-JP" altLang="en-US" sz="700" u="none" strike="noStrike" dirty="0">
                          <a:latin typeface="ＭＳ Ｐゴシック" pitchFamily="50" charset="-128"/>
                          <a:ea typeface="ＭＳ Ｐゴシック" pitchFamily="50" charset="-128"/>
                        </a:rPr>
                        <a:t>町３丁目</a:t>
                      </a:r>
                      <a:r>
                        <a:rPr lang="en-US" altLang="ja-JP" sz="700" u="none" strike="noStrike" dirty="0">
                          <a:latin typeface="ＭＳ Ｐゴシック" pitchFamily="50" charset="-128"/>
                          <a:ea typeface="ＭＳ Ｐゴシック" pitchFamily="50" charset="-128"/>
                        </a:rPr>
                        <a:t>9</a:t>
                      </a:r>
                      <a:r>
                        <a:rPr lang="ja-JP" altLang="en-US" sz="700" u="none" strike="noStrike" dirty="0">
                          <a:latin typeface="ＭＳ Ｐゴシック" pitchFamily="50" charset="-128"/>
                          <a:ea typeface="ＭＳ Ｐゴシック" pitchFamily="50" charset="-128"/>
                        </a:rPr>
                        <a:t>番</a:t>
                      </a:r>
                      <a:r>
                        <a:rPr lang="en-US" altLang="ja-JP" sz="700" u="none" strike="noStrike" dirty="0">
                          <a:latin typeface="ＭＳ Ｐゴシック" pitchFamily="50" charset="-128"/>
                          <a:ea typeface="ＭＳ Ｐゴシック" pitchFamily="50" charset="-128"/>
                        </a:rPr>
                        <a:t>20</a:t>
                      </a:r>
                      <a:r>
                        <a:rPr lang="ja-JP" altLang="en-US" sz="700" u="none" strike="noStrike" dirty="0">
                          <a:latin typeface="ＭＳ Ｐゴシック" pitchFamily="50" charset="-128"/>
                          <a:ea typeface="ＭＳ Ｐゴシック" pitchFamily="50" charset="-128"/>
                        </a:rPr>
                        <a:t>号</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088-822-1616</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r h="131596">
                <a:tc vMerge="1">
                  <a:txBody>
                    <a:bodyPr/>
                    <a:lstStyle/>
                    <a:p>
                      <a:endParaRPr kumimoji="1" lang="ja-JP" altLang="en-US"/>
                    </a:p>
                  </a:txBody>
                  <a:tcPr/>
                </a:tc>
                <a:tc>
                  <a:txBody>
                    <a:bodyPr/>
                    <a:lstStyle/>
                    <a:p>
                      <a:pPr algn="l" fontAlgn="ctr"/>
                      <a:r>
                        <a:rPr lang="ja-JP" altLang="en-US" sz="700" u="none" strike="noStrike" dirty="0" smtClean="0"/>
                        <a:t>　瀬戸</a:t>
                      </a:r>
                      <a:r>
                        <a:rPr lang="ja-JP" altLang="en-US" sz="700" u="none" strike="noStrike" dirty="0"/>
                        <a:t>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愛宕</a:t>
                      </a:r>
                      <a:r>
                        <a:rPr lang="zh-TW" altLang="en-US" sz="700" u="none" strike="noStrike" dirty="0">
                          <a:latin typeface="ＭＳ Ｐゴシック" pitchFamily="50" charset="-128"/>
                          <a:ea typeface="ＭＳ Ｐゴシック" pitchFamily="50" charset="-128"/>
                        </a:rPr>
                        <a:t>町２丁目</a:t>
                      </a:r>
                      <a:r>
                        <a:rPr lang="en-US" altLang="zh-TW" sz="700" u="none" strike="noStrike" dirty="0">
                          <a:latin typeface="ＭＳ Ｐゴシック" pitchFamily="50" charset="-128"/>
                          <a:ea typeface="ＭＳ Ｐゴシック" pitchFamily="50" charset="-128"/>
                        </a:rPr>
                        <a:t>22-3</a:t>
                      </a:r>
                      <a:endParaRPr lang="en-US" altLang="zh-TW"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088-873-1794</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r h="131596">
                <a:tc vMerge="1">
                  <a:txBody>
                    <a:bodyPr/>
                    <a:lstStyle/>
                    <a:p>
                      <a:endParaRPr kumimoji="1" lang="ja-JP" altLang="en-US"/>
                    </a:p>
                  </a:txBody>
                  <a:tcPr/>
                </a:tc>
                <a:tc>
                  <a:txBody>
                    <a:bodyPr/>
                    <a:lstStyle/>
                    <a:p>
                      <a:pPr algn="l" fontAlgn="ctr"/>
                      <a:r>
                        <a:rPr lang="ja-JP" altLang="en-US" sz="700" u="none" strike="noStrike" spc="-150" dirty="0" smtClean="0"/>
                        <a:t>　福井</a:t>
                      </a:r>
                      <a:r>
                        <a:rPr lang="ja-JP" altLang="en-US" sz="700" u="none" strike="noStrike" spc="-150" dirty="0"/>
                        <a:t>小児科・内科・循環器科</a:t>
                      </a:r>
                      <a:endParaRPr lang="ja-JP" altLang="en-US" sz="700" b="0" i="0" u="none" strike="noStrike" spc="-150"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愛宕</a:t>
                      </a:r>
                      <a:r>
                        <a:rPr lang="ja-JP" altLang="en-US" sz="700" u="none" strike="noStrike" dirty="0">
                          <a:latin typeface="ＭＳ Ｐゴシック" pitchFamily="50" charset="-128"/>
                          <a:ea typeface="ＭＳ Ｐゴシック" pitchFamily="50" charset="-128"/>
                        </a:rPr>
                        <a:t>町</a:t>
                      </a:r>
                      <a:r>
                        <a:rPr lang="en-US" altLang="ja-JP" sz="700" u="none" strike="noStrike" dirty="0">
                          <a:latin typeface="ＭＳ Ｐゴシック" pitchFamily="50" charset="-128"/>
                          <a:ea typeface="ＭＳ Ｐゴシック" pitchFamily="50" charset="-128"/>
                        </a:rPr>
                        <a:t>3-12-3</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088-824-6556</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r h="131596">
                <a:tc vMerge="1">
                  <a:txBody>
                    <a:bodyPr/>
                    <a:lstStyle/>
                    <a:p>
                      <a:endParaRPr kumimoji="1" lang="ja-JP" altLang="en-US"/>
                    </a:p>
                  </a:txBody>
                  <a:tcPr/>
                </a:tc>
                <a:tc>
                  <a:txBody>
                    <a:bodyPr/>
                    <a:lstStyle/>
                    <a:p>
                      <a:pPr algn="l" fontAlgn="ctr"/>
                      <a:r>
                        <a:rPr lang="ja-JP" altLang="en-US" sz="700" u="none" strike="noStrike" dirty="0" smtClean="0"/>
                        <a:t>　高松</a:t>
                      </a:r>
                      <a:r>
                        <a:rPr lang="ja-JP" altLang="en-US" sz="700" u="none" strike="noStrike" dirty="0"/>
                        <a:t>内科クリニック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大川筋</a:t>
                      </a:r>
                      <a:r>
                        <a:rPr lang="ja-JP" altLang="en-US" sz="700" u="none" strike="noStrike" dirty="0">
                          <a:latin typeface="ＭＳ Ｐゴシック" pitchFamily="50" charset="-128"/>
                          <a:ea typeface="ＭＳ Ｐゴシック" pitchFamily="50" charset="-128"/>
                        </a:rPr>
                        <a:t>２丁目</a:t>
                      </a:r>
                      <a:r>
                        <a:rPr lang="en-US" altLang="ja-JP" sz="700" u="none" strike="noStrike" dirty="0">
                          <a:latin typeface="ＭＳ Ｐゴシック" pitchFamily="50" charset="-128"/>
                          <a:ea typeface="ＭＳ Ｐゴシック" pitchFamily="50" charset="-128"/>
                        </a:rPr>
                        <a:t>5-48</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088-872-5500</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r h="131596">
                <a:tc vMerge="1">
                  <a:txBody>
                    <a:bodyPr/>
                    <a:lstStyle/>
                    <a:p>
                      <a:endParaRPr kumimoji="1" lang="ja-JP" altLang="en-US"/>
                    </a:p>
                  </a:txBody>
                  <a:tcPr/>
                </a:tc>
                <a:tc>
                  <a:txBody>
                    <a:bodyPr/>
                    <a:lstStyle/>
                    <a:p>
                      <a:pPr algn="l" fontAlgn="ctr"/>
                      <a:r>
                        <a:rPr lang="ja-JP" altLang="en-US" sz="700" u="none" strike="noStrike" dirty="0" smtClean="0"/>
                        <a:t>　高知</a:t>
                      </a:r>
                      <a:r>
                        <a:rPr lang="ja-JP" altLang="en-US" sz="700" u="none" strike="noStrike" dirty="0"/>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相生町</a:t>
                      </a:r>
                      <a:r>
                        <a:rPr lang="en-US" altLang="zh-CN" sz="700" u="none" strike="noStrike" dirty="0">
                          <a:latin typeface="ＭＳ Ｐゴシック" pitchFamily="50" charset="-128"/>
                          <a:ea typeface="ＭＳ Ｐゴシック" pitchFamily="50" charset="-128"/>
                        </a:rPr>
                        <a:t>1</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35</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088-883-3211</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r h="131596">
                <a:tc vMerge="1">
                  <a:txBody>
                    <a:bodyPr/>
                    <a:lstStyle/>
                    <a:p>
                      <a:endParaRPr kumimoji="1" lang="ja-JP" altLang="en-US"/>
                    </a:p>
                  </a:txBody>
                  <a:tcPr/>
                </a:tc>
                <a:tc>
                  <a:txBody>
                    <a:bodyPr/>
                    <a:lstStyle/>
                    <a:p>
                      <a:pPr algn="l" fontAlgn="ctr"/>
                      <a:r>
                        <a:rPr lang="ja-JP" altLang="en-US" sz="700" u="none" strike="noStrike" dirty="0" smtClean="0"/>
                        <a:t>　</a:t>
                      </a:r>
                      <a:r>
                        <a:rPr lang="ja-JP" altLang="en-US" sz="700" u="none" strike="noStrike" dirty="0" err="1" smtClean="0"/>
                        <a:t>くぼぞえ</a:t>
                      </a:r>
                      <a:r>
                        <a:rPr lang="ja-JP" altLang="en-US" sz="700" u="none" strike="noStrike" dirty="0"/>
                        <a:t>外科胃腸内科</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相生町</a:t>
                      </a:r>
                      <a:r>
                        <a:rPr lang="en-US" altLang="ja-JP" sz="700" u="none" strike="noStrike" dirty="0">
                          <a:latin typeface="ＭＳ Ｐゴシック" pitchFamily="50" charset="-128"/>
                          <a:ea typeface="ＭＳ Ｐゴシック" pitchFamily="50" charset="-128"/>
                        </a:rPr>
                        <a:t>1-20</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088-884-5622</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r h="131596">
                <a:tc vMerge="1">
                  <a:txBody>
                    <a:bodyPr/>
                    <a:lstStyle/>
                    <a:p>
                      <a:endParaRPr kumimoji="1" lang="ja-JP" altLang="en-US"/>
                    </a:p>
                  </a:txBody>
                  <a:tcPr/>
                </a:tc>
                <a:tc>
                  <a:txBody>
                    <a:bodyPr/>
                    <a:lstStyle/>
                    <a:p>
                      <a:pPr algn="l" fontAlgn="ctr"/>
                      <a:r>
                        <a:rPr lang="ja-JP" altLang="en-US" sz="700" u="none" strike="noStrike" dirty="0" smtClean="0"/>
                        <a:t>　クリニック</a:t>
                      </a:r>
                      <a:r>
                        <a:rPr lang="ja-JP" altLang="en-US" sz="700" u="none" strike="noStrike" dirty="0"/>
                        <a:t>地球</a:t>
                      </a:r>
                      <a:r>
                        <a:rPr lang="en-US" altLang="ja-JP" sz="700" u="none" strike="noStrike" dirty="0"/>
                        <a:t>33</a:t>
                      </a:r>
                      <a:r>
                        <a:rPr lang="ja-JP" altLang="en-US" sz="700" u="none" strike="noStrike" dirty="0"/>
                        <a:t>番地</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CN" altLang="en-US" sz="700" u="none" strike="noStrike" dirty="0" smtClean="0">
                          <a:latin typeface="ＭＳ Ｐゴシック" pitchFamily="50" charset="-128"/>
                          <a:ea typeface="ＭＳ Ｐゴシック" pitchFamily="50" charset="-128"/>
                        </a:rPr>
                        <a:t>北本町</a:t>
                      </a:r>
                      <a:r>
                        <a:rPr lang="zh-CN" altLang="en-US" sz="700" u="none" strike="noStrike" dirty="0">
                          <a:latin typeface="ＭＳ Ｐゴシック" pitchFamily="50" charset="-128"/>
                          <a:ea typeface="ＭＳ Ｐゴシック" pitchFamily="50" charset="-128"/>
                        </a:rPr>
                        <a:t>４丁目</a:t>
                      </a:r>
                      <a:r>
                        <a:rPr lang="en-US" altLang="zh-CN" sz="700" u="none" strike="noStrike" dirty="0">
                          <a:latin typeface="ＭＳ Ｐゴシック" pitchFamily="50" charset="-128"/>
                          <a:ea typeface="ＭＳ Ｐゴシック" pitchFamily="50" charset="-128"/>
                        </a:rPr>
                        <a:t>4</a:t>
                      </a:r>
                      <a:r>
                        <a:rPr lang="zh-CN" altLang="en-US" sz="700" u="none" strike="noStrike" dirty="0">
                          <a:latin typeface="ＭＳ Ｐゴシック" pitchFamily="50" charset="-128"/>
                          <a:ea typeface="ＭＳ Ｐゴシック" pitchFamily="50" charset="-128"/>
                        </a:rPr>
                        <a:t>番</a:t>
                      </a:r>
                      <a:r>
                        <a:rPr lang="en-US" altLang="zh-CN" sz="700" u="none" strike="noStrike" dirty="0">
                          <a:latin typeface="ＭＳ Ｐゴシック" pitchFamily="50" charset="-128"/>
                          <a:ea typeface="ＭＳ Ｐゴシック" pitchFamily="50" charset="-128"/>
                        </a:rPr>
                        <a:t>61</a:t>
                      </a:r>
                      <a:r>
                        <a:rPr lang="zh-CN" altLang="en-US" sz="700" u="none" strike="noStrike" dirty="0">
                          <a:latin typeface="ＭＳ Ｐゴシック" pitchFamily="50" charset="-128"/>
                          <a:ea typeface="ＭＳ Ｐゴシック" pitchFamily="50" charset="-128"/>
                        </a:rPr>
                        <a:t>号</a:t>
                      </a:r>
                      <a:endParaRPr lang="zh-CN"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088-880-0733</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r h="131596">
                <a:tc vMerge="1">
                  <a:txBody>
                    <a:bodyPr/>
                    <a:lstStyle/>
                    <a:p>
                      <a:endParaRPr kumimoji="1" lang="ja-JP" altLang="en-US"/>
                    </a:p>
                  </a:txBody>
                  <a:tcP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松岡</a:t>
                      </a:r>
                      <a:r>
                        <a:rPr lang="zh-TW" altLang="en-US" sz="700" u="none" strike="noStrike" dirty="0">
                          <a:latin typeface="ＭＳ Ｐゴシック" pitchFamily="50" charset="-128"/>
                          <a:ea typeface="ＭＳ Ｐゴシック" pitchFamily="50" charset="-128"/>
                        </a:rPr>
                        <a:t>胃腸科内科</a:t>
                      </a:r>
                      <a:endParaRPr lang="zh-TW"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和泉町</a:t>
                      </a:r>
                      <a:r>
                        <a:rPr lang="en-US" altLang="ja-JP" sz="700" u="none" strike="noStrike" dirty="0">
                          <a:latin typeface="ＭＳ Ｐゴシック" pitchFamily="50" charset="-128"/>
                          <a:ea typeface="ＭＳ Ｐゴシック" pitchFamily="50" charset="-128"/>
                        </a:rPr>
                        <a:t>3-25</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088-825-3325</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r h="131596">
                <a:tc vMerge="1">
                  <a:txBody>
                    <a:bodyPr/>
                    <a:lstStyle/>
                    <a:p>
                      <a:endParaRPr kumimoji="1" lang="ja-JP" altLang="en-US"/>
                    </a:p>
                  </a:txBody>
                  <a:tcPr/>
                </a:tc>
                <a:tc>
                  <a:txBody>
                    <a:bodyPr/>
                    <a:lstStyle/>
                    <a:p>
                      <a:pPr algn="l" fontAlgn="ctr"/>
                      <a:r>
                        <a:rPr lang="ja-JP" altLang="en-US" sz="700" u="none" strike="noStrike" dirty="0" smtClean="0"/>
                        <a:t>　純クリニック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栄田</a:t>
                      </a:r>
                      <a:r>
                        <a:rPr lang="ja-JP" altLang="en-US" sz="700" u="none" strike="noStrike" dirty="0">
                          <a:latin typeface="ＭＳ Ｐゴシック" pitchFamily="50" charset="-128"/>
                          <a:ea typeface="ＭＳ Ｐゴシック" pitchFamily="50" charset="-128"/>
                        </a:rPr>
                        <a:t>町１丁目</a:t>
                      </a:r>
                      <a:r>
                        <a:rPr lang="en-US" altLang="ja-JP" sz="700" u="none" strike="noStrike" dirty="0">
                          <a:latin typeface="ＭＳ Ｐゴシック" pitchFamily="50" charset="-128"/>
                          <a:ea typeface="ＭＳ Ｐゴシック" pitchFamily="50" charset="-128"/>
                        </a:rPr>
                        <a:t>2-16</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088-822-8171</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r h="131596">
                <a:tc vMerge="1">
                  <a:txBody>
                    <a:bodyPr/>
                    <a:lstStyle/>
                    <a:p>
                      <a:endParaRPr kumimoji="1" lang="ja-JP" altLang="en-US"/>
                    </a:p>
                  </a:txBody>
                  <a:tcPr/>
                </a:tc>
                <a:tc>
                  <a:txBody>
                    <a:bodyPr/>
                    <a:lstStyle/>
                    <a:p>
                      <a:pPr algn="l" fontAlgn="ctr"/>
                      <a:r>
                        <a:rPr lang="ja-JP" altLang="en-US" sz="700" u="none" strike="noStrike" dirty="0" smtClean="0"/>
                        <a:t>　みなみの風</a:t>
                      </a:r>
                      <a:r>
                        <a:rPr lang="ja-JP" altLang="en-US" sz="700" u="none" strike="noStrike" dirty="0"/>
                        <a:t>診療所</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栄田</a:t>
                      </a:r>
                      <a:r>
                        <a:rPr lang="ja-JP" altLang="en-US" sz="700" u="none" strike="noStrike" dirty="0">
                          <a:latin typeface="ＭＳ Ｐゴシック" pitchFamily="50" charset="-128"/>
                          <a:ea typeface="ＭＳ Ｐゴシック" pitchFamily="50" charset="-128"/>
                        </a:rPr>
                        <a:t>町３</a:t>
                      </a:r>
                      <a:r>
                        <a:rPr lang="en-US" altLang="ja-JP" sz="700" u="none" strike="noStrike" dirty="0">
                          <a:latin typeface="ＭＳ Ｐゴシック" pitchFamily="50" charset="-128"/>
                          <a:ea typeface="ＭＳ Ｐゴシック" pitchFamily="50" charset="-128"/>
                        </a:rPr>
                        <a:t>-7-1</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088-826-3730</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r h="131596">
                <a:tc vMerge="1">
                  <a:txBody>
                    <a:bodyPr/>
                    <a:lstStyle/>
                    <a:p>
                      <a:endParaRPr kumimoji="1" lang="ja-JP" altLang="en-US"/>
                    </a:p>
                  </a:txBody>
                  <a:tcPr/>
                </a:tc>
                <a:tc>
                  <a:txBody>
                    <a:bodyPr/>
                    <a:lstStyle/>
                    <a:p>
                      <a:pPr algn="l" fontAlgn="ctr"/>
                      <a:r>
                        <a:rPr lang="ja-JP" altLang="en-US" sz="700" u="none" strike="noStrike" dirty="0" smtClean="0"/>
                        <a:t>　島津</a:t>
                      </a:r>
                      <a:r>
                        <a:rPr lang="ja-JP" altLang="en-US" sz="700" u="none" strike="noStrike" dirty="0"/>
                        <a:t>病院</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比島町</a:t>
                      </a:r>
                      <a:r>
                        <a:rPr lang="ja-JP" altLang="en-US" sz="700" u="none" strike="noStrike" dirty="0">
                          <a:latin typeface="ＭＳ Ｐゴシック" pitchFamily="50" charset="-128"/>
                          <a:ea typeface="ＭＳ Ｐゴシック" pitchFamily="50" charset="-128"/>
                        </a:rPr>
                        <a:t>４丁目</a:t>
                      </a:r>
                      <a:r>
                        <a:rPr lang="en-US" altLang="ja-JP" sz="700" u="none" strike="noStrike" dirty="0">
                          <a:latin typeface="ＭＳ Ｐゴシック" pitchFamily="50" charset="-128"/>
                          <a:ea typeface="ＭＳ Ｐゴシック" pitchFamily="50" charset="-128"/>
                        </a:rPr>
                        <a:t>6</a:t>
                      </a:r>
                      <a:r>
                        <a:rPr lang="ja-JP" altLang="en-US" sz="700" u="none" strike="noStrike" dirty="0">
                          <a:latin typeface="ＭＳ Ｐゴシック" pitchFamily="50" charset="-128"/>
                          <a:ea typeface="ＭＳ Ｐゴシック" pitchFamily="50" charset="-128"/>
                        </a:rPr>
                        <a:t>番</a:t>
                      </a:r>
                      <a:r>
                        <a:rPr lang="en-US" altLang="ja-JP" sz="700" u="none" strike="noStrike" dirty="0">
                          <a:latin typeface="ＭＳ Ｐゴシック" pitchFamily="50" charset="-128"/>
                          <a:ea typeface="ＭＳ Ｐゴシック" pitchFamily="50" charset="-128"/>
                        </a:rPr>
                        <a:t>22</a:t>
                      </a:r>
                      <a:r>
                        <a:rPr lang="ja-JP" altLang="en-US" sz="700" u="none" strike="noStrike" dirty="0">
                          <a:latin typeface="ＭＳ Ｐゴシック" pitchFamily="50" charset="-128"/>
                          <a:ea typeface="ＭＳ Ｐゴシック" pitchFamily="50" charset="-128"/>
                        </a:rPr>
                        <a:t>号</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088-823-2285</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r h="131596">
                <a:tc vMerge="1">
                  <a:txBody>
                    <a:bodyPr/>
                    <a:lstStyle/>
                    <a:p>
                      <a:endParaRPr kumimoji="1" lang="ja-JP" altLang="en-US"/>
                    </a:p>
                  </a:txBody>
                  <a:tcPr/>
                </a:tc>
                <a:tc>
                  <a:txBody>
                    <a:bodyPr/>
                    <a:lstStyle/>
                    <a:p>
                      <a:pPr algn="l" fontAlgn="ctr"/>
                      <a:r>
                        <a:rPr lang="ja-JP" altLang="en-US" sz="700" u="none" strike="noStrike" dirty="0" smtClean="0"/>
                        <a:t>　津野</a:t>
                      </a:r>
                      <a:r>
                        <a:rPr lang="ja-JP" altLang="en-US" sz="700" u="none" strike="noStrike" dirty="0"/>
                        <a:t>クリニック</a:t>
                      </a:r>
                      <a:endParaRPr lang="ja-JP" altLang="en-US"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l" fontAlgn="ctr"/>
                      <a:r>
                        <a:rPr lang="ja-JP" altLang="en-US" sz="700" u="none" strike="noStrike" dirty="0" smtClean="0">
                          <a:latin typeface="ＭＳ Ｐゴシック" pitchFamily="50" charset="-128"/>
                          <a:ea typeface="ＭＳ Ｐゴシック" pitchFamily="50" charset="-128"/>
                        </a:rPr>
                        <a:t>　</a:t>
                      </a:r>
                      <a:r>
                        <a:rPr lang="zh-TW" altLang="en-US" sz="700" u="none" strike="noStrike" dirty="0" smtClean="0">
                          <a:latin typeface="ＭＳ Ｐゴシック" pitchFamily="50" charset="-128"/>
                          <a:ea typeface="ＭＳ Ｐゴシック" pitchFamily="50" charset="-128"/>
                        </a:rPr>
                        <a:t>比島町</a:t>
                      </a:r>
                      <a:r>
                        <a:rPr lang="zh-TW" altLang="en-US" sz="700" u="none" strike="noStrike" dirty="0">
                          <a:latin typeface="ＭＳ Ｐゴシック" pitchFamily="50" charset="-128"/>
                          <a:ea typeface="ＭＳ Ｐゴシック" pitchFamily="50" charset="-128"/>
                        </a:rPr>
                        <a:t>４丁目</a:t>
                      </a:r>
                      <a:r>
                        <a:rPr lang="en-US" altLang="zh-TW" sz="700" u="none" strike="noStrike" dirty="0">
                          <a:latin typeface="ＭＳ Ｐゴシック" pitchFamily="50" charset="-128"/>
                          <a:ea typeface="ＭＳ Ｐゴシック" pitchFamily="50" charset="-128"/>
                        </a:rPr>
                        <a:t>1-12</a:t>
                      </a:r>
                      <a:endParaRPr lang="en-US" altLang="zh-TW"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c>
                  <a:txBody>
                    <a:bodyPr/>
                    <a:lstStyle/>
                    <a:p>
                      <a:pPr algn="ctr" fontAlgn="ctr"/>
                      <a:r>
                        <a:rPr lang="en-US" altLang="ja-JP" sz="700" u="none" strike="noStrike" dirty="0">
                          <a:latin typeface="ＭＳ Ｐゴシック" pitchFamily="50" charset="-128"/>
                          <a:ea typeface="ＭＳ Ｐゴシック" pitchFamily="50" charset="-128"/>
                        </a:rPr>
                        <a:t>088-873-4361</a:t>
                      </a:r>
                      <a:endParaRPr lang="en-US" altLang="ja-JP" sz="700" b="0" i="0" u="none" strike="noStrike" dirty="0">
                        <a:solidFill>
                          <a:srgbClr val="000000"/>
                        </a:solidFill>
                        <a:latin typeface="ＭＳ Ｐゴシック" pitchFamily="50" charset="-128"/>
                        <a:ea typeface="ＭＳ Ｐゴシック" pitchFamily="50" charset="-128"/>
                      </a:endParaRPr>
                    </a:p>
                  </a:txBody>
                  <a:tcPr marL="4298" marR="4298" marT="4298" marB="0" anchor="ctr"/>
                </a:tc>
              </a:tr>
            </a:tbl>
          </a:graphicData>
        </a:graphic>
      </p:graphicFrame>
      <p:grpSp>
        <p:nvGrpSpPr>
          <p:cNvPr id="53" name="グループ化 52"/>
          <p:cNvGrpSpPr/>
          <p:nvPr/>
        </p:nvGrpSpPr>
        <p:grpSpPr>
          <a:xfrm>
            <a:off x="2972991" y="59010"/>
            <a:ext cx="3528392" cy="1283223"/>
            <a:chOff x="-204319" y="1043608"/>
            <a:chExt cx="3528392" cy="1283223"/>
          </a:xfrm>
        </p:grpSpPr>
        <p:sp>
          <p:nvSpPr>
            <p:cNvPr id="59" name="テキスト ボックス 58"/>
            <p:cNvSpPr txBox="1"/>
            <p:nvPr/>
          </p:nvSpPr>
          <p:spPr>
            <a:xfrm>
              <a:off x="-171400" y="1043608"/>
              <a:ext cx="3456384" cy="648072"/>
            </a:xfrm>
            <a:prstGeom prst="rect">
              <a:avLst/>
            </a:prstGeom>
            <a:noFill/>
          </p:spPr>
          <p:txBody>
            <a:bodyPr vert="horz" wrap="square" lIns="91440" tIns="45720" rIns="91440" bIns="45720" rtlCol="0">
              <a:normAutofit lnSpcReduction="10000"/>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800" b="0" i="0" u="none" strike="noStrike" kern="1200" cap="none" spc="0" normalizeH="0" noProof="0" dirty="0" smtClean="0">
                  <a:ln>
                    <a:noFill/>
                  </a:ln>
                  <a:solidFill>
                    <a:schemeClr val="tx1"/>
                  </a:solidFill>
                  <a:effectLst/>
                  <a:uLnTx/>
                  <a:uFillTx/>
                  <a:latin typeface="+mn-lt"/>
                  <a:ea typeface="+mn-ea"/>
                  <a:cs typeface="+mn-cs"/>
                </a:rPr>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医療機関一覧表の医療機関へ事前にお申し込みのうえ、特定健診受診券、健康保険証、問診票等を持参して受診してください。</a:t>
              </a:r>
              <a:r>
                <a:rPr lang="en-US" altLang="ja-JP" sz="800" dirty="0" smtClean="0"/>
                <a:t>   </a:t>
              </a:r>
              <a:r>
                <a:rPr lang="ja-JP" altLang="en-US" sz="800" dirty="0" smtClean="0"/>
                <a:t> </a:t>
              </a:r>
              <a:r>
                <a:rPr lang="en-US" altLang="ja-JP" sz="800" dirty="0" smtClean="0"/>
                <a:t> </a:t>
              </a: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2" name="テキスト ボックス 61"/>
            <p:cNvSpPr txBox="1"/>
            <p:nvPr/>
          </p:nvSpPr>
          <p:spPr>
            <a:xfrm>
              <a:off x="-204319" y="1678759"/>
              <a:ext cx="3528392" cy="648072"/>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1050" b="0" i="0" u="none" strike="noStrike" kern="1200" cap="none" spc="0" normalizeH="0" baseline="0" noProof="0" dirty="0" smtClean="0">
                  <a:ln>
                    <a:noFill/>
                  </a:ln>
                  <a:solidFill>
                    <a:schemeClr val="tx1"/>
                  </a:solidFill>
                  <a:effectLst/>
                  <a:uLnTx/>
                  <a:uFillTx/>
                  <a:latin typeface="+mn-lt"/>
                  <a:ea typeface="+mn-ea"/>
                  <a:cs typeface="+mn-cs"/>
                </a:rPr>
                <a:t>　</a:t>
              </a:r>
              <a:r>
                <a:rPr lang="en-US" altLang="ja-JP" sz="800" dirty="0" smtClean="0"/>
                <a:t>        </a:t>
              </a:r>
              <a:r>
                <a:rPr lang="ja-JP" altLang="en-US" sz="800" dirty="0" smtClean="0"/>
                <a:t>　     　　　</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lang="en-US" altLang="ja-JP" sz="800" dirty="0" smtClean="0"/>
                <a:t> </a:t>
              </a:r>
              <a:r>
                <a:rPr lang="ja-JP" altLang="en-US" sz="800" dirty="0" smtClean="0"/>
                <a:t>医療機関一覧表の医療機関に通院中の方は、通常の診察を行う際に特定健診を同時に実施することが可能な場合がありますので、ご希望の場合は事前に医療機関へご相談ください。</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3" name="テキスト ボックス 62"/>
            <p:cNvSpPr txBox="1"/>
            <p:nvPr/>
          </p:nvSpPr>
          <p:spPr>
            <a:xfrm>
              <a:off x="-13542" y="1645490"/>
              <a:ext cx="3096344" cy="360040"/>
            </a:xfrm>
            <a:prstGeom prst="rect">
              <a:avLst/>
            </a:prstGeom>
            <a:noFill/>
          </p:spPr>
          <p:txBody>
            <a:bodyPr vert="horz" wrap="square" lIns="91440" tIns="45720" rIns="91440" bIns="45720" rtlCol="0" anchor="t" anchorCtr="1">
              <a:noAutofit/>
            </a:bodyPr>
            <a:lstStyle/>
            <a:p>
              <a:pPr marL="342900" marR="0" indent="-342900" algn="l" defTabSz="914400" rtl="0" eaLnBrk="1" fontAlgn="auto" latinLnBrk="0" hangingPunct="1">
                <a:lnSpc>
                  <a:spcPct val="100000"/>
                </a:lnSpc>
                <a:spcBef>
                  <a:spcPct val="20000"/>
                </a:spcBef>
                <a:spcAft>
                  <a:spcPts val="0"/>
                </a:spcAft>
                <a:buClrTx/>
                <a:buSzTx/>
                <a:tabLst/>
              </a:pPr>
              <a:r>
                <a:rPr lang="ja-JP" altLang="en-US" sz="1200" b="1" dirty="0" smtClean="0">
                  <a:solidFill>
                    <a:srgbClr val="FF0000"/>
                  </a:solidFill>
                </a:rPr>
                <a:t>通院中の方も特定健診の対象です</a:t>
              </a:r>
              <a:r>
                <a:rPr lang="ja-JP" altLang="en-US" sz="800" dirty="0" smtClean="0"/>
                <a:t>　</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lang="ja-JP" altLang="en-US" sz="800" dirty="0" smtClean="0"/>
                <a:t>　　　　</a:t>
              </a:r>
              <a:endParaRPr kumimoji="1" lang="en-US" altLang="ja-JP" sz="105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7" name="テキスト ボックス 46"/>
            <p:cNvSpPr txBox="1"/>
            <p:nvPr/>
          </p:nvSpPr>
          <p:spPr>
            <a:xfrm>
              <a:off x="-167181" y="1062808"/>
              <a:ext cx="3456384" cy="648072"/>
            </a:xfrm>
            <a:prstGeom prst="rect">
              <a:avLst/>
            </a:prstGeom>
            <a:noFill/>
          </p:spPr>
          <p:txBody>
            <a:bodyPr vert="horz" wrap="square" lIns="91440" tIns="45720" rIns="91440" bIns="45720" rtlCol="0">
              <a:noAutofit/>
            </a:bodyPr>
            <a:lstStyle/>
            <a:p>
              <a:pPr marL="342900" marR="0" indent="-342900" algn="l" defTabSz="914400" rtl="0" eaLnBrk="1" fontAlgn="auto" latinLnBrk="0" hangingPunct="1">
                <a:lnSpc>
                  <a:spcPct val="100000"/>
                </a:lnSpc>
                <a:spcBef>
                  <a:spcPct val="20000"/>
                </a:spcBef>
                <a:spcAft>
                  <a:spcPts val="0"/>
                </a:spcAft>
                <a:buClrTx/>
                <a:buSzTx/>
                <a:tabLst/>
              </a:pP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800" b="0" i="0" u="none" strike="noStrike" kern="1200" cap="none" spc="0" normalizeH="0" noProof="0" dirty="0" smtClean="0">
                  <a:ln>
                    <a:noFill/>
                  </a:ln>
                  <a:solidFill>
                    <a:schemeClr val="tx1"/>
                  </a:solidFill>
                  <a:effectLst/>
                  <a:uLnTx/>
                  <a:uFillTx/>
                  <a:latin typeface="+mn-lt"/>
                  <a:ea typeface="+mn-ea"/>
                  <a:cs typeface="+mn-cs"/>
                </a:rPr>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　</a:t>
              </a:r>
              <a:endParaRPr lang="en-US" altLang="ja-JP" sz="800" dirty="0" smtClean="0"/>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p>
            <a:p>
              <a:pPr marL="342900" marR="0" indent="-342900" algn="l" defTabSz="914400" rtl="0" eaLnBrk="1" fontAlgn="auto" latinLnBrk="0" hangingPunct="1">
                <a:lnSpc>
                  <a:spcPct val="100000"/>
                </a:lnSpc>
                <a:spcBef>
                  <a:spcPct val="20000"/>
                </a:spcBef>
                <a:spcAft>
                  <a:spcPts val="0"/>
                </a:spcAft>
                <a:buClrTx/>
                <a:buSzTx/>
                <a:tabLst/>
              </a:pPr>
              <a:r>
                <a:rPr lang="en-US" altLang="ja-JP" sz="800" dirty="0" smtClean="0"/>
                <a:t>        </a:t>
              </a:r>
              <a:r>
                <a:rPr lang="ja-JP" altLang="en-US" sz="800" dirty="0" smtClean="0"/>
                <a:t>   　 </a:t>
              </a:r>
              <a:r>
                <a:rPr kumimoji="1" lang="ja-JP" altLang="en-US" sz="800" b="0" i="0" u="none" strike="noStrike" kern="1200" cap="none" spc="0" normalizeH="0" baseline="0" noProof="0" dirty="0" smtClean="0">
                  <a:ln>
                    <a:noFill/>
                  </a:ln>
                  <a:solidFill>
                    <a:schemeClr val="tx1"/>
                  </a:solidFill>
                  <a:effectLst/>
                  <a:uLnTx/>
                  <a:uFillTx/>
                  <a:latin typeface="+mn-lt"/>
                  <a:ea typeface="+mn-ea"/>
                  <a:cs typeface="+mn-cs"/>
                </a:rPr>
                <a:t>医療機関での受診に際しては、予約等が必要な場合がありますので、必ず事前に電話などでお問い合わせください。             </a:t>
              </a:r>
              <a:endParaRPr kumimoji="1" lang="en-US" altLang="ja-JP" sz="800" b="0" i="0" u="none" strike="noStrike" kern="1200" cap="none" spc="0" normalizeH="0" baseline="0" noProof="0" dirty="0" smtClean="0">
                <a:ln>
                  <a:noFill/>
                </a:ln>
                <a:solidFill>
                  <a:schemeClr val="tx1"/>
                </a:solidFill>
                <a:effectLst/>
                <a:uLnTx/>
                <a:uFillTx/>
                <a:latin typeface="+mn-lt"/>
                <a:ea typeface="+mn-ea"/>
                <a:cs typeface="+mn-cs"/>
              </a:endParaRPr>
            </a:p>
          </p:txBody>
        </p:sp>
      </p:grpSp>
      <p:grpSp>
        <p:nvGrpSpPr>
          <p:cNvPr id="70" name="グループ化 69"/>
          <p:cNvGrpSpPr/>
          <p:nvPr/>
        </p:nvGrpSpPr>
        <p:grpSpPr>
          <a:xfrm>
            <a:off x="260648" y="6444208"/>
            <a:ext cx="1450600" cy="2284746"/>
            <a:chOff x="260648" y="6444208"/>
            <a:chExt cx="1450600" cy="2284746"/>
          </a:xfrm>
        </p:grpSpPr>
        <p:grpSp>
          <p:nvGrpSpPr>
            <p:cNvPr id="71" name="グループ化 53"/>
            <p:cNvGrpSpPr/>
            <p:nvPr/>
          </p:nvGrpSpPr>
          <p:grpSpPr>
            <a:xfrm>
              <a:off x="260648" y="7092280"/>
              <a:ext cx="1450600" cy="1636674"/>
              <a:chOff x="159328" y="7094811"/>
              <a:chExt cx="1450600" cy="1636674"/>
            </a:xfrm>
          </p:grpSpPr>
          <p:pic>
            <p:nvPicPr>
              <p:cNvPr id="73" name="図 72" descr="koekake02.jpg"/>
              <p:cNvPicPr>
                <a:picLocks noChangeAspect="1"/>
              </p:cNvPicPr>
              <p:nvPr/>
            </p:nvPicPr>
            <p:blipFill>
              <a:blip r:embed="rId6" cstate="print"/>
              <a:stretch>
                <a:fillRect/>
              </a:stretch>
            </p:blipFill>
            <p:spPr>
              <a:xfrm>
                <a:off x="159328" y="7094811"/>
                <a:ext cx="1047986" cy="1584174"/>
              </a:xfrm>
              <a:prstGeom prst="rect">
                <a:avLst/>
              </a:prstGeom>
            </p:spPr>
          </p:pic>
          <p:sp>
            <p:nvSpPr>
              <p:cNvPr id="74" name="テキスト ボックス 73"/>
              <p:cNvSpPr txBox="1"/>
              <p:nvPr/>
            </p:nvSpPr>
            <p:spPr>
              <a:xfrm>
                <a:off x="731907" y="8392931"/>
                <a:ext cx="863613" cy="338554"/>
              </a:xfrm>
              <a:prstGeom prst="rect">
                <a:avLst/>
              </a:prstGeom>
              <a:noFill/>
            </p:spPr>
            <p:txBody>
              <a:bodyPr wrap="square" rtlCol="0">
                <a:spAutoFit/>
              </a:bodyPr>
              <a:lstStyle/>
              <a:p>
                <a:r>
                  <a:rPr kumimoji="1" lang="ja-JP" altLang="en-US" sz="400" dirty="0" smtClean="0"/>
                  <a:t>健康づくり声かけ隊長　</a:t>
                </a:r>
                <a:endParaRPr kumimoji="1" lang="en-US" altLang="ja-JP" sz="400" dirty="0" smtClean="0"/>
              </a:p>
              <a:p>
                <a:endParaRPr kumimoji="1" lang="en-US" altLang="ja-JP" sz="400" dirty="0" smtClean="0"/>
              </a:p>
              <a:p>
                <a:endParaRPr kumimoji="1" lang="en-US" altLang="ja-JP" sz="400" dirty="0" smtClean="0"/>
              </a:p>
              <a:p>
                <a:r>
                  <a:rPr kumimoji="1" lang="ja-JP" altLang="en-US" sz="400" dirty="0" smtClean="0"/>
                  <a:t>古江掛　　　　　増代</a:t>
                </a:r>
                <a:endParaRPr kumimoji="1" lang="en-US" altLang="ja-JP" sz="400" dirty="0" smtClean="0"/>
              </a:p>
            </p:txBody>
          </p:sp>
          <p:sp>
            <p:nvSpPr>
              <p:cNvPr id="75" name="テキスト ボックス 74"/>
              <p:cNvSpPr txBox="1"/>
              <p:nvPr/>
            </p:nvSpPr>
            <p:spPr>
              <a:xfrm>
                <a:off x="723116" y="8516879"/>
                <a:ext cx="777250" cy="153888"/>
              </a:xfrm>
              <a:prstGeom prst="rect">
                <a:avLst/>
              </a:prstGeom>
              <a:noFill/>
            </p:spPr>
            <p:txBody>
              <a:bodyPr wrap="square" rtlCol="0">
                <a:spAutoFit/>
              </a:bodyPr>
              <a:lstStyle/>
              <a:p>
                <a:r>
                  <a:rPr kumimoji="1" lang="ja-JP" altLang="en-US" sz="400" dirty="0" smtClean="0"/>
                  <a:t>こえかけ　　　　ますよ</a:t>
                </a:r>
                <a:endParaRPr kumimoji="1" lang="ja-JP" altLang="en-US" sz="400" dirty="0"/>
              </a:p>
            </p:txBody>
          </p:sp>
          <p:sp>
            <p:nvSpPr>
              <p:cNvPr id="76" name="テキスト ボックス 75"/>
              <p:cNvSpPr txBox="1"/>
              <p:nvPr/>
            </p:nvSpPr>
            <p:spPr>
              <a:xfrm>
                <a:off x="746315" y="7163383"/>
                <a:ext cx="863613" cy="246221"/>
              </a:xfrm>
              <a:prstGeom prst="rect">
                <a:avLst/>
              </a:prstGeom>
              <a:noFill/>
            </p:spPr>
            <p:txBody>
              <a:bodyPr wrap="square" rtlCol="0">
                <a:spAutoFit/>
              </a:bodyPr>
              <a:lstStyle/>
              <a:p>
                <a:r>
                  <a:rPr lang="ja-JP" altLang="en-US" sz="500" dirty="0" smtClean="0"/>
                  <a:t>健やか犬</a:t>
                </a:r>
                <a:endParaRPr lang="en-US" altLang="ja-JP" sz="500" dirty="0" smtClean="0"/>
              </a:p>
              <a:p>
                <a:r>
                  <a:rPr lang="ja-JP" altLang="en-US" sz="500" dirty="0" smtClean="0"/>
                  <a:t>「健犬（けんけん</a:t>
                </a:r>
                <a:r>
                  <a:rPr lang="en-US" altLang="ja-JP" sz="500" dirty="0" smtClean="0"/>
                  <a:t>)</a:t>
                </a:r>
                <a:r>
                  <a:rPr lang="ja-JP" altLang="en-US" sz="500" dirty="0" smtClean="0"/>
                  <a:t>」</a:t>
                </a:r>
                <a:endParaRPr kumimoji="1" lang="ja-JP" altLang="en-US" sz="500" dirty="0"/>
              </a:p>
            </p:txBody>
          </p:sp>
        </p:grpSp>
        <p:sp>
          <p:nvSpPr>
            <p:cNvPr id="72" name="テキスト ボックス 71"/>
            <p:cNvSpPr txBox="1"/>
            <p:nvPr/>
          </p:nvSpPr>
          <p:spPr>
            <a:xfrm>
              <a:off x="260648" y="6444208"/>
              <a:ext cx="1224136" cy="369332"/>
            </a:xfrm>
            <a:prstGeom prst="rect">
              <a:avLst/>
            </a:prstGeom>
            <a:noFill/>
          </p:spPr>
          <p:txBody>
            <a:bodyPr wrap="square" rtlCol="0">
              <a:spAutoFit/>
            </a:bodyPr>
            <a:lstStyle/>
            <a:p>
              <a:r>
                <a:rPr kumimoji="1" lang="ja-JP" altLang="en-US" sz="600" dirty="0" smtClean="0"/>
                <a:t>健診</a:t>
              </a:r>
              <a:r>
                <a:rPr lang="ja-JP" altLang="en-US" sz="600" dirty="0" smtClean="0"/>
                <a:t>費用は、医療保険者によって異なります。受診券に記載していますので、ご確認ください。</a:t>
              </a:r>
              <a:endParaRPr kumimoji="1" lang="ja-JP" altLang="en-US" sz="600" dirty="0"/>
            </a:p>
          </p:txBody>
        </p:sp>
      </p:grpSp>
      <p:sp>
        <p:nvSpPr>
          <p:cNvPr id="79" name="角丸四角形 78"/>
          <p:cNvSpPr/>
          <p:nvPr/>
        </p:nvSpPr>
        <p:spPr>
          <a:xfrm>
            <a:off x="306896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t>基本の検査項目</a:t>
            </a:r>
            <a:endParaRPr lang="en-US" altLang="ja-JP" sz="900" b="1" dirty="0" smtClean="0"/>
          </a:p>
        </p:txBody>
      </p:sp>
      <p:sp>
        <p:nvSpPr>
          <p:cNvPr id="80" name="角丸四角形 79"/>
          <p:cNvSpPr/>
          <p:nvPr/>
        </p:nvSpPr>
        <p:spPr>
          <a:xfrm>
            <a:off x="1552600" y="6156176"/>
            <a:ext cx="1184400" cy="25200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900" b="1" dirty="0" smtClean="0"/>
              <a:t>特定</a:t>
            </a:r>
            <a:r>
              <a:rPr kumimoji="1" lang="ja-JP" altLang="en-US" sz="900" b="1" dirty="0" smtClean="0"/>
              <a:t>健診の受け方</a:t>
            </a:r>
            <a:endParaRPr kumimoji="1" lang="en-US" altLang="ja-JP" sz="700" b="1" dirty="0" smtClean="0"/>
          </a:p>
        </p:txBody>
      </p:sp>
      <p:sp>
        <p:nvSpPr>
          <p:cNvPr id="81" name="角丸四角形 80"/>
          <p:cNvSpPr/>
          <p:nvPr/>
        </p:nvSpPr>
        <p:spPr>
          <a:xfrm>
            <a:off x="260648" y="6156176"/>
            <a:ext cx="1185011" cy="251302"/>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900" b="1" dirty="0" smtClean="0"/>
              <a:t>健診費用について</a:t>
            </a:r>
            <a:endParaRPr lang="en-US" altLang="ja-JP" sz="700" b="1" dirty="0" smtClean="0"/>
          </a:p>
        </p:txBody>
      </p:sp>
      <p:sp>
        <p:nvSpPr>
          <p:cNvPr id="84" name="テキスト ボックス 83"/>
          <p:cNvSpPr txBox="1"/>
          <p:nvPr/>
        </p:nvSpPr>
        <p:spPr>
          <a:xfrm>
            <a:off x="2996952" y="7884368"/>
            <a:ext cx="1440160" cy="630942"/>
          </a:xfrm>
          <a:prstGeom prst="rect">
            <a:avLst/>
          </a:prstGeom>
          <a:noFill/>
        </p:spPr>
        <p:txBody>
          <a:bodyPr wrap="square" rtlCol="0">
            <a:spAutoFit/>
          </a:bodyPr>
          <a:lstStyle/>
          <a:p>
            <a:r>
              <a:rPr lang="ja-JP" altLang="en-US" sz="700" dirty="0" smtClean="0"/>
              <a:t>医療保険者とは、健康保険組合、全国健康保険協会、共済組合、市町村国民健康保険などを指します。健康保険証で加入している医療保険者を確認できます。</a:t>
            </a:r>
            <a:endParaRPr kumimoji="1" lang="ja-JP" altLang="en-US" sz="700" dirty="0"/>
          </a:p>
        </p:txBody>
      </p:sp>
      <p:graphicFrame>
        <p:nvGraphicFramePr>
          <p:cNvPr id="86" name="表 85"/>
          <p:cNvGraphicFramePr>
            <a:graphicFrameLocks noGrp="1"/>
          </p:cNvGraphicFramePr>
          <p:nvPr/>
        </p:nvGraphicFramePr>
        <p:xfrm>
          <a:off x="2929278" y="6474544"/>
          <a:ext cx="1589790" cy="1074442"/>
        </p:xfrm>
        <a:graphic>
          <a:graphicData uri="http://schemas.openxmlformats.org/drawingml/2006/table">
            <a:tbl>
              <a:tblPr firstRow="1" bandRow="1">
                <a:effectLst/>
                <a:tableStyleId>{7DF18680-E054-41AD-8BC1-D1AEF772440D}</a:tableStyleId>
              </a:tblPr>
              <a:tblGrid>
                <a:gridCol w="451730"/>
                <a:gridCol w="1138060"/>
              </a:tblGrid>
              <a:tr h="216024">
                <a:tc>
                  <a:txBody>
                    <a:bodyPr/>
                    <a:lstStyle/>
                    <a:p>
                      <a:pPr algn="l"/>
                      <a:r>
                        <a:rPr kumimoji="1" lang="ja-JP" altLang="en-US" sz="600" b="1" baseline="0" dirty="0" smtClean="0">
                          <a:solidFill>
                            <a:schemeClr val="tx1"/>
                          </a:solidFill>
                          <a:latin typeface="+mn-ea"/>
                          <a:ea typeface="+mn-ea"/>
                        </a:rPr>
                        <a:t>診察など</a:t>
                      </a:r>
                      <a:endParaRPr kumimoji="1" lang="en-US" altLang="ja-JP" sz="5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問診、身体計測（身長・体重・</a:t>
                      </a:r>
                      <a:r>
                        <a:rPr kumimoji="1" lang="en-US" altLang="ja-JP" sz="600" b="1" baseline="0" dirty="0" smtClean="0">
                          <a:solidFill>
                            <a:schemeClr val="tx1"/>
                          </a:solidFill>
                          <a:latin typeface="+mn-ea"/>
                          <a:ea typeface="+mn-ea"/>
                        </a:rPr>
                        <a:t>BMI</a:t>
                      </a:r>
                      <a:r>
                        <a:rPr kumimoji="1" lang="ja-JP" altLang="en-US" sz="600" b="1" baseline="0" dirty="0" smtClean="0">
                          <a:solidFill>
                            <a:schemeClr val="tx1"/>
                          </a:solidFill>
                          <a:latin typeface="+mn-ea"/>
                          <a:ea typeface="+mn-ea"/>
                        </a:rPr>
                        <a:t>・腹囲）、診察、血圧</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24">
                <a:tc>
                  <a:txBody>
                    <a:bodyPr/>
                    <a:lstStyle/>
                    <a:p>
                      <a:pPr algn="l"/>
                      <a:r>
                        <a:rPr kumimoji="1" lang="ja-JP" altLang="en-US" sz="600" b="1" baseline="0" dirty="0" smtClean="0">
                          <a:solidFill>
                            <a:schemeClr val="tx1"/>
                          </a:solidFill>
                          <a:latin typeface="+mn-ea"/>
                          <a:ea typeface="+mn-ea"/>
                        </a:rPr>
                        <a:t>脂質</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中性脂肪、</a:t>
                      </a:r>
                      <a:r>
                        <a:rPr kumimoji="1" lang="en-US" altLang="ja-JP" sz="600" b="1" baseline="0" dirty="0" smtClean="0">
                          <a:solidFill>
                            <a:schemeClr val="tx1"/>
                          </a:solidFill>
                          <a:latin typeface="+mn-ea"/>
                          <a:ea typeface="+mn-ea"/>
                        </a:rPr>
                        <a:t>HDL</a:t>
                      </a:r>
                      <a:r>
                        <a:rPr kumimoji="1" lang="ja-JP" altLang="en-US" sz="600" b="1" baseline="0" dirty="0" smtClean="0">
                          <a:solidFill>
                            <a:schemeClr val="tx1"/>
                          </a:solidFill>
                          <a:latin typeface="+mn-ea"/>
                          <a:ea typeface="+mn-ea"/>
                        </a:rPr>
                        <a:t>コレステロール、</a:t>
                      </a:r>
                      <a:r>
                        <a:rPr kumimoji="1" lang="en-US" altLang="ja-JP" sz="600" b="1" baseline="0" dirty="0" smtClean="0">
                          <a:solidFill>
                            <a:schemeClr val="tx1"/>
                          </a:solidFill>
                          <a:latin typeface="+mn-ea"/>
                          <a:ea typeface="+mn-ea"/>
                        </a:rPr>
                        <a:t>LDL</a:t>
                      </a:r>
                      <a:r>
                        <a:rPr kumimoji="1" lang="ja-JP" altLang="en-US" sz="600" b="1" baseline="0" dirty="0" smtClean="0">
                          <a:solidFill>
                            <a:schemeClr val="tx1"/>
                          </a:solidFill>
                          <a:latin typeface="+mn-ea"/>
                          <a:ea typeface="+mn-ea"/>
                        </a:rPr>
                        <a:t>コレステロール</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9218">
                <a:tc>
                  <a:txBody>
                    <a:bodyPr/>
                    <a:lstStyle/>
                    <a:p>
                      <a:pPr algn="l"/>
                      <a:r>
                        <a:rPr kumimoji="1" lang="ja-JP" altLang="en-US" sz="600" b="1" baseline="0" dirty="0" smtClean="0">
                          <a:solidFill>
                            <a:schemeClr val="tx1"/>
                          </a:solidFill>
                          <a:latin typeface="+mn-ea"/>
                          <a:ea typeface="+mn-ea"/>
                        </a:rPr>
                        <a:t>代謝系</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空腹時血糖または</a:t>
                      </a:r>
                      <a:endParaRPr kumimoji="1" lang="en-US" altLang="ja-JP" sz="600" b="1" baseline="0" dirty="0" smtClean="0">
                        <a:solidFill>
                          <a:schemeClr val="tx1"/>
                        </a:solidFill>
                        <a:latin typeface="+mn-ea"/>
                        <a:ea typeface="+mn-ea"/>
                      </a:endParaRPr>
                    </a:p>
                    <a:p>
                      <a:r>
                        <a:rPr kumimoji="1" lang="ja-JP" altLang="en-US" sz="600" b="1" baseline="0" dirty="0" smtClean="0">
                          <a:solidFill>
                            <a:schemeClr val="tx1"/>
                          </a:solidFill>
                          <a:latin typeface="+mn-ea"/>
                          <a:ea typeface="+mn-ea"/>
                        </a:rPr>
                        <a:t>ヘモグロビン</a:t>
                      </a:r>
                      <a:r>
                        <a:rPr kumimoji="1" lang="en-US" altLang="ja-JP" sz="600" b="1" baseline="0" dirty="0" smtClean="0">
                          <a:solidFill>
                            <a:schemeClr val="tx1"/>
                          </a:solidFill>
                          <a:latin typeface="+mn-ea"/>
                          <a:ea typeface="+mn-ea"/>
                        </a:rPr>
                        <a:t>A1c</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baseline="0" dirty="0" smtClean="0">
                          <a:solidFill>
                            <a:schemeClr val="tx1"/>
                          </a:solidFill>
                          <a:latin typeface="+mn-ea"/>
                          <a:ea typeface="+mn-ea"/>
                        </a:rPr>
                        <a:t>肝機能</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600" b="1" baseline="0" dirty="0" smtClean="0">
                          <a:solidFill>
                            <a:schemeClr val="tx1"/>
                          </a:solidFill>
                          <a:latin typeface="+mn-ea"/>
                          <a:ea typeface="+mn-ea"/>
                        </a:rPr>
                        <a:t>AST(GOT)</a:t>
                      </a:r>
                      <a:r>
                        <a:rPr kumimoji="1" lang="ja-JP" altLang="en-US" sz="600" b="1" baseline="0" dirty="0" err="1" smtClean="0">
                          <a:solidFill>
                            <a:schemeClr val="tx1"/>
                          </a:solidFill>
                          <a:latin typeface="+mn-ea"/>
                          <a:ea typeface="+mn-ea"/>
                        </a:rPr>
                        <a:t>、</a:t>
                      </a:r>
                      <a:r>
                        <a:rPr kumimoji="1" lang="en-US" altLang="ja-JP" sz="600" b="1" baseline="0" dirty="0" smtClean="0">
                          <a:solidFill>
                            <a:schemeClr val="tx1"/>
                          </a:solidFill>
                          <a:latin typeface="+mn-ea"/>
                          <a:ea typeface="+mn-ea"/>
                        </a:rPr>
                        <a:t>ALT</a:t>
                      </a:r>
                      <a:r>
                        <a:rPr kumimoji="1" lang="ja-JP" altLang="en-US" sz="600" b="1" baseline="0" dirty="0" smtClean="0">
                          <a:solidFill>
                            <a:schemeClr val="tx1"/>
                          </a:solidFill>
                          <a:latin typeface="+mn-ea"/>
                          <a:ea typeface="+mn-ea"/>
                        </a:rPr>
                        <a:t>（</a:t>
                      </a:r>
                      <a:r>
                        <a:rPr kumimoji="1" lang="en-US" altLang="ja-JP" sz="600" b="1" baseline="0" dirty="0" smtClean="0">
                          <a:solidFill>
                            <a:schemeClr val="tx1"/>
                          </a:solidFill>
                          <a:latin typeface="+mn-ea"/>
                          <a:ea typeface="+mn-ea"/>
                        </a:rPr>
                        <a:t>GPT)</a:t>
                      </a:r>
                      <a:r>
                        <a:rPr kumimoji="1" lang="ja-JP" altLang="en-US" sz="600" b="1" baseline="0" dirty="0" err="1" smtClean="0">
                          <a:solidFill>
                            <a:schemeClr val="tx1"/>
                          </a:solidFill>
                          <a:latin typeface="+mn-ea"/>
                          <a:ea typeface="+mn-ea"/>
                        </a:rPr>
                        <a:t>、</a:t>
                      </a:r>
                      <a:endParaRPr kumimoji="1" lang="en-US" altLang="ja-JP" sz="600" b="1" baseline="0" dirty="0" smtClean="0">
                        <a:solidFill>
                          <a:schemeClr val="tx1"/>
                        </a:solidFill>
                        <a:latin typeface="+mn-ea"/>
                        <a:ea typeface="+mn-ea"/>
                      </a:endParaRPr>
                    </a:p>
                    <a:p>
                      <a:r>
                        <a:rPr kumimoji="1" lang="en-US" altLang="ja-JP" sz="600" b="1" baseline="0" dirty="0" smtClean="0">
                          <a:solidFill>
                            <a:schemeClr val="tx1"/>
                          </a:solidFill>
                          <a:latin typeface="+mn-ea"/>
                          <a:ea typeface="+mn-ea"/>
                        </a:rPr>
                        <a:t>γ</a:t>
                      </a:r>
                      <a:r>
                        <a:rPr kumimoji="1" lang="ja-JP" altLang="en-US" sz="600" b="1" baseline="0" dirty="0" err="1" smtClean="0">
                          <a:solidFill>
                            <a:schemeClr val="tx1"/>
                          </a:solidFill>
                          <a:latin typeface="+mn-ea"/>
                          <a:ea typeface="+mn-ea"/>
                        </a:rPr>
                        <a:t>ｰ</a:t>
                      </a:r>
                      <a:r>
                        <a:rPr kumimoji="1" lang="en-US" altLang="ja-JP" sz="600" b="1" baseline="0" dirty="0" smtClean="0">
                          <a:solidFill>
                            <a:schemeClr val="tx1"/>
                          </a:solidFill>
                          <a:latin typeface="+mn-ea"/>
                          <a:ea typeface="+mn-ea"/>
                        </a:rPr>
                        <a:t>GT(γ-GTP</a:t>
                      </a:r>
                      <a:r>
                        <a:rPr kumimoji="1" lang="ja-JP" altLang="en-US" sz="600" b="1" baseline="0" dirty="0" smtClean="0">
                          <a:solidFill>
                            <a:schemeClr val="tx1"/>
                          </a:solidFill>
                          <a:latin typeface="+mn-ea"/>
                          <a:ea typeface="+mn-ea"/>
                        </a:rPr>
                        <a:t>）</a:t>
                      </a:r>
                      <a:endParaRPr kumimoji="1" lang="ja-JP" altLang="en-US" sz="600" b="1"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22">
                <a:tc>
                  <a:txBody>
                    <a:bodyPr/>
                    <a:lstStyle/>
                    <a:p>
                      <a:pPr algn="l"/>
                      <a:r>
                        <a:rPr kumimoji="1" lang="ja-JP" altLang="en-US" sz="600" b="1" spc="-150" baseline="0" dirty="0" smtClean="0">
                          <a:solidFill>
                            <a:schemeClr val="tx1"/>
                          </a:solidFill>
                          <a:latin typeface="+mn-ea"/>
                          <a:ea typeface="+mn-ea"/>
                        </a:rPr>
                        <a:t>尿　・　腎機能</a:t>
                      </a:r>
                      <a:endParaRPr kumimoji="1" lang="ja-JP" altLang="en-US" sz="600" b="1" spc="-150" baseline="0" dirty="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1" baseline="0" dirty="0" smtClean="0">
                          <a:solidFill>
                            <a:schemeClr val="tx1"/>
                          </a:solidFill>
                          <a:latin typeface="+mn-ea"/>
                          <a:ea typeface="+mn-ea"/>
                        </a:rPr>
                        <a:t>尿たんぱく、尿糖</a:t>
                      </a:r>
                      <a:endParaRPr kumimoji="1" lang="en-US" altLang="ja-JP" sz="600" b="1" baseline="0" dirty="0" smtClean="0">
                        <a:solidFill>
                          <a:schemeClr val="tx1"/>
                        </a:solidFill>
                        <a:latin typeface="+mn-ea"/>
                        <a:ea typeface="+mn-ea"/>
                      </a:endParaRPr>
                    </a:p>
                  </a:txBody>
                  <a:tcPr marL="7200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7" name="角丸四角形 86"/>
          <p:cNvSpPr/>
          <p:nvPr/>
        </p:nvSpPr>
        <p:spPr>
          <a:xfrm>
            <a:off x="3018021" y="7638847"/>
            <a:ext cx="1368152" cy="25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t>実施主体は医療保険者</a:t>
            </a:r>
            <a:endParaRPr kumimoji="1" lang="en-US" altLang="ja-JP" sz="800" b="1" dirty="0" smtClean="0"/>
          </a:p>
        </p:txBody>
      </p:sp>
      <p:sp>
        <p:nvSpPr>
          <p:cNvPr id="101" name="円形吹き出し 100"/>
          <p:cNvSpPr/>
          <p:nvPr/>
        </p:nvSpPr>
        <p:spPr>
          <a:xfrm>
            <a:off x="908720" y="5364088"/>
            <a:ext cx="1368152" cy="576064"/>
          </a:xfrm>
          <a:prstGeom prst="wedgeEllipseCallout">
            <a:avLst>
              <a:gd name="adj1" fmla="val -11763"/>
              <a:gd name="adj2" fmla="val 47382"/>
            </a:avLst>
          </a:prstGeom>
          <a:solidFill>
            <a:schemeClr val="accent2">
              <a:lumMod val="60000"/>
              <a:lumOff val="40000"/>
              <a:alpha val="5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rPr>
              <a:t>高知市</a:t>
            </a:r>
            <a:endParaRPr kumimoji="1" lang="ja-JP" altLang="en-US" sz="2000" b="1" dirty="0">
              <a:solidFill>
                <a:schemeClr val="tx1"/>
              </a:solidFill>
            </a:endParaRPr>
          </a:p>
        </p:txBody>
      </p:sp>
      <p:sp>
        <p:nvSpPr>
          <p:cNvPr id="102" name="テキスト ボックス 101"/>
          <p:cNvSpPr txBox="1"/>
          <p:nvPr/>
        </p:nvSpPr>
        <p:spPr>
          <a:xfrm>
            <a:off x="1456125" y="6424752"/>
            <a:ext cx="1396811" cy="2585323"/>
          </a:xfrm>
          <a:prstGeom prst="rect">
            <a:avLst/>
          </a:prstGeom>
          <a:noFill/>
        </p:spPr>
        <p:txBody>
          <a:bodyPr wrap="square" rtlCol="0">
            <a:spAutoFit/>
          </a:bodyPr>
          <a:lstStyle/>
          <a:p>
            <a:r>
              <a:rPr kumimoji="1" lang="ja-JP" altLang="en-US" sz="600" b="1" dirty="0" smtClean="0"/>
              <a:t>①健診の案内が届きます</a:t>
            </a:r>
            <a:endParaRPr kumimoji="1" lang="en-US" altLang="ja-JP" sz="600" b="1" dirty="0" smtClean="0"/>
          </a:p>
          <a:p>
            <a:r>
              <a:rPr lang="en-US" altLang="ja-JP" sz="600" dirty="0" smtClean="0"/>
              <a:t>40</a:t>
            </a:r>
            <a:r>
              <a:rPr lang="ja-JP" altLang="en-US" sz="600" dirty="0" smtClean="0"/>
              <a:t>～</a:t>
            </a:r>
            <a:r>
              <a:rPr lang="en-US" altLang="ja-JP" sz="600" dirty="0" smtClean="0"/>
              <a:t>74</a:t>
            </a:r>
            <a:r>
              <a:rPr lang="ja-JP" altLang="en-US" sz="600" dirty="0" smtClean="0"/>
              <a:t>歳の方には毎年、医療保険者（健康保険証の発行元）から健診の案内（受診券など）が送られてきます。</a:t>
            </a:r>
            <a:endParaRPr kumimoji="1" lang="en-US" altLang="ja-JP" sz="600" dirty="0" smtClean="0"/>
          </a:p>
          <a:p>
            <a:endParaRPr lang="en-US" altLang="ja-JP" sz="600" dirty="0" smtClean="0"/>
          </a:p>
          <a:p>
            <a:r>
              <a:rPr lang="ja-JP" altLang="en-US" sz="600" b="1" dirty="0" smtClean="0"/>
              <a:t>②案内の確認</a:t>
            </a:r>
            <a:endParaRPr lang="en-US" altLang="ja-JP" sz="600" b="1" dirty="0" smtClean="0"/>
          </a:p>
          <a:p>
            <a:r>
              <a:rPr lang="en-US" altLang="ja-JP" sz="600" dirty="0" smtClean="0"/>
              <a:t> </a:t>
            </a:r>
            <a:r>
              <a:rPr lang="ja-JP" altLang="en-US" sz="600" dirty="0" smtClean="0"/>
              <a:t>記載されている健診内容や受診券を確認し、案内に従って受診しましょう。</a:t>
            </a:r>
            <a:endParaRPr lang="en-US" altLang="ja-JP" sz="600" dirty="0" smtClean="0"/>
          </a:p>
          <a:p>
            <a:endParaRPr kumimoji="1" lang="en-US" altLang="ja-JP" sz="600" dirty="0" smtClean="0"/>
          </a:p>
          <a:p>
            <a:r>
              <a:rPr kumimoji="1" lang="ja-JP" altLang="en-US" sz="600" b="1" dirty="0" smtClean="0"/>
              <a:t>③特定健診の受診</a:t>
            </a:r>
            <a:endParaRPr kumimoji="1" lang="en-US" altLang="ja-JP" sz="600" b="1" dirty="0" smtClean="0"/>
          </a:p>
          <a:p>
            <a:r>
              <a:rPr lang="ja-JP" altLang="en-US" sz="600" dirty="0" smtClean="0"/>
              <a:t>メタボリックシンドロームのリスク確認に欠かせない腹囲（お腹周り）測定や血液検査などを行います。（基本の検査項目は右上に記載</a:t>
            </a:r>
            <a:r>
              <a:rPr lang="en-US" altLang="ja-JP" sz="600" dirty="0" smtClean="0"/>
              <a:t>)</a:t>
            </a:r>
          </a:p>
          <a:p>
            <a:endParaRPr kumimoji="1" lang="en-US" altLang="ja-JP" sz="600" dirty="0" smtClean="0"/>
          </a:p>
          <a:p>
            <a:r>
              <a:rPr kumimoji="1" lang="ja-JP" altLang="en-US" sz="600" b="1" dirty="0" smtClean="0"/>
              <a:t>④判定・結果通知</a:t>
            </a:r>
            <a:endParaRPr kumimoji="1" lang="en-US" altLang="ja-JP" sz="600" b="1" dirty="0" smtClean="0"/>
          </a:p>
          <a:p>
            <a:r>
              <a:rPr lang="ja-JP" altLang="en-US" sz="600" dirty="0" smtClean="0"/>
              <a:t>受診者へは、メタボリックシンドロームの判定を含む結果通知と、生活習慣病を予防するための情報が提供されます。</a:t>
            </a:r>
            <a:endParaRPr lang="en-US" altLang="ja-JP" sz="600" dirty="0" smtClean="0"/>
          </a:p>
          <a:p>
            <a:endParaRPr kumimoji="1" lang="en-US" altLang="ja-JP" sz="600" dirty="0" smtClean="0"/>
          </a:p>
          <a:p>
            <a:r>
              <a:rPr kumimoji="1" lang="ja-JP" altLang="en-US" sz="600" b="1" dirty="0" smtClean="0"/>
              <a:t>⑤特定保健指導</a:t>
            </a:r>
            <a:endParaRPr kumimoji="1" lang="en-US" altLang="ja-JP" sz="600" b="1" dirty="0" smtClean="0"/>
          </a:p>
          <a:p>
            <a:r>
              <a:rPr lang="ja-JP" altLang="en-US" sz="600" dirty="0" smtClean="0"/>
              <a:t>メタボリックシンドロームのリスクが高く、生活習慣の改善が必要な方は、医師、保健師、管理栄養士などによる専門家のサポートが受けられます。案内が届いた時には、必ず受けましょう。</a:t>
            </a:r>
            <a:endParaRPr kumimoji="1" lang="en-US" altLang="ja-JP" sz="600" dirty="0" smtClean="0"/>
          </a:p>
        </p:txBody>
      </p:sp>
      <p:grpSp>
        <p:nvGrpSpPr>
          <p:cNvPr id="103" name="グループ化 102"/>
          <p:cNvGrpSpPr/>
          <p:nvPr/>
        </p:nvGrpSpPr>
        <p:grpSpPr>
          <a:xfrm>
            <a:off x="4509120" y="6052418"/>
            <a:ext cx="2113765" cy="3059214"/>
            <a:chOff x="4509120" y="6052418"/>
            <a:chExt cx="2113765" cy="3059214"/>
          </a:xfrm>
        </p:grpSpPr>
        <p:sp>
          <p:nvSpPr>
            <p:cNvPr id="104" name="テキスト ボックス 103"/>
            <p:cNvSpPr txBox="1"/>
            <p:nvPr/>
          </p:nvSpPr>
          <p:spPr>
            <a:xfrm>
              <a:off x="4534653" y="6433115"/>
              <a:ext cx="2088232" cy="1169551"/>
            </a:xfrm>
            <a:prstGeom prst="rect">
              <a:avLst/>
            </a:prstGeom>
            <a:noFill/>
          </p:spPr>
          <p:txBody>
            <a:bodyPr wrap="square" rtlCol="0">
              <a:spAutoFit/>
            </a:bodyPr>
            <a:lstStyle/>
            <a:p>
              <a:r>
                <a:rPr kumimoji="1" lang="ja-JP" altLang="en-US" sz="700" dirty="0" smtClean="0"/>
                <a:t>健診は、病気の早期発見・早期治療はもちろんのこと、病気になる前のリスクを見つけ、発症をくい止めるためのものです。</a:t>
              </a:r>
              <a:endParaRPr kumimoji="1" lang="en-US" altLang="ja-JP" sz="700" dirty="0" smtClean="0"/>
            </a:p>
            <a:p>
              <a:r>
                <a:rPr lang="ja-JP" altLang="en-US" sz="700" dirty="0" smtClean="0"/>
                <a:t>健診結果をよく見てください。異常所見の向こうには、病気やリスクを招いている日常生活の問題点がいろいろと浮かび上がってくるはずです。健診はその問題を改善する絶好のチャンス。特に今まで検診を受けていない人やたまにしか受けていない人、また結果を活用していない人は、ぜひ積極的に受診して、健康づくりにいかしてください。</a:t>
              </a:r>
              <a:endParaRPr kumimoji="1" lang="ja-JP" altLang="en-US" sz="700" dirty="0"/>
            </a:p>
          </p:txBody>
        </p:sp>
        <p:sp>
          <p:nvSpPr>
            <p:cNvPr id="105" name="テキスト ボックス 104"/>
            <p:cNvSpPr txBox="1"/>
            <p:nvPr/>
          </p:nvSpPr>
          <p:spPr>
            <a:xfrm>
              <a:off x="4587478" y="6052418"/>
              <a:ext cx="1800200" cy="461665"/>
            </a:xfrm>
            <a:prstGeom prst="rect">
              <a:avLst/>
            </a:prstGeom>
            <a:noFill/>
          </p:spPr>
          <p:txBody>
            <a:bodyPr wrap="square" rtlCol="0">
              <a:spAutoFit/>
            </a:bodyPr>
            <a:lstStyle/>
            <a:p>
              <a:pPr algn="ctr"/>
              <a:r>
                <a:rPr kumimoji="1" lang="ja-JP" altLang="en-US" sz="1200" b="1" dirty="0" smtClean="0">
                  <a:solidFill>
                    <a:srgbClr val="FF0000"/>
                  </a:solidFill>
                </a:rPr>
                <a:t>健診を生活習慣改善の　　きっかけに！</a:t>
              </a:r>
              <a:endParaRPr kumimoji="1" lang="ja-JP" altLang="en-US" sz="1100" b="1" dirty="0">
                <a:solidFill>
                  <a:srgbClr val="FF0000"/>
                </a:solidFill>
              </a:endParaRPr>
            </a:p>
          </p:txBody>
        </p:sp>
        <p:sp>
          <p:nvSpPr>
            <p:cNvPr id="106" name="テキスト ボックス 105"/>
            <p:cNvSpPr txBox="1"/>
            <p:nvPr/>
          </p:nvSpPr>
          <p:spPr>
            <a:xfrm>
              <a:off x="4653136" y="7525470"/>
              <a:ext cx="1800200" cy="276999"/>
            </a:xfrm>
            <a:prstGeom prst="rect">
              <a:avLst/>
            </a:prstGeom>
            <a:noFill/>
          </p:spPr>
          <p:txBody>
            <a:bodyPr wrap="square" rtlCol="0">
              <a:spAutoFit/>
            </a:bodyPr>
            <a:lstStyle/>
            <a:p>
              <a:r>
                <a:rPr lang="ja-JP" altLang="en-US" sz="1200" b="1" dirty="0" smtClean="0">
                  <a:solidFill>
                    <a:srgbClr val="FF0000"/>
                  </a:solidFill>
                </a:rPr>
                <a:t>自分の健康を守るひけつ</a:t>
              </a:r>
              <a:endParaRPr kumimoji="1" lang="ja-JP" altLang="en-US" sz="1200" b="1" dirty="0">
                <a:solidFill>
                  <a:srgbClr val="FF0000"/>
                </a:solidFill>
              </a:endParaRPr>
            </a:p>
          </p:txBody>
        </p:sp>
        <p:sp>
          <p:nvSpPr>
            <p:cNvPr id="107" name="テキスト ボックス 106"/>
            <p:cNvSpPr txBox="1"/>
            <p:nvPr/>
          </p:nvSpPr>
          <p:spPr>
            <a:xfrm>
              <a:off x="4509120" y="7740352"/>
              <a:ext cx="2088232" cy="954107"/>
            </a:xfrm>
            <a:prstGeom prst="rect">
              <a:avLst/>
            </a:prstGeom>
            <a:noFill/>
          </p:spPr>
          <p:txBody>
            <a:bodyPr wrap="square" rtlCol="0">
              <a:spAutoFit/>
            </a:bodyPr>
            <a:lstStyle/>
            <a:p>
              <a:r>
                <a:rPr kumimoji="1" lang="ja-JP" altLang="en-US" sz="700" b="1" dirty="0" smtClean="0"/>
                <a:t>①年に一度はしっかり健診を受ける。</a:t>
              </a:r>
              <a:endParaRPr kumimoji="1" lang="en-US" altLang="ja-JP" sz="700" b="1" dirty="0" smtClean="0"/>
            </a:p>
            <a:p>
              <a:r>
                <a:rPr lang="ja-JP" altLang="en-US" sz="700" b="1" dirty="0" smtClean="0"/>
                <a:t>②健診結果を生活にいかす。</a:t>
              </a:r>
              <a:endParaRPr lang="en-US" altLang="ja-JP" sz="700" b="1" dirty="0" smtClean="0"/>
            </a:p>
            <a:p>
              <a:r>
                <a:rPr lang="en-US" altLang="ja-JP" sz="700" dirty="0" smtClean="0"/>
                <a:t> </a:t>
              </a:r>
              <a:r>
                <a:rPr lang="ja-JP" altLang="en-US" sz="700" dirty="0" smtClean="0"/>
                <a:t>健診を受けても、受けっぱなしでは意味がありません。結果は大切に保管し、前年と比較するなど経年的に見ていきましょう。数値が悪くなっているものがあれば、生活習慣改善に取り組むことが大切です。</a:t>
              </a:r>
              <a:endParaRPr lang="en-US" altLang="ja-JP" sz="700" dirty="0" smtClean="0"/>
            </a:p>
            <a:p>
              <a:r>
                <a:rPr kumimoji="1" lang="ja-JP" altLang="en-US" sz="700" b="1" dirty="0" smtClean="0"/>
                <a:t>③かかりつけ医をもって、自分の身体のことを相談できる環境をつくる。</a:t>
              </a:r>
              <a:endParaRPr kumimoji="1" lang="en-US" altLang="ja-JP" sz="700" b="1" dirty="0" smtClean="0"/>
            </a:p>
          </p:txBody>
        </p:sp>
        <p:pic>
          <p:nvPicPr>
            <p:cNvPr id="108" name="図 9" descr="図2.png"/>
            <p:cNvPicPr>
              <a:picLocks noChangeAspect="1"/>
            </p:cNvPicPr>
            <p:nvPr/>
          </p:nvPicPr>
          <p:blipFill>
            <a:blip r:embed="rId7" cstate="print"/>
            <a:srcRect/>
            <a:stretch>
              <a:fillRect/>
            </a:stretch>
          </p:blipFill>
          <p:spPr bwMode="auto">
            <a:xfrm>
              <a:off x="4661228" y="8656788"/>
              <a:ext cx="1803082" cy="454844"/>
            </a:xfrm>
            <a:prstGeom prst="rect">
              <a:avLst/>
            </a:prstGeom>
            <a:noFill/>
            <a:ln w="9525">
              <a:noFill/>
              <a:miter lim="800000"/>
              <a:headEnd/>
              <a:tailEnd/>
            </a:ln>
          </p:spPr>
        </p:pic>
      </p:grpSp>
      <p:sp>
        <p:nvSpPr>
          <p:cNvPr id="66" name="テキスト ボックス 65"/>
          <p:cNvSpPr txBox="1"/>
          <p:nvPr/>
        </p:nvSpPr>
        <p:spPr>
          <a:xfrm>
            <a:off x="2924944" y="8505357"/>
            <a:ext cx="1584176" cy="507831"/>
          </a:xfrm>
          <a:prstGeom prst="rect">
            <a:avLst/>
          </a:prstGeom>
          <a:noFill/>
          <a:ln>
            <a:solidFill>
              <a:srgbClr val="FF0000"/>
            </a:solidFill>
          </a:ln>
        </p:spPr>
        <p:txBody>
          <a:bodyPr wrap="square" rtlCol="0" anchor="t" anchorCtr="1">
            <a:spAutoFit/>
          </a:bodyPr>
          <a:lstStyle/>
          <a:p>
            <a:pPr algn="ctr"/>
            <a:r>
              <a:rPr kumimoji="1" lang="ja-JP" altLang="en-US" sz="900" dirty="0" smtClean="0">
                <a:solidFill>
                  <a:srgbClr val="FF0000"/>
                </a:solidFill>
              </a:rPr>
              <a:t>受診券の発行等についは、</a:t>
            </a:r>
            <a:endParaRPr kumimoji="1" lang="en-US" altLang="ja-JP" sz="900" dirty="0" smtClean="0">
              <a:solidFill>
                <a:srgbClr val="FF0000"/>
              </a:solidFill>
            </a:endParaRPr>
          </a:p>
          <a:p>
            <a:pPr algn="ctr"/>
            <a:r>
              <a:rPr kumimoji="1" lang="ja-JP" altLang="en-US" sz="900" dirty="0" smtClean="0">
                <a:solidFill>
                  <a:srgbClr val="FF0000"/>
                </a:solidFill>
              </a:rPr>
              <a:t>　加入する医療保険者に</a:t>
            </a:r>
            <a:endParaRPr kumimoji="1" lang="en-US" altLang="ja-JP" sz="900" dirty="0" smtClean="0">
              <a:solidFill>
                <a:srgbClr val="FF0000"/>
              </a:solidFill>
            </a:endParaRPr>
          </a:p>
          <a:p>
            <a:pPr algn="ctr"/>
            <a:r>
              <a:rPr kumimoji="1" lang="ja-JP" altLang="en-US" sz="900" dirty="0" smtClean="0">
                <a:solidFill>
                  <a:srgbClr val="FF0000"/>
                </a:solidFill>
              </a:rPr>
              <a:t>　お問い合わせください。</a:t>
            </a:r>
            <a:endParaRPr kumimoji="1" lang="en-US" altLang="ja-JP" sz="1200" dirty="0" smtClean="0">
              <a:solidFill>
                <a:srgbClr val="FF0000"/>
              </a:solidFill>
              <a:latin typeface="+mn-ea"/>
            </a:endParaRPr>
          </a:p>
        </p:txBody>
      </p:sp>
      <p:sp>
        <p:nvSpPr>
          <p:cNvPr id="52" name="テキスト ボックス 51"/>
          <p:cNvSpPr txBox="1"/>
          <p:nvPr/>
        </p:nvSpPr>
        <p:spPr>
          <a:xfrm>
            <a:off x="1658513" y="304102"/>
            <a:ext cx="1831590" cy="707886"/>
          </a:xfrm>
          <a:prstGeom prst="rect">
            <a:avLst/>
          </a:prstGeom>
          <a:noFill/>
          <a:ln>
            <a:noFill/>
          </a:ln>
        </p:spPr>
        <p:txBody>
          <a:bodyPr wrap="square" rtlCol="0" anchor="t" anchorCtr="1">
            <a:spAutoFit/>
          </a:bodyPr>
          <a:lstStyle/>
          <a:p>
            <a:r>
              <a:rPr kumimoji="1" lang="ja-JP" altLang="en-US" sz="800" dirty="0" smtClean="0"/>
              <a:t>最新の実施機関については、国保連合会ホームページ</a:t>
            </a:r>
            <a:r>
              <a:rPr lang="en-US" altLang="ja-JP" sz="800" dirty="0">
                <a:hlinkClick r:id="rId8"/>
              </a:rPr>
              <a:t>http://</a:t>
            </a:r>
            <a:r>
              <a:rPr lang="en-US" altLang="ja-JP" sz="800" dirty="0" smtClean="0">
                <a:hlinkClick r:id="rId8"/>
              </a:rPr>
              <a:t>www.kochi-kokuhoren.or.jp/kyogikai/ky02.htm</a:t>
            </a:r>
            <a:r>
              <a:rPr lang="ja-JP" altLang="en-US" sz="800" dirty="0" smtClean="0"/>
              <a:t>の表中にある実施機関一覧をご参照ください。</a:t>
            </a:r>
            <a:endParaRPr kumimoji="1" lang="ja-JP" altLang="en-US" sz="800" dirty="0"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C000">
            <a:alpha val="20000"/>
          </a:srgbClr>
        </a:solidFill>
        <a:ln>
          <a:noFill/>
          <a:bevel/>
        </a:ln>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txDef>
      <a:spPr>
        <a:noFill/>
        <a:ln>
          <a:solidFill>
            <a:srgbClr val="FF0000"/>
          </a:solidFill>
        </a:ln>
      </a:spPr>
      <a:bodyPr wrap="square" rtlCol="0" anchor="t" anchorCtr="1">
        <a:spAutoFit/>
      </a:bodyPr>
      <a:lstStyle>
        <a:defPPr algn="ctr">
          <a:defRPr kumimoji="1" sz="900" dirty="0" smtClean="0">
            <a:solidFill>
              <a:srgbClr val="FF0000"/>
            </a:solidFill>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3806</TotalTime>
  <Words>5898</Words>
  <Application>Microsoft Office PowerPoint</Application>
  <PresentationFormat>画面に合わせる (4:3)</PresentationFormat>
  <Paragraphs>1770</Paragraphs>
  <Slides>10</Slides>
  <Notes>10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ioas_user</dc:creator>
  <cp:lastModifiedBy>koso01</cp:lastModifiedBy>
  <cp:revision>485</cp:revision>
  <cp:lastPrinted>2016-10-25T04:43:03Z</cp:lastPrinted>
  <dcterms:created xsi:type="dcterms:W3CDTF">2016-04-01T02:45:10Z</dcterms:created>
  <dcterms:modified xsi:type="dcterms:W3CDTF">2016-10-25T04:44:38Z</dcterms:modified>
</cp:coreProperties>
</file>